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4" ContentType="video/unknown"/>
  <Default Extension="rels" ContentType="application/vnd.openxmlformats-package.relationships+xml"/>
  <Default Extension="vml" ContentType="application/vnd.openxmlformats-officedocument.vmlDrawing"/>
  <Default Extension="tif" ContentType="image/tif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4.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5.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478" r:id="rId2"/>
    <p:sldId id="480" r:id="rId3"/>
    <p:sldId id="549" r:id="rId4"/>
    <p:sldId id="553" r:id="rId5"/>
    <p:sldId id="554" r:id="rId6"/>
    <p:sldId id="567" r:id="rId7"/>
    <p:sldId id="568" r:id="rId8"/>
    <p:sldId id="569" r:id="rId9"/>
    <p:sldId id="558" r:id="rId10"/>
    <p:sldId id="559" r:id="rId11"/>
    <p:sldId id="560" r:id="rId12"/>
    <p:sldId id="570" r:id="rId13"/>
    <p:sldId id="563" r:id="rId14"/>
    <p:sldId id="564" r:id="rId15"/>
    <p:sldId id="565" r:id="rId16"/>
    <p:sldId id="617" r:id="rId17"/>
    <p:sldId id="566" r:id="rId18"/>
    <p:sldId id="551" r:id="rId19"/>
    <p:sldId id="601" r:id="rId20"/>
    <p:sldId id="602" r:id="rId21"/>
    <p:sldId id="604" r:id="rId22"/>
    <p:sldId id="605" r:id="rId23"/>
    <p:sldId id="609" r:id="rId24"/>
    <p:sldId id="610" r:id="rId25"/>
    <p:sldId id="611" r:id="rId26"/>
    <p:sldId id="619" r:id="rId27"/>
    <p:sldId id="613" r:id="rId28"/>
    <p:sldId id="615" r:id="rId29"/>
    <p:sldId id="552" r:id="rId30"/>
    <p:sldId id="572" r:id="rId31"/>
    <p:sldId id="573" r:id="rId32"/>
    <p:sldId id="577" r:id="rId33"/>
    <p:sldId id="578" r:id="rId34"/>
    <p:sldId id="579" r:id="rId35"/>
    <p:sldId id="580" r:id="rId36"/>
    <p:sldId id="581" r:id="rId37"/>
    <p:sldId id="593" r:id="rId38"/>
    <p:sldId id="594" r:id="rId39"/>
    <p:sldId id="595" r:id="rId40"/>
    <p:sldId id="596" r:id="rId41"/>
    <p:sldId id="598" r:id="rId42"/>
    <p:sldId id="597" r:id="rId43"/>
    <p:sldId id="587" r:id="rId44"/>
    <p:sldId id="588" r:id="rId45"/>
    <p:sldId id="583" r:id="rId46"/>
    <p:sldId id="599" r:id="rId47"/>
    <p:sldId id="618" r:id="rId48"/>
    <p:sldId id="550" r:id="rId49"/>
    <p:sldId id="486" r:id="rId50"/>
    <p:sldId id="487" r:id="rId51"/>
    <p:sldId id="488" r:id="rId52"/>
    <p:sldId id="489" r:id="rId53"/>
    <p:sldId id="490" r:id="rId54"/>
    <p:sldId id="491" r:id="rId55"/>
    <p:sldId id="541" r:id="rId56"/>
    <p:sldId id="542" r:id="rId57"/>
    <p:sldId id="543" r:id="rId58"/>
    <p:sldId id="544" r:id="rId59"/>
    <p:sldId id="495" r:id="rId60"/>
    <p:sldId id="496" r:id="rId61"/>
    <p:sldId id="500" r:id="rId62"/>
    <p:sldId id="508" r:id="rId63"/>
    <p:sldId id="509" r:id="rId64"/>
    <p:sldId id="525" r:id="rId65"/>
    <p:sldId id="510" r:id="rId66"/>
    <p:sldId id="511" r:id="rId67"/>
    <p:sldId id="512" r:id="rId68"/>
    <p:sldId id="537" r:id="rId69"/>
    <p:sldId id="538" r:id="rId70"/>
    <p:sldId id="539" r:id="rId71"/>
    <p:sldId id="513" r:id="rId72"/>
    <p:sldId id="514" r:id="rId73"/>
    <p:sldId id="515" r:id="rId74"/>
    <p:sldId id="516" r:id="rId75"/>
    <p:sldId id="540" r:id="rId76"/>
    <p:sldId id="592" r:id="rId77"/>
    <p:sldId id="590" r:id="rId78"/>
    <p:sldId id="591" r:id="rId79"/>
  </p:sldIdLst>
  <p:sldSz cx="9906000" cy="6858000" type="A4"/>
  <p:notesSz cx="6858000" cy="9144000"/>
  <p:defaultTex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00"/>
    <a:srgbClr val="FF00FF"/>
    <a:srgbClr val="66CCFF"/>
    <a:srgbClr val="CCFF66"/>
    <a:srgbClr val="66FFCC"/>
    <a:srgbClr val="FF6FCF"/>
    <a:srgbClr val="8000FF"/>
    <a:srgbClr val="FFFF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35" autoAdjust="0"/>
    <p:restoredTop sz="94531" autoAdjust="0"/>
  </p:normalViewPr>
  <p:slideViewPr>
    <p:cSldViewPr snapToGrid="0" snapToObjects="1">
      <p:cViewPr varScale="1">
        <p:scale>
          <a:sx n="149" d="100"/>
          <a:sy n="149" d="100"/>
        </p:scale>
        <p:origin x="-1568" y="-96"/>
      </p:cViewPr>
      <p:guideLst>
        <p:guide orient="horz" pos="2160"/>
        <p:guide pos="3120"/>
      </p:guideLst>
    </p:cSldViewPr>
  </p:slideViewPr>
  <p:outlineViewPr>
    <p:cViewPr>
      <p:scale>
        <a:sx n="33" d="100"/>
        <a:sy n="33" d="100"/>
      </p:scale>
      <p:origin x="0" y="6544"/>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cs typeface="+mn-cs"/>
              </a:defRPr>
            </a:lvl1pPr>
          </a:lstStyle>
          <a:p>
            <a:pPr>
              <a:defRPr/>
            </a:pPr>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F722CB1C-B3EE-F249-AF82-CF3FF3E88C4C}" type="datetimeFigureOut">
              <a:rPr lang="ja-JP" altLang="en-US"/>
              <a:pPr>
                <a:defRPr/>
              </a:pPr>
              <a:t>2014/12/18</a:t>
            </a:fld>
            <a:endParaRPr lang="ja-JP" altLang="en-US"/>
          </a:p>
        </p:txBody>
      </p:sp>
      <p:sp>
        <p:nvSpPr>
          <p:cNvPr id="4" name="スライド イメージ プレースホルダー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pPr lvl="0"/>
            <a:endParaRPr lang="ja-JP" altLang="en-US" noProof="0" smtClean="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cs typeface="+mn-cs"/>
              </a:defRPr>
            </a:lvl1pPr>
          </a:lstStyle>
          <a:p>
            <a:pPr>
              <a:defRPr/>
            </a:pPr>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91B91E62-6D96-394A-8FF5-6A249B18D5F9}" type="slidenum">
              <a:rPr lang="ja-JP" altLang="en-US"/>
              <a:pPr>
                <a:defRPr/>
              </a:pPr>
              <a:t>‹#›</a:t>
            </a:fld>
            <a:endParaRPr lang="ja-JP" altLang="en-US"/>
          </a:p>
        </p:txBody>
      </p:sp>
    </p:spTree>
    <p:extLst>
      <p:ext uri="{BB962C8B-B14F-4D97-AF65-F5344CB8AC3E}">
        <p14:creationId xmlns:p14="http://schemas.microsoft.com/office/powerpoint/2010/main" val="1652443428"/>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kumimoji="1" sz="1200" kern="1200">
        <a:solidFill>
          <a:schemeClr val="tx1"/>
        </a:solidFill>
        <a:latin typeface="+mn-lt"/>
        <a:ea typeface="+mn-ea"/>
        <a:cs typeface="ＭＳ Ｐゴシック" charset="0"/>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1</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lang="en-US" altLang="ja-JP" dirty="0"/>
              <a:t>This is the flow-chart  to get the THz comb spectrum in ASOPS. First, time scale of picosecond THz pulses is expanded to microsecond order based on temporal magnification factor. Second, we acquire the RF comb spectrum by Fourier Transform. Finally, we can obtain THz comb spectrum by frequency calibration. However, the linearity of time scale of the microsecond THz pulses is greatly distorted because the temporal magnification factor reflects the fluctuation of the lasers. And the same can be said about linearity of RF comb spectrum obtained by Fourier Transform. As a result, the accuracy and resolution of the THz comb spectrum obtained by rescaling reduce.</a:t>
            </a:r>
            <a:endParaRPr lang="ja-JP" altLang="ja-JP" dirty="0"/>
          </a:p>
        </p:txBody>
      </p:sp>
      <p:sp>
        <p:nvSpPr>
          <p:cNvPr id="4" name="スライド番号プレースホルダー 3"/>
          <p:cNvSpPr>
            <a:spLocks noGrp="1"/>
          </p:cNvSpPr>
          <p:nvPr>
            <p:ph type="sldNum" sz="quarter" idx="10"/>
          </p:nvPr>
        </p:nvSpPr>
        <p:spPr/>
        <p:txBody>
          <a:bodyPr/>
          <a:lstStyle/>
          <a:p>
            <a:fld id="{24C4BB6B-73B8-48CB-8641-B5D73BAAC7A4}" type="slidenum">
              <a:rPr kumimoji="1" lang="ja-JP" altLang="en-US" smtClean="0"/>
              <a:t>10</a:t>
            </a:fld>
            <a:endParaRPr kumimoji="1" lang="ja-JP" altLang="en-US"/>
          </a:p>
        </p:txBody>
      </p:sp>
    </p:spTree>
    <p:extLst>
      <p:ext uri="{BB962C8B-B14F-4D97-AF65-F5344CB8AC3E}">
        <p14:creationId xmlns:p14="http://schemas.microsoft.com/office/powerpoint/2010/main" val="973478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defTabSz="921624">
              <a:defRPr/>
            </a:pPr>
            <a:r>
              <a:rPr lang="en-US" altLang="ja-JP" dirty="0"/>
              <a:t>So we developed adaptive sampling as a new method to solve this problem. Here is the THz pulse train obtained by ASOPS. The linearity of time scale is clearly distorted due to the influence of timing jitter. In conventional method, data acquisition timing of THz pulse trains is decided by the constant clock of the data acquisition board. However the acquired signal is still distorted. In a proposed method, we use the adaptive clock which reflects the fluctuation of timing jitter for data acquisition timing. As a result, linearity of time scale is recovered, and we can get the THz signal without influence of timing jitter shown as here. The adaptive clock can be generated by beat signals between dual THz combs.</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B5EE5129-A25D-4AC8-9891-6A773E37F3F7}" type="slidenum">
              <a:rPr kumimoji="1" lang="ja-JP" altLang="en-US" smtClean="0"/>
              <a:t>11</a:t>
            </a:fld>
            <a:endParaRPr kumimoji="1" lang="ja-JP" altLang="en-US"/>
          </a:p>
        </p:txBody>
      </p:sp>
    </p:spTree>
    <p:extLst>
      <p:ext uri="{BB962C8B-B14F-4D97-AF65-F5344CB8AC3E}">
        <p14:creationId xmlns:p14="http://schemas.microsoft.com/office/powerpoint/2010/main" val="900884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defTabSz="921624">
              <a:defRPr/>
            </a:pPr>
            <a:r>
              <a:rPr lang="en-US" altLang="ja-JP" dirty="0"/>
              <a:t>This is the experimental setup for THz gas spectroscopy. THz pulse propagates the 400mm long and 50mm wide gas cell.</a:t>
            </a:r>
            <a:r>
              <a:rPr lang="ja-JP" altLang="ja-JP" dirty="0"/>
              <a:t>　</a:t>
            </a:r>
            <a:r>
              <a:rPr lang="en-US" altLang="ja-JP" dirty="0"/>
              <a:t>In order to suppress the influence of water vapor in the atmosphere, the optical pass of the THz pulse has a nitrogen purge.</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B5EE5129-A25D-4AC8-9891-6A773E37F3F7}" type="slidenum">
              <a:rPr kumimoji="1" lang="ja-JP" altLang="en-US" smtClean="0"/>
              <a:t>13</a:t>
            </a:fld>
            <a:endParaRPr kumimoji="1" lang="ja-JP" altLang="en-US"/>
          </a:p>
        </p:txBody>
      </p:sp>
    </p:spTree>
    <p:extLst>
      <p:ext uri="{BB962C8B-B14F-4D97-AF65-F5344CB8AC3E}">
        <p14:creationId xmlns:p14="http://schemas.microsoft.com/office/powerpoint/2010/main" val="2605318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defTabSz="921624">
              <a:defRPr/>
            </a:pPr>
            <a:r>
              <a:rPr lang="en-US" altLang="ja-JP" dirty="0"/>
              <a:t>At first, we acquired the temporal waveform of 10 THz pulses. Green graph shows the result using a constant clock and free-running frep1 and frep2. THz signals disappear due to the influence of timing jitter. Blue graph shows the result of conventional method using a constant clock and stabilized frep1 and frep2. Red graph shows the result of the proposed method using adaptive clock and free-running frep1 and frep2. Though both of the red and green graphs use same free-running, THz signals obtained by proposed method can get the good THz signal without the influence of timing jitter. Furthermore, peak value is constant in proposed method, while the peak is fluctuated in the conventional method. </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B5EE5129-A25D-4AC8-9891-6A773E37F3F7}" type="slidenum">
              <a:rPr kumimoji="1" lang="ja-JP" altLang="en-US" smtClean="0"/>
              <a:t>14</a:t>
            </a:fld>
            <a:endParaRPr kumimoji="1" lang="ja-JP" altLang="en-US"/>
          </a:p>
        </p:txBody>
      </p:sp>
    </p:spTree>
    <p:extLst>
      <p:ext uri="{BB962C8B-B14F-4D97-AF65-F5344CB8AC3E}">
        <p14:creationId xmlns:p14="http://schemas.microsoft.com/office/powerpoint/2010/main" val="4147106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lang="en-US" altLang="ja-JP" dirty="0"/>
              <a:t>This is the spectrum obtained by Fourier Transform of 10 THz pulses. In both approaches, we obtained almost the same spectrum. However, at the expanded graph at 0.5 THz, the comb mode of the proposed method is clearly separated while that of the conventional method is blurred. This result shows that the influence of timing jitter remains in the conventional method. </a:t>
            </a:r>
            <a:endParaRPr kumimoji="1" lang="ja-JP" altLang="en-US" dirty="0"/>
          </a:p>
        </p:txBody>
      </p:sp>
      <p:sp>
        <p:nvSpPr>
          <p:cNvPr id="4" name="スライド番号プレースホルダー 3"/>
          <p:cNvSpPr>
            <a:spLocks noGrp="1"/>
          </p:cNvSpPr>
          <p:nvPr>
            <p:ph type="sldNum" sz="quarter" idx="10"/>
          </p:nvPr>
        </p:nvSpPr>
        <p:spPr/>
        <p:txBody>
          <a:bodyPr/>
          <a:lstStyle/>
          <a:p>
            <a:fld id="{B5EE5129-A25D-4AC8-9891-6A773E37F3F7}" type="slidenum">
              <a:rPr kumimoji="1" lang="ja-JP" altLang="en-US" smtClean="0"/>
              <a:t>15</a:t>
            </a:fld>
            <a:endParaRPr kumimoji="1" lang="ja-JP" altLang="en-US"/>
          </a:p>
        </p:txBody>
      </p:sp>
    </p:spTree>
    <p:extLst>
      <p:ext uri="{BB962C8B-B14F-4D97-AF65-F5344CB8AC3E}">
        <p14:creationId xmlns:p14="http://schemas.microsoft.com/office/powerpoint/2010/main" val="2089956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defTabSz="921624">
              <a:defRPr/>
            </a:pPr>
            <a:r>
              <a:rPr lang="en-US" altLang="ja-JP" dirty="0"/>
              <a:t>Finally, we measure the acetonitrile gas which is a kind of VOCs. This is the absorption spectrum obtained by conventional and proposed method. These absorption lines caused by rotational transitions appear with interval of 18.4GHz, and in good agreement with the value calculated from rotational constant in both approach. </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B5EE5129-A25D-4AC8-9891-6A773E37F3F7}" type="slidenum">
              <a:rPr kumimoji="1" lang="ja-JP" altLang="en-US" smtClean="0"/>
              <a:t>16</a:t>
            </a:fld>
            <a:endParaRPr kumimoji="1" lang="ja-JP" altLang="en-US"/>
          </a:p>
        </p:txBody>
      </p:sp>
    </p:spTree>
    <p:extLst>
      <p:ext uri="{BB962C8B-B14F-4D97-AF65-F5344CB8AC3E}">
        <p14:creationId xmlns:p14="http://schemas.microsoft.com/office/powerpoint/2010/main" val="4009268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defTabSz="921624">
              <a:defRPr/>
            </a:pPr>
            <a:r>
              <a:rPr lang="en-US" altLang="ja-JP" dirty="0"/>
              <a:t>Finally, we measure the acetonitrile gas which is a kind of VOCs. This is the absorption spectrum obtained by conventional and proposed method. These absorption lines caused by rotational transitions appear with interval of 18.4GHz, and in good agreement with the value calculated from rotational constant in both approach. </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B5EE5129-A25D-4AC8-9891-6A773E37F3F7}" type="slidenum">
              <a:rPr kumimoji="1" lang="ja-JP" altLang="en-US" smtClean="0"/>
              <a:t>17</a:t>
            </a:fld>
            <a:endParaRPr kumimoji="1" lang="ja-JP" altLang="en-US"/>
          </a:p>
        </p:txBody>
      </p:sp>
    </p:spTree>
    <p:extLst>
      <p:ext uri="{BB962C8B-B14F-4D97-AF65-F5344CB8AC3E}">
        <p14:creationId xmlns:p14="http://schemas.microsoft.com/office/powerpoint/2010/main" val="4009268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18</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6241BE7F-7ADC-0B44-BE65-33E974500583}" type="slidenum">
              <a:rPr lang="en-US" altLang="ja-JP" smtClean="0"/>
              <a:pPr>
                <a:defRPr/>
              </a:pPr>
              <a:t>19</a:t>
            </a:fld>
            <a:endParaRPr lang="en-US" altLang="ja-JP"/>
          </a:p>
        </p:txBody>
      </p:sp>
    </p:spTree>
    <p:extLst>
      <p:ext uri="{BB962C8B-B14F-4D97-AF65-F5344CB8AC3E}">
        <p14:creationId xmlns:p14="http://schemas.microsoft.com/office/powerpoint/2010/main" val="3398687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6241BE7F-7ADC-0B44-BE65-33E974500583}" type="slidenum">
              <a:rPr lang="en-US" altLang="ja-JP" smtClean="0"/>
              <a:pPr>
                <a:defRPr/>
              </a:pPr>
              <a:t>20</a:t>
            </a:fld>
            <a:endParaRPr lang="en-US" altLang="ja-JP"/>
          </a:p>
        </p:txBody>
      </p:sp>
    </p:spTree>
    <p:extLst>
      <p:ext uri="{BB962C8B-B14F-4D97-AF65-F5344CB8AC3E}">
        <p14:creationId xmlns:p14="http://schemas.microsoft.com/office/powerpoint/2010/main" val="3398687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2</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（左図）</a:t>
            </a:r>
            <a:endParaRPr lang="en-US" altLang="ja-JP" dirty="0" smtClean="0"/>
          </a:p>
          <a:p>
            <a:r>
              <a:rPr lang="ja-JP" altLang="en-US" dirty="0" smtClean="0"/>
              <a:t>多くの特徴を有する共焦点顕微鏡であるが、その根幹である共焦点光学系とは基本的に</a:t>
            </a:r>
            <a:r>
              <a:rPr lang="en-US" altLang="ja-JP" dirty="0" smtClean="0"/>
              <a:t>1</a:t>
            </a:r>
            <a:r>
              <a:rPr lang="ja-JP" altLang="en-US" dirty="0" smtClean="0"/>
              <a:t>点照明かつ</a:t>
            </a:r>
            <a:r>
              <a:rPr lang="en-US" altLang="ja-JP" dirty="0" smtClean="0"/>
              <a:t>1</a:t>
            </a:r>
            <a:r>
              <a:rPr lang="ja-JP" altLang="en-US" dirty="0" smtClean="0"/>
              <a:t>点検出であり、そのままでは画像が形成できない。そこで、照明を固定したまま試料（ステージ）を</a:t>
            </a:r>
            <a:r>
              <a:rPr lang="en-US" altLang="ja-JP" dirty="0" smtClean="0"/>
              <a:t>XY</a:t>
            </a:r>
            <a:r>
              <a:rPr lang="ja-JP" altLang="en-US" dirty="0" smtClean="0"/>
              <a:t>面内で</a:t>
            </a:r>
            <a:r>
              <a:rPr lang="en-US" altLang="ja-JP" dirty="0" smtClean="0"/>
              <a:t>2</a:t>
            </a:r>
            <a:r>
              <a:rPr lang="ja-JP" altLang="en-US" dirty="0" smtClean="0"/>
              <a:t>次元走査するか、試料を固定したまま照明（ここではレーザービーム）を走査することで、各点の情報を集めて画像化することになる。例として、</a:t>
            </a:r>
            <a:r>
              <a:rPr lang="en-US" altLang="ja-JP" dirty="0" smtClean="0"/>
              <a:t>TV</a:t>
            </a:r>
            <a:r>
              <a:rPr lang="ja-JP" altLang="en-US" dirty="0" smtClean="0"/>
              <a:t>モニターの走査線による画面形成方法を想像すると理解しやすい。</a:t>
            </a:r>
          </a:p>
          <a:p>
            <a:r>
              <a:rPr lang="ja-JP" altLang="en-US" dirty="0" smtClean="0"/>
              <a:t>図</a:t>
            </a:r>
            <a:r>
              <a:rPr lang="en-US" altLang="ja-JP" dirty="0" smtClean="0"/>
              <a:t>5</a:t>
            </a:r>
            <a:r>
              <a:rPr lang="ja-JP" altLang="en-US" dirty="0" smtClean="0"/>
              <a:t>に走査による像形成の概念図を示すが、実際の</a:t>
            </a:r>
            <a:r>
              <a:rPr lang="en-US" altLang="ja-JP" dirty="0" smtClean="0"/>
              <a:t>2</a:t>
            </a:r>
            <a:r>
              <a:rPr lang="ja-JP" altLang="en-US" dirty="0" smtClean="0"/>
              <a:t>次元走査方法として試料（ステージ）を走査することは、走査速度や機械的安定性の理由から困難なため、ガルバノミラーなど、高速で光を偏向可能な素子を用いて、照明するレーザービームを走査する方法が一般的である。なお、</a:t>
            </a:r>
            <a:r>
              <a:rPr lang="en-US" altLang="ja-JP" dirty="0" smtClean="0"/>
              <a:t>Z</a:t>
            </a:r>
            <a:r>
              <a:rPr lang="ja-JP" altLang="en-US" dirty="0" smtClean="0"/>
              <a:t>方向にはステッピングモーターやピエゾ素子を用い、</a:t>
            </a:r>
            <a:r>
              <a:rPr lang="en-US" altLang="ja-JP" dirty="0" smtClean="0"/>
              <a:t>2</a:t>
            </a:r>
            <a:r>
              <a:rPr lang="ja-JP" altLang="en-US" dirty="0" smtClean="0"/>
              <a:t>次元走査を終えるごとに、対物レンズもしくはステージを逐次移動させていく。</a:t>
            </a:r>
          </a:p>
          <a:p>
            <a:r>
              <a:rPr lang="ja-JP" altLang="en-US" dirty="0" smtClean="0"/>
              <a:t>ここで重要なのは、共焦点顕微鏡の画像は各点の集合体であり、デジタルそのものであるということである。昨今、顕微鏡のデジタル化が叫ばれているが、共焦点顕微鏡はまさしくデジタル顕微鏡の先駆けという位置付けにある。さまざまな画像処理により、精度の高い定量解析やフーリエ解析による分析、さらには複数の画像から</a:t>
            </a:r>
            <a:r>
              <a:rPr lang="en-US" altLang="ja-JP" dirty="0" smtClean="0"/>
              <a:t>3</a:t>
            </a:r>
            <a:r>
              <a:rPr lang="ja-JP" altLang="en-US" dirty="0" smtClean="0"/>
              <a:t>次元構造の再現を容易に実現できる。</a:t>
            </a:r>
            <a:endParaRPr lang="en-US" altLang="ja-JP" dirty="0" smtClean="0"/>
          </a:p>
          <a:p>
            <a:r>
              <a:rPr lang="en-US" altLang="ja-JP" dirty="0" smtClean="0"/>
              <a:t>(</a:t>
            </a:r>
            <a:r>
              <a:rPr lang="ja-JP" altLang="en-US" dirty="0" smtClean="0"/>
              <a:t>右図）</a:t>
            </a:r>
            <a:endParaRPr lang="en-US" altLang="ja-JP" dirty="0" smtClean="0"/>
          </a:p>
          <a:p>
            <a:r>
              <a:rPr lang="ja-JP" altLang="en-US" dirty="0" smtClean="0"/>
              <a:t>光記録</a:t>
            </a:r>
            <a:endParaRPr lang="en-US" altLang="ja-JP" dirty="0" smtClean="0"/>
          </a:p>
          <a:p>
            <a:r>
              <a:rPr lang="ja-JP" altLang="en-US" dirty="0" smtClean="0"/>
              <a:t>多層記録　</a:t>
            </a:r>
            <a:r>
              <a:rPr lang="en-US" altLang="ja-JP" dirty="0" smtClean="0"/>
              <a:t>multilayer recording</a:t>
            </a:r>
          </a:p>
          <a:p>
            <a:r>
              <a:rPr lang="ja-JP" altLang="en-US" dirty="0" smtClean="0"/>
              <a:t>多層記録は面密度の向上に加えて深さ方向の次元を利用した大容量化の技術である．まだ基礎的なレベルではあるが，大阪大学によりフォトクロミック材料を用いた五十層記録の実験が行われている．パワー密度が高い集光点のみで吸収が起こる二光子吸収を用いて記録を行うことにより，記録すべき層の手前の層における吸収による光量損失を抑制している．また，反射光の再集光点にピンホールを設ける共焦点光学系を用いて再生を行うことにより，再生すべき層の前後の層からの信号が再生信号に漏れ込む層間クロストークを抑制している．</a:t>
            </a:r>
            <a:r>
              <a:rPr lang="en-US" altLang="ja-JP" dirty="0" smtClean="0"/>
              <a:t>(</a:t>
            </a:r>
            <a:r>
              <a:rPr lang="ja-JP" altLang="en-US" dirty="0" smtClean="0"/>
              <a:t>片山龍一</a:t>
            </a:r>
            <a:r>
              <a:rPr lang="en-US" altLang="ja-JP" dirty="0" smtClean="0"/>
              <a:t>)</a:t>
            </a:r>
          </a:p>
          <a:p>
            <a:r>
              <a:rPr lang="hu-HU" dirty="0" smtClean="0"/>
              <a:t>1) Y. Kawata, et al.: Appl. Opt., 34 (1995) 4105.</a:t>
            </a:r>
            <a:endParaRPr lang="en-US" dirty="0"/>
          </a:p>
        </p:txBody>
      </p:sp>
    </p:spTree>
    <p:extLst>
      <p:ext uri="{BB962C8B-B14F-4D97-AF65-F5344CB8AC3E}">
        <p14:creationId xmlns:p14="http://schemas.microsoft.com/office/powerpoint/2010/main" val="2408850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6241BE7F-7ADC-0B44-BE65-33E974500583}" type="slidenum">
              <a:rPr lang="en-US" altLang="ja-JP" smtClean="0"/>
              <a:pPr>
                <a:defRPr/>
              </a:pPr>
              <a:t>22</a:t>
            </a:fld>
            <a:endParaRPr lang="en-US" altLang="ja-JP"/>
          </a:p>
        </p:txBody>
      </p:sp>
    </p:spTree>
    <p:extLst>
      <p:ext uri="{BB962C8B-B14F-4D97-AF65-F5344CB8AC3E}">
        <p14:creationId xmlns:p14="http://schemas.microsoft.com/office/powerpoint/2010/main" val="3398687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6241BE7F-7ADC-0B44-BE65-33E974500583}" type="slidenum">
              <a:rPr lang="en-US" altLang="ja-JP" smtClean="0"/>
              <a:pPr>
                <a:defRPr/>
              </a:pPr>
              <a:t>23</a:t>
            </a:fld>
            <a:endParaRPr lang="en-US" altLang="ja-JP"/>
          </a:p>
        </p:txBody>
      </p:sp>
    </p:spTree>
    <p:extLst>
      <p:ext uri="{BB962C8B-B14F-4D97-AF65-F5344CB8AC3E}">
        <p14:creationId xmlns:p14="http://schemas.microsoft.com/office/powerpoint/2010/main" val="3398687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ja-JP" altLang="en-US" dirty="0" smtClean="0"/>
              <a:t>（左図）</a:t>
            </a:r>
            <a:endParaRPr lang="en-US" altLang="ja-JP" dirty="0" smtClean="0"/>
          </a:p>
          <a:p>
            <a:r>
              <a:rPr lang="ja-JP" altLang="en-US" dirty="0" smtClean="0"/>
              <a:t>多くの特徴を有する共焦点顕微鏡であるが、その根幹である共焦点光学系とは基本的に</a:t>
            </a:r>
            <a:r>
              <a:rPr lang="en-US" altLang="ja-JP" dirty="0" smtClean="0"/>
              <a:t>1</a:t>
            </a:r>
            <a:r>
              <a:rPr lang="ja-JP" altLang="en-US" dirty="0" smtClean="0"/>
              <a:t>点照明かつ</a:t>
            </a:r>
            <a:r>
              <a:rPr lang="en-US" altLang="ja-JP" dirty="0" smtClean="0"/>
              <a:t>1</a:t>
            </a:r>
            <a:r>
              <a:rPr lang="ja-JP" altLang="en-US" dirty="0" smtClean="0"/>
              <a:t>点検出であり、そのままでは画像が形成できない。そこで、照明を固定したまま試料（ステージ）を</a:t>
            </a:r>
            <a:r>
              <a:rPr lang="en-US" altLang="ja-JP" dirty="0" smtClean="0"/>
              <a:t>XY</a:t>
            </a:r>
            <a:r>
              <a:rPr lang="ja-JP" altLang="en-US" dirty="0" smtClean="0"/>
              <a:t>面内で</a:t>
            </a:r>
            <a:r>
              <a:rPr lang="en-US" altLang="ja-JP" dirty="0" smtClean="0"/>
              <a:t>2</a:t>
            </a:r>
            <a:r>
              <a:rPr lang="ja-JP" altLang="en-US" dirty="0" smtClean="0"/>
              <a:t>次元走査するか、試料を固定したまま照明（ここではレーザービーム）を走査することで、各点の情報を集めて画像化することになる。例として、</a:t>
            </a:r>
            <a:r>
              <a:rPr lang="en-US" altLang="ja-JP" dirty="0" smtClean="0"/>
              <a:t>TV</a:t>
            </a:r>
            <a:r>
              <a:rPr lang="ja-JP" altLang="en-US" dirty="0" smtClean="0"/>
              <a:t>モニターの走査線による画面形成方法を想像すると理解しやすい。</a:t>
            </a:r>
          </a:p>
          <a:p>
            <a:r>
              <a:rPr lang="ja-JP" altLang="en-US" dirty="0" smtClean="0"/>
              <a:t>図</a:t>
            </a:r>
            <a:r>
              <a:rPr lang="en-US" altLang="ja-JP" dirty="0" smtClean="0"/>
              <a:t>5</a:t>
            </a:r>
            <a:r>
              <a:rPr lang="ja-JP" altLang="en-US" dirty="0" smtClean="0"/>
              <a:t>に走査による像形成の概念図を示すが、実際の</a:t>
            </a:r>
            <a:r>
              <a:rPr lang="en-US" altLang="ja-JP" dirty="0" smtClean="0"/>
              <a:t>2</a:t>
            </a:r>
            <a:r>
              <a:rPr lang="ja-JP" altLang="en-US" dirty="0" smtClean="0"/>
              <a:t>次元走査方法として試料（ステージ）を走査することは、走査速度や機械的安定性の理由から困難なため、ガルバノミラーなど、高速で光を偏向可能な素子を用いて、照明するレーザービームを走査する方法が一般的である。なお、</a:t>
            </a:r>
            <a:r>
              <a:rPr lang="en-US" altLang="ja-JP" dirty="0" smtClean="0"/>
              <a:t>Z</a:t>
            </a:r>
            <a:r>
              <a:rPr lang="ja-JP" altLang="en-US" dirty="0" smtClean="0"/>
              <a:t>方向にはステッピングモーターやピエゾ素子を用い、</a:t>
            </a:r>
            <a:r>
              <a:rPr lang="en-US" altLang="ja-JP" dirty="0" smtClean="0"/>
              <a:t>2</a:t>
            </a:r>
            <a:r>
              <a:rPr lang="ja-JP" altLang="en-US" dirty="0" smtClean="0"/>
              <a:t>次元走査を終えるごとに、対物レンズもしくはステージを逐次移動させていく。</a:t>
            </a:r>
          </a:p>
          <a:p>
            <a:r>
              <a:rPr lang="ja-JP" altLang="en-US" dirty="0" smtClean="0"/>
              <a:t>ここで重要なのは、共焦点顕微鏡の画像は各点の集合体であり、デジタルそのものであるということである。昨今、顕微鏡のデジタル化が叫ばれているが、共焦点顕微鏡はまさしくデジタル顕微鏡の先駆けという位置付けにある。さまざまな画像処理により、精度の高い定量解析やフーリエ解析による分析、さらには複数の画像から</a:t>
            </a:r>
            <a:r>
              <a:rPr lang="en-US" altLang="ja-JP" dirty="0" smtClean="0"/>
              <a:t>3</a:t>
            </a:r>
            <a:r>
              <a:rPr lang="ja-JP" altLang="en-US" dirty="0" smtClean="0"/>
              <a:t>次元構造の再現を容易に実現できる。</a:t>
            </a:r>
            <a:endParaRPr lang="en-US" altLang="ja-JP" dirty="0" smtClean="0"/>
          </a:p>
          <a:p>
            <a:r>
              <a:rPr lang="en-US" altLang="ja-JP" dirty="0" smtClean="0"/>
              <a:t>(</a:t>
            </a:r>
            <a:r>
              <a:rPr lang="ja-JP" altLang="en-US" dirty="0" smtClean="0"/>
              <a:t>右図）</a:t>
            </a:r>
            <a:endParaRPr lang="en-US" altLang="ja-JP" dirty="0" smtClean="0"/>
          </a:p>
          <a:p>
            <a:r>
              <a:rPr lang="ja-JP" altLang="en-US" dirty="0" smtClean="0"/>
              <a:t>光記録</a:t>
            </a:r>
            <a:endParaRPr lang="en-US" altLang="ja-JP" dirty="0" smtClean="0"/>
          </a:p>
          <a:p>
            <a:r>
              <a:rPr lang="ja-JP" altLang="en-US" dirty="0" smtClean="0"/>
              <a:t>多層記録　</a:t>
            </a:r>
            <a:r>
              <a:rPr lang="en-US" altLang="ja-JP" dirty="0" smtClean="0"/>
              <a:t>multilayer recording</a:t>
            </a:r>
          </a:p>
          <a:p>
            <a:r>
              <a:rPr lang="ja-JP" altLang="en-US" dirty="0" smtClean="0"/>
              <a:t>多層記録は面密度の向上に加えて深さ方向の次元を利用した大容量化の技術である．まだ基礎的なレベルではあるが，大阪大学によりフォトクロミック材料を用いた五十層記録の実験が行われている．パワー密度が高い集光点のみで吸収が起こる二光子吸収を用いて記録を行うことにより，記録すべき層の手前の層における吸収による光量損失を抑制している．また，反射光の再集光点にピンホールを設ける共焦点光学系を用いて再生を行うことにより，再生すべき層の前後の層からの信号が再生信号に漏れ込む層間クロストークを抑制している．</a:t>
            </a:r>
            <a:r>
              <a:rPr lang="en-US" altLang="ja-JP" dirty="0" smtClean="0"/>
              <a:t>(</a:t>
            </a:r>
            <a:r>
              <a:rPr lang="ja-JP" altLang="en-US" dirty="0" smtClean="0"/>
              <a:t>片山龍一</a:t>
            </a:r>
            <a:r>
              <a:rPr lang="en-US" altLang="ja-JP" dirty="0" smtClean="0"/>
              <a:t>)</a:t>
            </a:r>
          </a:p>
          <a:p>
            <a:r>
              <a:rPr lang="hu-HU" dirty="0" smtClean="0"/>
              <a:t>1) Y. Kawata, et al.: Appl. Opt., 34 (1995) 4105.</a:t>
            </a:r>
            <a:endParaRPr lang="en-US" dirty="0"/>
          </a:p>
        </p:txBody>
      </p:sp>
    </p:spTree>
    <p:extLst>
      <p:ext uri="{BB962C8B-B14F-4D97-AF65-F5344CB8AC3E}">
        <p14:creationId xmlns:p14="http://schemas.microsoft.com/office/powerpoint/2010/main" val="2408850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pPr>
              <a:defRPr/>
            </a:pPr>
            <a:fld id="{91B91E62-6D96-394A-8FF5-6A249B18D5F9}" type="slidenum">
              <a:rPr lang="ja-JP" altLang="en-US" smtClean="0"/>
              <a:pPr>
                <a:defRPr/>
              </a:pPr>
              <a:t>28</a:t>
            </a:fld>
            <a:endParaRPr lang="ja-JP" altLang="en-US"/>
          </a:p>
        </p:txBody>
      </p:sp>
    </p:spTree>
    <p:extLst>
      <p:ext uri="{BB962C8B-B14F-4D97-AF65-F5344CB8AC3E}">
        <p14:creationId xmlns:p14="http://schemas.microsoft.com/office/powerpoint/2010/main" val="2356275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29</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lvl="0"/>
            <a:r>
              <a:rPr kumimoji="1" lang="en-US" altLang="ja-JP" sz="1200" kern="1200" dirty="0" smtClean="0">
                <a:solidFill>
                  <a:schemeClr val="tx1"/>
                </a:solidFill>
                <a:effectLst/>
                <a:latin typeface="+mn-lt"/>
                <a:ea typeface="+mn-ea"/>
                <a:cs typeface="+mn-cs"/>
              </a:rPr>
              <a:t>THz-TDS is one of Fourier</a:t>
            </a:r>
            <a:r>
              <a:rPr kumimoji="1" lang="en-US" altLang="ja-JP" sz="1200" kern="1200" baseline="0" dirty="0" smtClean="0">
                <a:solidFill>
                  <a:schemeClr val="tx1"/>
                </a:solidFill>
                <a:effectLst/>
                <a:latin typeface="+mn-lt"/>
                <a:ea typeface="+mn-ea"/>
                <a:cs typeface="+mn-cs"/>
              </a:rPr>
              <a:t> transform spectroscopy in THz region. FT of transient signal h(t) is given by this equation. From this equation, we first multiply transient signal h(t) by frequency signal at frequency f cos2π</a:t>
            </a:r>
            <a:r>
              <a:rPr kumimoji="1" lang="en-US" altLang="ja-JP" sz="1200" kern="1200" baseline="0" dirty="0" err="1" smtClean="0">
                <a:solidFill>
                  <a:schemeClr val="tx1"/>
                </a:solidFill>
                <a:effectLst/>
                <a:latin typeface="+mn-lt"/>
                <a:ea typeface="+mn-ea"/>
                <a:cs typeface="+mn-cs"/>
              </a:rPr>
              <a:t>ft</a:t>
            </a:r>
            <a:r>
              <a:rPr kumimoji="1" lang="en-US" altLang="ja-JP" sz="1200" kern="1200" baseline="0" dirty="0" smtClean="0">
                <a:solidFill>
                  <a:schemeClr val="tx1"/>
                </a:solidFill>
                <a:effectLst/>
                <a:latin typeface="+mn-lt"/>
                <a:ea typeface="+mn-ea"/>
                <a:cs typeface="+mn-cs"/>
              </a:rPr>
              <a:t>, and then we integrate this product within infinite time window. However, the actual spectral resolution is determined by observed time window.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In case of THz-TDS, since the the pulse train of THz electric field is used, upper limit of time window is the repetition period of THz pulse. In other word, theoretical limit of the spectral resolution should be equal to repetition frequency of THz pulse.</a:t>
            </a:r>
            <a:endParaRPr kumimoji="1" lang="en-US" altLang="ja-JP" sz="1200" kern="1200" dirty="0" smtClean="0">
              <a:solidFill>
                <a:schemeClr val="tx1"/>
              </a:solidFill>
              <a:effectLst/>
              <a:latin typeface="+mn-lt"/>
              <a:ea typeface="+mn-ea"/>
              <a:cs typeface="+mn-cs"/>
            </a:endParaRPr>
          </a:p>
          <a:p>
            <a:pPr lvl="0"/>
            <a:endParaRPr kumimoji="1" lang="en-US" altLang="ja-JP" sz="1200" kern="1200" baseline="0" dirty="0" smtClean="0">
              <a:solidFill>
                <a:schemeClr val="tx1"/>
              </a:solidFill>
              <a:effectLst/>
              <a:latin typeface="+mn-lt"/>
              <a:ea typeface="+mn-ea"/>
              <a:cs typeface="+mn-cs"/>
            </a:endParaRPr>
          </a:p>
          <a:p>
            <a:pPr lvl="0"/>
            <a:endParaRPr kumimoji="1" lang="en-US" altLang="ja-JP" sz="1200" kern="1200" baseline="0" dirty="0" smtClean="0">
              <a:solidFill>
                <a:schemeClr val="tx1"/>
              </a:solidFill>
              <a:effectLst/>
              <a:latin typeface="+mn-lt"/>
              <a:ea typeface="+mn-ea"/>
              <a:cs typeface="+mn-cs"/>
            </a:endParaRPr>
          </a:p>
          <a:p>
            <a:pPr lvl="0"/>
            <a:endParaRPr kumimoji="1" lang="en-US" altLang="ja-JP" sz="1200" kern="1200" baseline="0" dirty="0" smtClean="0">
              <a:solidFill>
                <a:schemeClr val="tx1"/>
              </a:solidFill>
              <a:effectLst/>
              <a:latin typeface="+mn-lt"/>
              <a:ea typeface="+mn-ea"/>
              <a:cs typeface="+mn-cs"/>
            </a:endParaRPr>
          </a:p>
          <a:p>
            <a:pPr lvl="0"/>
            <a:endParaRPr kumimoji="1" lang="en-US" altLang="ja-JP" sz="1200" kern="1200" dirty="0" smtClean="0">
              <a:solidFill>
                <a:schemeClr val="tx1"/>
              </a:solidFill>
              <a:effectLst/>
              <a:latin typeface="+mn-lt"/>
              <a:ea typeface="+mn-ea"/>
              <a:cs typeface="+mn-cs"/>
            </a:endParaRPr>
          </a:p>
          <a:p>
            <a:pPr lvl="0"/>
            <a:r>
              <a:rPr kumimoji="1" lang="ja-JP" altLang="ja-JP" sz="1200" kern="1200" dirty="0" smtClean="0">
                <a:solidFill>
                  <a:schemeClr val="tx1"/>
                </a:solidFill>
                <a:effectLst/>
                <a:latin typeface="+mn-lt"/>
                <a:ea typeface="+mn-ea"/>
                <a:cs typeface="+mn-cs"/>
              </a:rPr>
              <a:t>次にフーリエ変換について説明します。時間波形信号ｈ</a:t>
            </a:r>
            <a:r>
              <a:rPr kumimoji="1" lang="en-US" altLang="ja-JP" sz="1200" kern="1200" dirty="0" smtClean="0">
                <a:solidFill>
                  <a:schemeClr val="tx1"/>
                </a:solidFill>
                <a:effectLst/>
                <a:latin typeface="+mn-lt"/>
                <a:ea typeface="+mn-ea"/>
                <a:cs typeface="+mn-cs"/>
              </a:rPr>
              <a:t>(</a:t>
            </a:r>
            <a:r>
              <a:rPr kumimoji="1" lang="ja-JP" altLang="ja-JP" sz="1200" kern="1200" dirty="0" err="1" smtClean="0">
                <a:solidFill>
                  <a:schemeClr val="tx1"/>
                </a:solidFill>
                <a:effectLst/>
                <a:latin typeface="+mn-lt"/>
                <a:ea typeface="+mn-ea"/>
                <a:cs typeface="+mn-cs"/>
              </a:rPr>
              <a:t>ｔ</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を取得し、そのスペクトル波形Ｈ</a:t>
            </a:r>
            <a:r>
              <a:rPr kumimoji="1" lang="en-US" altLang="ja-JP" sz="1200" kern="1200" dirty="0" smtClean="0">
                <a:solidFill>
                  <a:schemeClr val="tx1"/>
                </a:solidFill>
                <a:effectLst/>
                <a:latin typeface="+mn-lt"/>
                <a:ea typeface="+mn-ea"/>
                <a:cs typeface="+mn-cs"/>
              </a:rPr>
              <a:t>(</a:t>
            </a:r>
            <a:r>
              <a:rPr kumimoji="1" lang="ja-JP" altLang="ja-JP" sz="1200" kern="1200" dirty="0" err="1" smtClean="0">
                <a:solidFill>
                  <a:schemeClr val="tx1"/>
                </a:solidFill>
                <a:effectLst/>
                <a:latin typeface="+mn-lt"/>
                <a:ea typeface="+mn-ea"/>
                <a:cs typeface="+mn-cs"/>
              </a:rPr>
              <a:t>ｆ</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をフーリエ変換によって取得する場合を考えます。測定信号</a:t>
            </a:r>
            <a:r>
              <a:rPr kumimoji="1" lang="ja-JP" altLang="ja-JP" sz="1200" kern="1200" dirty="0" err="1" smtClean="0">
                <a:solidFill>
                  <a:schemeClr val="tx1"/>
                </a:solidFill>
                <a:effectLst/>
                <a:latin typeface="+mn-lt"/>
                <a:ea typeface="+mn-ea"/>
                <a:cs typeface="+mn-cs"/>
              </a:rPr>
              <a:t>ｈ</a:t>
            </a:r>
            <a:r>
              <a:rPr kumimoji="1" lang="en-US" altLang="ja-JP" sz="1200" kern="1200" dirty="0" smtClean="0">
                <a:solidFill>
                  <a:schemeClr val="tx1"/>
                </a:solidFill>
                <a:effectLst/>
                <a:latin typeface="+mn-lt"/>
                <a:ea typeface="+mn-ea"/>
                <a:cs typeface="+mn-cs"/>
              </a:rPr>
              <a:t>(</a:t>
            </a:r>
            <a:r>
              <a:rPr kumimoji="1" lang="ja-JP" altLang="ja-JP" sz="1200" kern="1200" dirty="0" err="1" smtClean="0">
                <a:solidFill>
                  <a:schemeClr val="tx1"/>
                </a:solidFill>
                <a:effectLst/>
                <a:latin typeface="+mn-lt"/>
                <a:ea typeface="+mn-ea"/>
                <a:cs typeface="+mn-cs"/>
              </a:rPr>
              <a:t>ｔ</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のある周波数成分</a:t>
            </a:r>
            <a:r>
              <a:rPr kumimoji="1" lang="ja-JP" altLang="ja-JP" sz="1200" kern="1200" dirty="0" err="1" smtClean="0">
                <a:solidFill>
                  <a:schemeClr val="tx1"/>
                </a:solidFill>
                <a:effectLst/>
                <a:latin typeface="+mn-lt"/>
                <a:ea typeface="+mn-ea"/>
                <a:cs typeface="+mn-cs"/>
              </a:rPr>
              <a:t>ｆ</a:t>
            </a:r>
            <a:r>
              <a:rPr kumimoji="1" lang="ja-JP" altLang="ja-JP" sz="1200" kern="1200" dirty="0" smtClean="0">
                <a:solidFill>
                  <a:schemeClr val="tx1"/>
                </a:solidFill>
                <a:effectLst/>
                <a:latin typeface="+mn-lt"/>
                <a:ea typeface="+mn-ea"/>
                <a:cs typeface="+mn-cs"/>
              </a:rPr>
              <a:t>を得るためには、この式より、測定信号ｈ</a:t>
            </a:r>
            <a:r>
              <a:rPr kumimoji="1" lang="en-US" altLang="ja-JP" sz="1200" kern="1200" dirty="0" smtClean="0">
                <a:solidFill>
                  <a:schemeClr val="tx1"/>
                </a:solidFill>
                <a:effectLst/>
                <a:latin typeface="+mn-lt"/>
                <a:ea typeface="+mn-ea"/>
                <a:cs typeface="+mn-cs"/>
              </a:rPr>
              <a:t>(</a:t>
            </a:r>
            <a:r>
              <a:rPr kumimoji="1" lang="ja-JP" altLang="ja-JP" sz="1200" kern="1200" dirty="0" err="1" smtClean="0">
                <a:solidFill>
                  <a:schemeClr val="tx1"/>
                </a:solidFill>
                <a:effectLst/>
                <a:latin typeface="+mn-lt"/>
                <a:ea typeface="+mn-ea"/>
                <a:cs typeface="+mn-cs"/>
              </a:rPr>
              <a:t>ｔ</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と観測したい周波数信号ｃｏｓ２πｆｔの掛け算を行い、時間領域で積分することによって算出されます。</a:t>
            </a:r>
          </a:p>
          <a:p>
            <a:r>
              <a:rPr kumimoji="1" lang="ja-JP" altLang="en-US" sz="1200" kern="1200" dirty="0" smtClean="0">
                <a:solidFill>
                  <a:schemeClr val="tx1"/>
                </a:solidFill>
                <a:effectLst/>
                <a:latin typeface="+mn-lt"/>
                <a:ea typeface="+mn-ea"/>
                <a:cs typeface="+mn-cs"/>
              </a:rPr>
              <a:t>そして、</a:t>
            </a:r>
            <a:r>
              <a:rPr kumimoji="1" lang="ja-JP" altLang="ja-JP" sz="1200" kern="1200" dirty="0" smtClean="0">
                <a:solidFill>
                  <a:schemeClr val="tx1"/>
                </a:solidFill>
                <a:effectLst/>
                <a:latin typeface="+mn-lt"/>
                <a:ea typeface="+mn-ea"/>
                <a:cs typeface="+mn-cs"/>
              </a:rPr>
              <a:t>これを各周波数成分に対して同様な処理を行うことにより、スペクトル波形を取得</a:t>
            </a:r>
            <a:r>
              <a:rPr kumimoji="1" lang="ja-JP" altLang="en-US" sz="1200" kern="1200" dirty="0" smtClean="0">
                <a:solidFill>
                  <a:schemeClr val="tx1"/>
                </a:solidFill>
                <a:effectLst/>
                <a:latin typeface="+mn-lt"/>
                <a:ea typeface="+mn-ea"/>
                <a:cs typeface="+mn-cs"/>
              </a:rPr>
              <a:t>し</a:t>
            </a:r>
            <a:r>
              <a:rPr kumimoji="1" lang="ja-JP" altLang="ja-JP" sz="1200" kern="1200" dirty="0" smtClean="0">
                <a:solidFill>
                  <a:schemeClr val="tx1"/>
                </a:solidFill>
                <a:effectLst/>
                <a:latin typeface="+mn-lt"/>
                <a:ea typeface="+mn-ea"/>
                <a:cs typeface="+mn-cs"/>
              </a:rPr>
              <a:t>ます。ここで、時間積分領域の大きさ（観測時間窓に相当）が、スペクトル分解能を決定することになります。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B51110D4-3DB7-4D0F-8A6A-E44A534D50F0}" type="slidenum">
              <a:rPr kumimoji="1" lang="ja-JP" altLang="en-US" smtClean="0"/>
              <a:pPr/>
              <a:t>30</a:t>
            </a:fld>
            <a:endParaRPr kumimoji="1" lang="ja-JP" altLang="en-US"/>
          </a:p>
        </p:txBody>
      </p:sp>
    </p:spTree>
    <p:extLst>
      <p:ext uri="{BB962C8B-B14F-4D97-AF65-F5344CB8AC3E}">
        <p14:creationId xmlns:p14="http://schemas.microsoft.com/office/powerpoint/2010/main" val="1570779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lvl="0"/>
            <a:r>
              <a:rPr kumimoji="1" lang="en-US" altLang="ja-JP" sz="1200" kern="1200" dirty="0" smtClean="0">
                <a:solidFill>
                  <a:schemeClr val="tx1"/>
                </a:solidFill>
                <a:effectLst/>
                <a:latin typeface="+mn-lt"/>
                <a:ea typeface="+mn-ea"/>
                <a:cs typeface="+mn-cs"/>
              </a:rPr>
              <a:t>We next consider FT of transient signals induced by THz pulse train. We assume here that the relaxation</a:t>
            </a:r>
            <a:r>
              <a:rPr kumimoji="1" lang="en-US" altLang="ja-JP" sz="1200" kern="1200" baseline="0" dirty="0" smtClean="0">
                <a:solidFill>
                  <a:schemeClr val="tx1"/>
                </a:solidFill>
                <a:effectLst/>
                <a:latin typeface="+mn-lt"/>
                <a:ea typeface="+mn-ea"/>
                <a:cs typeface="+mn-cs"/>
              </a:rPr>
              <a:t> time of transient signal is longer than the repetition period of THz pulse train like here.</a:t>
            </a:r>
          </a:p>
          <a:p>
            <a:pPr lvl="0"/>
            <a:r>
              <a:rPr kumimoji="1" lang="en-US" altLang="ja-JP" sz="1200" kern="1200" baseline="0" dirty="0" smtClean="0">
                <a:solidFill>
                  <a:schemeClr val="tx1"/>
                </a:solidFill>
                <a:effectLst/>
                <a:latin typeface="+mn-lt"/>
                <a:ea typeface="+mn-ea"/>
                <a:cs typeface="+mn-cs"/>
              </a:rPr>
              <a:t>Let us focus transient signal induced by individual THz pulse.</a:t>
            </a:r>
          </a:p>
          <a:p>
            <a:pPr lvl="0"/>
            <a:endParaRPr kumimoji="1" lang="en-US" altLang="ja-JP" sz="1200" kern="1200" baseline="0" dirty="0" smtClean="0">
              <a:solidFill>
                <a:schemeClr val="tx1"/>
              </a:solidFill>
              <a:effectLst/>
              <a:latin typeface="+mn-lt"/>
              <a:ea typeface="+mn-ea"/>
              <a:cs typeface="+mn-cs"/>
            </a:endParaRPr>
          </a:p>
          <a:p>
            <a:pPr lvl="0"/>
            <a:endParaRPr kumimoji="1" lang="en-US" altLang="ja-JP" sz="1200" kern="1200" baseline="0" dirty="0" smtClean="0">
              <a:solidFill>
                <a:schemeClr val="tx1"/>
              </a:solidFill>
              <a:effectLst/>
              <a:latin typeface="+mn-lt"/>
              <a:ea typeface="+mn-ea"/>
              <a:cs typeface="+mn-cs"/>
            </a:endParaRPr>
          </a:p>
          <a:p>
            <a:pPr lvl="0"/>
            <a:r>
              <a:rPr kumimoji="1" lang="en-US" altLang="ja-JP" sz="1200" kern="1200" baseline="0" dirty="0" smtClean="0">
                <a:solidFill>
                  <a:schemeClr val="tx1"/>
                </a:solidFill>
                <a:effectLst/>
                <a:latin typeface="+mn-lt"/>
                <a:ea typeface="+mn-ea"/>
                <a:cs typeface="+mn-cs"/>
              </a:rPr>
              <a:t>Since this situation is corresponding to the case in frequency domain that the this transient signal has narrower linewidth than the repetition frequency, it is impossible to correctly resolved this spectrum by conventional THz-TDS.</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1110D4-3DB7-4D0F-8A6A-E44A534D50F0}" type="slidenum">
              <a:rPr kumimoji="1" lang="ja-JP" altLang="en-US" smtClean="0"/>
              <a:pPr/>
              <a:t>31</a:t>
            </a:fld>
            <a:endParaRPr kumimoji="1" lang="ja-JP" altLang="en-US"/>
          </a:p>
        </p:txBody>
      </p:sp>
    </p:spTree>
    <p:extLst>
      <p:ext uri="{BB962C8B-B14F-4D97-AF65-F5344CB8AC3E}">
        <p14:creationId xmlns:p14="http://schemas.microsoft.com/office/powerpoint/2010/main" val="4082963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At first, latest</a:t>
            </a:r>
            <a:r>
              <a:rPr kumimoji="1" lang="en-US" altLang="ja-JP" sz="1200" kern="1200" baseline="0" dirty="0" smtClean="0">
                <a:solidFill>
                  <a:schemeClr val="tx1"/>
                </a:solidFill>
                <a:effectLst/>
                <a:latin typeface="+mn-lt"/>
                <a:ea typeface="+mn-ea"/>
                <a:cs typeface="+mn-cs"/>
              </a:rPr>
              <a:t> THz pulse induces transient signals like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Previously, THz pulse before one pulse period induces another transient signal at different timing.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In the same way, THz pulses before two and three pulse periods induces induces similar transient signals at different timings respectively.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baseline="0" dirty="0" smtClean="0">
                <a:solidFill>
                  <a:schemeClr val="tx1"/>
                </a:solidFill>
                <a:effectLst/>
                <a:latin typeface="+mn-lt"/>
                <a:ea typeface="+mn-ea"/>
                <a:cs typeface="+mn-cs"/>
              </a:rPr>
              <a:t>These transient signals are overlapped in time domain.</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このようにあるパルスによって励起された信号の一周期分を観測時間窓に設定した場合、ひとつ前のパルスによって励起され</a:t>
            </a:r>
            <a:r>
              <a:rPr kumimoji="1" lang="ja-JP" altLang="en-US" sz="1200" kern="1200" dirty="0" smtClean="0">
                <a:solidFill>
                  <a:schemeClr val="tx1"/>
                </a:solidFill>
                <a:effectLst/>
                <a:latin typeface="+mn-lt"/>
                <a:ea typeface="+mn-ea"/>
                <a:cs typeface="+mn-cs"/>
              </a:rPr>
              <a:t>た</a:t>
            </a:r>
            <a:r>
              <a:rPr kumimoji="1" lang="ja-JP" altLang="ja-JP" sz="1200" kern="1200" dirty="0" smtClean="0">
                <a:solidFill>
                  <a:schemeClr val="tx1"/>
                </a:solidFill>
                <a:effectLst/>
                <a:latin typeface="+mn-lt"/>
                <a:ea typeface="+mn-ea"/>
                <a:cs typeface="+mn-cs"/>
              </a:rPr>
              <a:t>信号、二つ前のパルスによって励起された信号、３つ前のパルスによって励起された信号、さらにその前のパルスによって励起された信号が時間的に重な</a:t>
            </a:r>
            <a:r>
              <a:rPr kumimoji="1" lang="ja-JP" altLang="en-US" sz="1200" kern="1200" dirty="0" smtClean="0">
                <a:solidFill>
                  <a:schemeClr val="tx1"/>
                </a:solidFill>
                <a:effectLst/>
                <a:latin typeface="+mn-lt"/>
                <a:ea typeface="+mn-ea"/>
                <a:cs typeface="+mn-cs"/>
              </a:rPr>
              <a:t>ります</a:t>
            </a:r>
            <a:r>
              <a:rPr kumimoji="1" lang="ja-JP" altLang="ja-JP" sz="1200" kern="1200" dirty="0" smtClean="0">
                <a:solidFill>
                  <a:schemeClr val="tx1"/>
                </a:solidFill>
                <a:effectLst/>
                <a:latin typeface="+mn-lt"/>
                <a:ea typeface="+mn-ea"/>
                <a:cs typeface="+mn-cs"/>
              </a:rPr>
              <a:t>。</a:t>
            </a:r>
          </a:p>
          <a:p>
            <a:endParaRPr kumimoji="1" lang="ja-JP" altLang="en-US" dirty="0"/>
          </a:p>
        </p:txBody>
      </p:sp>
      <p:sp>
        <p:nvSpPr>
          <p:cNvPr id="4" name="スライド番号プレースホルダー 3"/>
          <p:cNvSpPr>
            <a:spLocks noGrp="1"/>
          </p:cNvSpPr>
          <p:nvPr>
            <p:ph type="sldNum" sz="quarter" idx="10"/>
          </p:nvPr>
        </p:nvSpPr>
        <p:spPr/>
        <p:txBody>
          <a:bodyPr/>
          <a:lstStyle/>
          <a:p>
            <a:fld id="{B51110D4-3DB7-4D0F-8A6A-E44A534D50F0}" type="slidenum">
              <a:rPr kumimoji="1" lang="ja-JP" altLang="en-US" smtClean="0"/>
              <a:pPr/>
              <a:t>32</a:t>
            </a:fld>
            <a:endParaRPr kumimoji="1" lang="ja-JP" altLang="en-US"/>
          </a:p>
        </p:txBody>
      </p:sp>
    </p:spTree>
    <p:extLst>
      <p:ext uri="{BB962C8B-B14F-4D97-AF65-F5344CB8AC3E}">
        <p14:creationId xmlns:p14="http://schemas.microsoft.com/office/powerpoint/2010/main" val="3553426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Here, we focus on pieces of different transient signals included in the same one period.</a:t>
            </a:r>
          </a:p>
          <a:p>
            <a:r>
              <a:rPr kumimoji="1" lang="en-US" altLang="ja-JP" sz="1200" kern="1200" dirty="0" smtClean="0">
                <a:solidFill>
                  <a:schemeClr val="tx1"/>
                </a:solidFill>
                <a:effectLst/>
                <a:latin typeface="+mn-lt"/>
                <a:ea typeface="+mn-ea"/>
                <a:cs typeface="+mn-cs"/>
              </a:rPr>
              <a:t>Each piece can</a:t>
            </a:r>
            <a:r>
              <a:rPr kumimoji="1" lang="en-US" altLang="ja-JP" sz="1200" kern="1200" baseline="0" dirty="0" smtClean="0">
                <a:solidFill>
                  <a:schemeClr val="tx1"/>
                </a:solidFill>
                <a:effectLst/>
                <a:latin typeface="+mn-lt"/>
                <a:ea typeface="+mn-ea"/>
                <a:cs typeface="+mn-cs"/>
              </a:rPr>
              <a:t> be separated like here.</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よって繰り返し周期よりも長い緩和信号</a:t>
            </a:r>
            <a:r>
              <a:rPr kumimoji="1" lang="ja-JP" altLang="en-US" sz="1200" kern="1200" dirty="0" smtClean="0">
                <a:solidFill>
                  <a:schemeClr val="tx1"/>
                </a:solidFill>
                <a:effectLst/>
                <a:latin typeface="+mn-lt"/>
                <a:ea typeface="+mn-ea"/>
                <a:cs typeface="+mn-cs"/>
              </a:rPr>
              <a:t>の一周期分を</a:t>
            </a:r>
            <a:r>
              <a:rPr kumimoji="1" lang="ja-JP" altLang="ja-JP" sz="1200" kern="1200" dirty="0" smtClean="0">
                <a:solidFill>
                  <a:schemeClr val="tx1"/>
                </a:solidFill>
                <a:effectLst/>
                <a:latin typeface="+mn-lt"/>
                <a:ea typeface="+mn-ea"/>
                <a:cs typeface="+mn-cs"/>
              </a:rPr>
              <a:t>フーリエ変換することは、このような信号にそれぞれフーリエ変換していることと同等</a:t>
            </a:r>
            <a:r>
              <a:rPr kumimoji="1" lang="ja-JP" altLang="en-US" sz="1200" kern="1200" dirty="0" smtClean="0">
                <a:solidFill>
                  <a:schemeClr val="tx1"/>
                </a:solidFill>
                <a:effectLst/>
                <a:latin typeface="+mn-lt"/>
                <a:ea typeface="+mn-ea"/>
                <a:cs typeface="+mn-cs"/>
              </a:rPr>
              <a:t>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B51110D4-3DB7-4D0F-8A6A-E44A534D50F0}" type="slidenum">
              <a:rPr kumimoji="1" lang="ja-JP" altLang="en-US" smtClean="0"/>
              <a:pPr/>
              <a:t>33</a:t>
            </a:fld>
            <a:endParaRPr kumimoji="1" lang="ja-JP" altLang="en-US"/>
          </a:p>
        </p:txBody>
      </p:sp>
    </p:spTree>
    <p:extLst>
      <p:ext uri="{BB962C8B-B14F-4D97-AF65-F5344CB8AC3E}">
        <p14:creationId xmlns:p14="http://schemas.microsoft.com/office/powerpoint/2010/main" val="3526268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3</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FT of</a:t>
            </a:r>
            <a:r>
              <a:rPr kumimoji="1" lang="en-US" altLang="ja-JP" sz="1200" kern="1200" baseline="0" dirty="0" smtClean="0">
                <a:solidFill>
                  <a:schemeClr val="tx1"/>
                </a:solidFill>
                <a:effectLst/>
                <a:latin typeface="+mn-lt"/>
                <a:ea typeface="+mn-ea"/>
                <a:cs typeface="+mn-cs"/>
              </a:rPr>
              <a:t> these signals can be obtained by summation of FT of each pieces of different transient signals.</a:t>
            </a:r>
          </a:p>
          <a:p>
            <a:r>
              <a:rPr kumimoji="1" lang="en-US" altLang="ja-JP" sz="1200" kern="1200" dirty="0" smtClean="0">
                <a:solidFill>
                  <a:schemeClr val="tx1"/>
                </a:solidFill>
                <a:effectLst/>
                <a:latin typeface="+mn-lt"/>
                <a:ea typeface="+mn-ea"/>
                <a:cs typeface="+mn-cs"/>
              </a:rPr>
              <a:t>However, if the observed time window</a:t>
            </a:r>
            <a:r>
              <a:rPr kumimoji="1" lang="en-US" altLang="ja-JP" sz="1200" kern="1200" baseline="0" dirty="0" smtClean="0">
                <a:solidFill>
                  <a:schemeClr val="tx1"/>
                </a:solidFill>
                <a:effectLst/>
                <a:latin typeface="+mn-lt"/>
                <a:ea typeface="+mn-ea"/>
                <a:cs typeface="+mn-cs"/>
              </a:rPr>
              <a:t> is exactly equal to the the repetition period,  each pieces of different transient signals can be temporally connected.</a:t>
            </a:r>
          </a:p>
          <a:p>
            <a:r>
              <a:rPr kumimoji="1" lang="en-US" altLang="ja-JP" sz="1200" kern="1200" baseline="0" dirty="0" smtClean="0">
                <a:solidFill>
                  <a:schemeClr val="tx1"/>
                </a:solidFill>
                <a:effectLst/>
                <a:latin typeface="+mn-lt"/>
                <a:ea typeface="+mn-ea"/>
                <a:cs typeface="+mn-cs"/>
              </a:rPr>
              <a:t>The resulting waveform is equivalent to the whole temporal waveform of the transient signal.</a:t>
            </a:r>
          </a:p>
          <a:p>
            <a:r>
              <a:rPr kumimoji="1" lang="en-US" altLang="ja-JP" sz="1200" kern="1200" baseline="0" dirty="0" smtClean="0">
                <a:solidFill>
                  <a:schemeClr val="tx1"/>
                </a:solidFill>
                <a:effectLst/>
                <a:latin typeface="+mn-lt"/>
                <a:ea typeface="+mn-ea"/>
                <a:cs typeface="+mn-cs"/>
              </a:rPr>
              <a:t>In the same manner, the frequency signal can be reconstructed too.</a:t>
            </a:r>
          </a:p>
          <a:p>
            <a:r>
              <a:rPr kumimoji="1" lang="en-US" altLang="ja-JP" sz="1200" kern="1200" baseline="0" dirty="0" smtClean="0">
                <a:solidFill>
                  <a:schemeClr val="tx1"/>
                </a:solidFill>
                <a:effectLst/>
                <a:latin typeface="+mn-lt"/>
                <a:ea typeface="+mn-ea"/>
                <a:cs typeface="+mn-cs"/>
              </a:rPr>
              <a:t>Therefore, </a:t>
            </a:r>
            <a:r>
              <a:rPr kumimoji="1" lang="en-US" altLang="ja-JP" sz="1200" kern="1200" dirty="0" smtClean="0">
                <a:solidFill>
                  <a:schemeClr val="tx1"/>
                </a:solidFill>
                <a:effectLst/>
                <a:latin typeface="+mn-lt"/>
                <a:ea typeface="+mn-ea"/>
                <a:cs typeface="+mn-cs"/>
              </a:rPr>
              <a:t>this calculation</a:t>
            </a:r>
            <a:r>
              <a:rPr kumimoji="1" lang="en-US" altLang="ja-JP" sz="1200" kern="1200" baseline="0" dirty="0" smtClean="0">
                <a:solidFill>
                  <a:schemeClr val="tx1"/>
                </a:solidFill>
                <a:effectLst/>
                <a:latin typeface="+mn-lt"/>
                <a:ea typeface="+mn-ea"/>
                <a:cs typeface="+mn-cs"/>
              </a:rPr>
              <a:t> under this </a:t>
            </a:r>
            <a:r>
              <a:rPr kumimoji="1" lang="en-US" altLang="ja-JP" sz="1200" kern="1200" dirty="0" smtClean="0">
                <a:solidFill>
                  <a:schemeClr val="tx1"/>
                </a:solidFill>
                <a:effectLst/>
                <a:latin typeface="+mn-lt"/>
                <a:ea typeface="+mn-ea"/>
                <a:cs typeface="+mn-cs"/>
              </a:rPr>
              <a:t>condition is </a:t>
            </a:r>
            <a:r>
              <a:rPr kumimoji="1" lang="en-US" altLang="ja-JP" sz="1200" kern="1200" baseline="0" dirty="0" smtClean="0">
                <a:solidFill>
                  <a:schemeClr val="tx1"/>
                </a:solidFill>
                <a:effectLst/>
                <a:latin typeface="+mn-lt"/>
                <a:ea typeface="+mn-ea"/>
                <a:cs typeface="+mn-cs"/>
              </a:rPr>
              <a:t>equivalent to integration of this product within infinite time window!</a:t>
            </a:r>
          </a:p>
          <a:p>
            <a:endParaRPr kumimoji="1" lang="en-US" altLang="ja-JP" sz="1200" kern="1200" baseline="0" dirty="0" smtClean="0">
              <a:solidFill>
                <a:schemeClr val="tx1"/>
              </a:solidFill>
              <a:effectLst/>
              <a:latin typeface="+mn-lt"/>
              <a:ea typeface="+mn-ea"/>
              <a:cs typeface="+mn-cs"/>
            </a:endParaRPr>
          </a:p>
          <a:p>
            <a:endParaRPr kumimoji="1" lang="en-US" altLang="ja-JP" sz="1200" kern="1200" baseline="0" dirty="0" smtClean="0">
              <a:solidFill>
                <a:schemeClr val="tx1"/>
              </a:solidFill>
              <a:effectLst/>
              <a:latin typeface="+mn-lt"/>
              <a:ea typeface="+mn-ea"/>
              <a:cs typeface="+mn-cs"/>
            </a:endParaRPr>
          </a:p>
          <a:p>
            <a:endParaRPr kumimoji="1" lang="en-US" altLang="ja-JP" sz="1200" kern="1200" baseline="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よってこのような繰り返し周期よりも長い緩和信号</a:t>
            </a:r>
            <a:r>
              <a:rPr kumimoji="1" lang="ja-JP" altLang="en-US" sz="1200" kern="1200" dirty="0" smtClean="0">
                <a:solidFill>
                  <a:schemeClr val="tx1"/>
                </a:solidFill>
                <a:effectLst/>
                <a:latin typeface="+mn-lt"/>
                <a:ea typeface="+mn-ea"/>
                <a:cs typeface="+mn-cs"/>
              </a:rPr>
              <a:t>の一周期分</a:t>
            </a:r>
            <a:r>
              <a:rPr kumimoji="1" lang="ja-JP" altLang="ja-JP" sz="1200" kern="1200" dirty="0" smtClean="0">
                <a:solidFill>
                  <a:schemeClr val="tx1"/>
                </a:solidFill>
                <a:effectLst/>
                <a:latin typeface="+mn-lt"/>
                <a:ea typeface="+mn-ea"/>
                <a:cs typeface="+mn-cs"/>
              </a:rPr>
              <a:t>をフーリエ変換することは、このような信号にそれぞれフーリエ変換していることと</a:t>
            </a:r>
            <a:r>
              <a:rPr kumimoji="1" lang="ja-JP" altLang="en-US" sz="1200" kern="1200" dirty="0" smtClean="0">
                <a:solidFill>
                  <a:schemeClr val="tx1"/>
                </a:solidFill>
                <a:effectLst/>
                <a:latin typeface="+mn-lt"/>
                <a:ea typeface="+mn-ea"/>
                <a:cs typeface="+mn-cs"/>
              </a:rPr>
              <a:t>同等になります。</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1110D4-3DB7-4D0F-8A6A-E44A534D50F0}" type="slidenum">
              <a:rPr kumimoji="1" lang="ja-JP" altLang="en-US" smtClean="0"/>
              <a:pPr/>
              <a:t>34</a:t>
            </a:fld>
            <a:endParaRPr kumimoji="1" lang="ja-JP" altLang="en-US"/>
          </a:p>
        </p:txBody>
      </p:sp>
    </p:spTree>
    <p:extLst>
      <p:ext uri="{BB962C8B-B14F-4D97-AF65-F5344CB8AC3E}">
        <p14:creationId xmlns:p14="http://schemas.microsoft.com/office/powerpoint/2010/main" val="2807140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lvl="0"/>
            <a:r>
              <a:rPr kumimoji="1" lang="en-US" altLang="ja-JP" sz="1200" kern="1200" dirty="0" smtClean="0">
                <a:solidFill>
                  <a:schemeClr val="tx1"/>
                </a:solidFill>
                <a:effectLst/>
                <a:latin typeface="+mn-lt"/>
                <a:ea typeface="+mn-ea"/>
                <a:cs typeface="+mn-cs"/>
              </a:rPr>
              <a:t>In this case, we can obtain discrete FT spectrum like here.</a:t>
            </a:r>
          </a:p>
          <a:p>
            <a:pPr lvl="0"/>
            <a:r>
              <a:rPr kumimoji="1" lang="en-US" altLang="ja-JP" sz="1200" kern="1200" dirty="0" smtClean="0">
                <a:solidFill>
                  <a:schemeClr val="tx1"/>
                </a:solidFill>
                <a:effectLst/>
                <a:latin typeface="+mn-lt"/>
                <a:ea typeface="+mn-ea"/>
                <a:cs typeface="+mn-cs"/>
              </a:rPr>
              <a:t>Frequency of each plot is given by this equation, where</a:t>
            </a:r>
            <a:r>
              <a:rPr kumimoji="1" lang="en-US" altLang="ja-JP" sz="1200" kern="1200" baseline="0" dirty="0" smtClean="0">
                <a:solidFill>
                  <a:schemeClr val="tx1"/>
                </a:solidFill>
                <a:effectLst/>
                <a:latin typeface="+mn-lt"/>
                <a:ea typeface="+mn-ea"/>
                <a:cs typeface="+mn-cs"/>
              </a:rPr>
              <a:t> n is number of data plot and T is the repetition period.</a:t>
            </a:r>
          </a:p>
          <a:p>
            <a:pPr lvl="0"/>
            <a:r>
              <a:rPr kumimoji="1" lang="en-US" altLang="ja-JP" sz="1200" kern="1200" baseline="0" dirty="0" smtClean="0">
                <a:solidFill>
                  <a:schemeClr val="tx1"/>
                </a:solidFill>
                <a:effectLst/>
                <a:latin typeface="+mn-lt"/>
                <a:ea typeface="+mn-ea"/>
                <a:cs typeface="+mn-cs"/>
              </a:rPr>
              <a:t>Here, it is important to note that </a:t>
            </a:r>
            <a:r>
              <a:rPr lang="en-US" altLang="ja-JP" sz="1200" dirty="0" smtClean="0">
                <a:solidFill>
                  <a:srgbClr val="FFFF00"/>
                </a:solidFill>
              </a:rPr>
              <a:t>each plot has infinite spectral resolution due to infinite time window.</a:t>
            </a:r>
          </a:p>
          <a:p>
            <a:pPr lvl="0"/>
            <a:r>
              <a:rPr kumimoji="1" lang="en-US" altLang="ja-JP" sz="1200" kern="1200" dirty="0" smtClean="0">
                <a:solidFill>
                  <a:srgbClr val="FFFF00"/>
                </a:solidFill>
                <a:effectLst/>
                <a:latin typeface="+mn-lt"/>
                <a:ea typeface="+mn-ea"/>
                <a:cs typeface="+mn-cs"/>
              </a:rPr>
              <a:t>However, if such spectrum is used for broadband THz spectroscopy,</a:t>
            </a:r>
            <a:r>
              <a:rPr kumimoji="1" lang="en-US" altLang="ja-JP" sz="1200" kern="1200" baseline="0" dirty="0" smtClean="0">
                <a:solidFill>
                  <a:srgbClr val="FFFF00"/>
                </a:solidFill>
                <a:effectLst/>
                <a:latin typeface="+mn-lt"/>
                <a:ea typeface="+mn-ea"/>
                <a:cs typeface="+mn-cs"/>
              </a:rPr>
              <a:t> discrete distribution of data plot limits spectral resolution to plot interval.</a:t>
            </a:r>
          </a:p>
          <a:p>
            <a:pPr lvl="0"/>
            <a:r>
              <a:rPr kumimoji="1" lang="en-US" altLang="ja-JP" sz="1200" kern="1200" baseline="0" dirty="0" smtClean="0">
                <a:solidFill>
                  <a:srgbClr val="FFFF00"/>
                </a:solidFill>
                <a:effectLst/>
                <a:latin typeface="+mn-lt"/>
                <a:ea typeface="+mn-ea"/>
                <a:cs typeface="+mn-cs"/>
              </a:rPr>
              <a:t>To make full use of this infinite spectral resolution, we should interpolate gap between each plots because there are no spectral information at the gap region.</a:t>
            </a:r>
          </a:p>
          <a:p>
            <a:pPr lvl="0"/>
            <a:r>
              <a:rPr kumimoji="1" lang="en-US" altLang="ja-JP" sz="1200" kern="1200" baseline="0" dirty="0" smtClean="0">
                <a:solidFill>
                  <a:srgbClr val="FFFF00"/>
                </a:solidFill>
                <a:effectLst/>
                <a:latin typeface="+mn-lt"/>
                <a:ea typeface="+mn-ea"/>
                <a:cs typeface="+mn-cs"/>
              </a:rPr>
              <a:t>Since the plot interval is determined by the THz repetition period, it can be swept by changing the laser repetition period.</a:t>
            </a:r>
          </a:p>
          <a:p>
            <a:pPr lvl="0"/>
            <a:endParaRPr kumimoji="1" lang="en-US" altLang="ja-JP" sz="1200" kern="1200" dirty="0" smtClean="0">
              <a:solidFill>
                <a:schemeClr val="tx1"/>
              </a:solidFill>
              <a:effectLst/>
              <a:latin typeface="+mn-lt"/>
              <a:ea typeface="+mn-ea"/>
              <a:cs typeface="+mn-cs"/>
            </a:endParaRPr>
          </a:p>
          <a:p>
            <a:pPr lvl="0"/>
            <a:endParaRPr kumimoji="1" lang="en-US" altLang="ja-JP" sz="1200" kern="1200" dirty="0" smtClean="0">
              <a:solidFill>
                <a:schemeClr val="tx1"/>
              </a:solidFill>
              <a:effectLst/>
              <a:latin typeface="+mn-lt"/>
              <a:ea typeface="+mn-ea"/>
              <a:cs typeface="+mn-cs"/>
            </a:endParaRPr>
          </a:p>
          <a:p>
            <a:pPr lvl="0"/>
            <a:r>
              <a:rPr kumimoji="1" lang="ja-JP" altLang="en-US" sz="1200" kern="1200" dirty="0" smtClean="0">
                <a:solidFill>
                  <a:schemeClr val="tx1"/>
                </a:solidFill>
                <a:effectLst/>
                <a:latin typeface="+mn-lt"/>
                <a:ea typeface="+mn-ea"/>
                <a:cs typeface="+mn-cs"/>
              </a:rPr>
              <a:t>実際に得られるスペクトルはこのような離散フーリエ変換スペクトルとなる。</a:t>
            </a:r>
            <a:endParaRPr kumimoji="1" lang="en-US" altLang="ja-JP" sz="1200" kern="1200" dirty="0" smtClean="0">
              <a:solidFill>
                <a:schemeClr val="tx1"/>
              </a:solidFill>
              <a:effectLst/>
              <a:latin typeface="+mn-lt"/>
              <a:ea typeface="+mn-ea"/>
              <a:cs typeface="+mn-cs"/>
            </a:endParaRPr>
          </a:p>
          <a:p>
            <a:pPr lvl="0"/>
            <a:r>
              <a:rPr kumimoji="1" lang="ja-JP" altLang="ja-JP" sz="1200" kern="1200" dirty="0" smtClean="0">
                <a:solidFill>
                  <a:schemeClr val="tx1"/>
                </a:solidFill>
                <a:effectLst/>
                <a:latin typeface="+mn-lt"/>
                <a:ea typeface="+mn-ea"/>
                <a:cs typeface="+mn-cs"/>
              </a:rPr>
              <a:t>次に実際に</a:t>
            </a:r>
            <a:r>
              <a:rPr kumimoji="1" lang="en-US" altLang="ja-JP" sz="1200" kern="1200" dirty="0" smtClean="0">
                <a:solidFill>
                  <a:schemeClr val="tx1"/>
                </a:solidFill>
                <a:effectLst/>
                <a:latin typeface="+mn-lt"/>
                <a:ea typeface="+mn-ea"/>
                <a:cs typeface="+mn-cs"/>
              </a:rPr>
              <a:t>ASOPS-THz-TDS</a:t>
            </a:r>
            <a:r>
              <a:rPr kumimoji="1" lang="ja-JP" altLang="ja-JP" sz="1200" kern="1200" dirty="0" smtClean="0">
                <a:solidFill>
                  <a:schemeClr val="tx1"/>
                </a:solidFill>
                <a:effectLst/>
                <a:latin typeface="+mn-lt"/>
                <a:ea typeface="+mn-ea"/>
                <a:cs typeface="+mn-cs"/>
              </a:rPr>
              <a:t>で</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周期の測定時間窓で得られるスペクトルを示します。</a:t>
            </a:r>
          </a:p>
          <a:p>
            <a:r>
              <a:rPr kumimoji="1" lang="ja-JP" altLang="ja-JP" sz="1200" kern="1200" dirty="0" smtClean="0">
                <a:solidFill>
                  <a:schemeClr val="tx1"/>
                </a:solidFill>
                <a:effectLst/>
                <a:latin typeface="+mn-lt"/>
                <a:ea typeface="+mn-ea"/>
                <a:cs typeface="+mn-cs"/>
              </a:rPr>
              <a:t>繰り返し周期を</a:t>
            </a:r>
            <a:r>
              <a:rPr kumimoji="1" lang="en-US" altLang="ja-JP" sz="1200" kern="1200" dirty="0" smtClean="0">
                <a:solidFill>
                  <a:schemeClr val="tx1"/>
                </a:solidFill>
                <a:effectLst/>
                <a:latin typeface="+mn-lt"/>
                <a:ea typeface="+mn-ea"/>
                <a:cs typeface="+mn-cs"/>
              </a:rPr>
              <a:t>T</a:t>
            </a:r>
            <a:r>
              <a:rPr kumimoji="1" lang="ja-JP" altLang="ja-JP" sz="1200" kern="1200" dirty="0" smtClean="0">
                <a:solidFill>
                  <a:schemeClr val="tx1"/>
                </a:solidFill>
                <a:effectLst/>
                <a:latin typeface="+mn-lt"/>
                <a:ea typeface="+mn-ea"/>
                <a:cs typeface="+mn-cs"/>
              </a:rPr>
              <a:t>とすると、スペクトルの各プロットは、無限小のスペクトル分解能を有しているものの、１／Ｔの間隔で離散的に分布しています。そのため、このまま利用すると、実用上のスペクトル分解能はプロット間隔になってしまいます。</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1110D4-3DB7-4D0F-8A6A-E44A534D50F0}" type="slidenum">
              <a:rPr kumimoji="1" lang="ja-JP" altLang="en-US" smtClean="0"/>
              <a:pPr/>
              <a:t>35</a:t>
            </a:fld>
            <a:endParaRPr kumimoji="1" lang="ja-JP" altLang="en-US"/>
          </a:p>
        </p:txBody>
      </p:sp>
    </p:spTree>
    <p:extLst>
      <p:ext uri="{BB962C8B-B14F-4D97-AF65-F5344CB8AC3E}">
        <p14:creationId xmlns:p14="http://schemas.microsoft.com/office/powerpoint/2010/main" val="1050848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Therefore, if incremental sweeping of data plots is repeated by changing the repetition</a:t>
            </a:r>
            <a:r>
              <a:rPr kumimoji="1" lang="en-US" altLang="ja-JP" sz="1200" kern="1200" baseline="0" dirty="0" smtClean="0">
                <a:solidFill>
                  <a:schemeClr val="tx1"/>
                </a:solidFill>
                <a:effectLst/>
                <a:latin typeface="+mn-lt"/>
                <a:ea typeface="+mn-ea"/>
                <a:cs typeface="+mn-cs"/>
              </a:rPr>
              <a:t> period</a:t>
            </a:r>
            <a:r>
              <a:rPr kumimoji="1" lang="en-US" altLang="ja-JP" sz="1200" kern="1200" dirty="0" smtClean="0">
                <a:solidFill>
                  <a:schemeClr val="tx1"/>
                </a:solidFill>
                <a:effectLst/>
                <a:latin typeface="+mn-lt"/>
                <a:ea typeface="+mn-ea"/>
                <a:cs typeface="+mn-cs"/>
              </a:rPr>
              <a:t> and the resulting spectra are overlaid in the frequency domain, the gaps between data plots can be interpolated. The resulting densely</a:t>
            </a:r>
            <a:r>
              <a:rPr kumimoji="1" lang="en-US" altLang="ja-JP" sz="1200" kern="1200" baseline="0" dirty="0" smtClean="0">
                <a:solidFill>
                  <a:schemeClr val="tx1"/>
                </a:solidFill>
                <a:effectLst/>
                <a:latin typeface="+mn-lt"/>
                <a:ea typeface="+mn-ea"/>
                <a:cs typeface="+mn-cs"/>
              </a:rPr>
              <a:t> distributed spectrum enables us to</a:t>
            </a:r>
            <a:r>
              <a:rPr kumimoji="1" lang="en-US" altLang="ja-JP" sz="1200" kern="1200" dirty="0" smtClean="0">
                <a:solidFill>
                  <a:schemeClr val="tx1"/>
                </a:solidFill>
                <a:effectLst/>
                <a:latin typeface="+mn-lt"/>
                <a:ea typeface="+mn-ea"/>
                <a:cs typeface="+mn-cs"/>
              </a:rPr>
              <a:t> large enhancement of the spectral resolution.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そこで我々は、周波数走査型</a:t>
            </a:r>
            <a:r>
              <a:rPr kumimoji="1" lang="en-US" altLang="ja-JP" sz="1200" kern="1200" dirty="0" smtClean="0">
                <a:solidFill>
                  <a:schemeClr val="tx1"/>
                </a:solidFill>
                <a:effectLst/>
                <a:latin typeface="+mn-lt"/>
                <a:ea typeface="+mn-ea"/>
                <a:cs typeface="+mn-cs"/>
              </a:rPr>
              <a:t>ASOPS-THz-TDS</a:t>
            </a:r>
            <a:r>
              <a:rPr kumimoji="1" lang="ja-JP" altLang="ja-JP" sz="1200" kern="1200" dirty="0" smtClean="0">
                <a:solidFill>
                  <a:schemeClr val="tx1"/>
                </a:solidFill>
                <a:effectLst/>
                <a:latin typeface="+mn-lt"/>
                <a:ea typeface="+mn-ea"/>
                <a:cs typeface="+mn-cs"/>
              </a:rPr>
              <a:t>という手法を提案しました。各プロットが有する無限小スペクトル分解能を利用するためには、各プロット間に存在する隙間を補間する必要があります。そのために、モード同期周波数を変化させることによりパルス周期</a:t>
            </a:r>
            <a:r>
              <a:rPr kumimoji="1" lang="en-US" altLang="ja-JP" sz="1200" kern="1200" dirty="0" smtClean="0">
                <a:solidFill>
                  <a:schemeClr val="tx1"/>
                </a:solidFill>
                <a:effectLst/>
                <a:latin typeface="+mn-lt"/>
                <a:ea typeface="+mn-ea"/>
                <a:cs typeface="+mn-cs"/>
              </a:rPr>
              <a:t>T</a:t>
            </a:r>
            <a:r>
              <a:rPr kumimoji="1" lang="ja-JP" altLang="ja-JP" sz="1200" kern="1200" dirty="0" smtClean="0">
                <a:solidFill>
                  <a:schemeClr val="tx1"/>
                </a:solidFill>
                <a:effectLst/>
                <a:latin typeface="+mn-lt"/>
                <a:ea typeface="+mn-ea"/>
                <a:cs typeface="+mn-cs"/>
              </a:rPr>
              <a:t>を変化させ、このようなスペクトルをそれぞれ取得し、最終的に重ねることにより、補間された微細化スペクトルを得ることができます。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B51110D4-3DB7-4D0F-8A6A-E44A534D50F0}" type="slidenum">
              <a:rPr kumimoji="1" lang="ja-JP" altLang="en-US" smtClean="0"/>
              <a:pPr/>
              <a:t>36</a:t>
            </a:fld>
            <a:endParaRPr kumimoji="1" lang="ja-JP" altLang="en-US"/>
          </a:p>
        </p:txBody>
      </p:sp>
    </p:spTree>
    <p:extLst>
      <p:ext uri="{BB962C8B-B14F-4D97-AF65-F5344CB8AC3E}">
        <p14:creationId xmlns:p14="http://schemas.microsoft.com/office/powerpoint/2010/main" val="504668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lvl="0"/>
            <a:r>
              <a:rPr kumimoji="1" lang="en-US" altLang="ja-JP" sz="1200" kern="1200" dirty="0" smtClean="0">
                <a:solidFill>
                  <a:schemeClr val="tx1"/>
                </a:solidFill>
                <a:effectLst/>
                <a:latin typeface="+mn-lt"/>
                <a:ea typeface="+mn-ea"/>
                <a:cs typeface="+mn-cs"/>
              </a:rPr>
              <a:t>Next slide shows experimental setup.</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used dual fiber lasers at</a:t>
            </a:r>
            <a:r>
              <a:rPr kumimoji="1" lang="en-US" altLang="ja-JP" sz="1200" kern="1200" baseline="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1550nm for generation and detection of pulsed THz radiation. Output light from the pump laser was converted into SHG light</a:t>
            </a:r>
            <a:r>
              <a:rPr kumimoji="1" lang="en-US" altLang="ja-JP" sz="1200" kern="1200" baseline="0" dirty="0" smtClean="0">
                <a:solidFill>
                  <a:schemeClr val="tx1"/>
                </a:solidFill>
                <a:effectLst/>
                <a:latin typeface="+mn-lt"/>
                <a:ea typeface="+mn-ea"/>
                <a:cs typeface="+mn-cs"/>
              </a:rPr>
              <a:t> and </a:t>
            </a:r>
            <a:r>
              <a:rPr kumimoji="1" lang="en-US" altLang="ja-JP" sz="1200" kern="1200" dirty="0" smtClean="0">
                <a:solidFill>
                  <a:schemeClr val="tx1"/>
                </a:solidFill>
                <a:effectLst/>
                <a:latin typeface="+mn-lt"/>
                <a:ea typeface="+mn-ea"/>
                <a:cs typeface="+mn-cs"/>
              </a:rPr>
              <a:t>focused a dipole-shaped low-temperature-grown </a:t>
            </a:r>
            <a:r>
              <a:rPr kumimoji="1" lang="en-US" altLang="ja-JP" sz="1200" kern="1200" dirty="0" err="1" smtClean="0">
                <a:solidFill>
                  <a:schemeClr val="tx1"/>
                </a:solidFill>
                <a:effectLst/>
                <a:latin typeface="+mn-lt"/>
                <a:ea typeface="+mn-ea"/>
                <a:cs typeface="+mn-cs"/>
              </a:rPr>
              <a:t>GaAs</a:t>
            </a:r>
            <a:r>
              <a:rPr kumimoji="1" lang="en-US" altLang="ja-JP" sz="1200" kern="1200" dirty="0" smtClean="0">
                <a:solidFill>
                  <a:schemeClr val="tx1"/>
                </a:solidFill>
                <a:effectLst/>
                <a:latin typeface="+mn-lt"/>
                <a:ea typeface="+mn-ea"/>
                <a:cs typeface="+mn-cs"/>
              </a:rPr>
              <a:t> (LTG-</a:t>
            </a:r>
            <a:r>
              <a:rPr kumimoji="1" lang="en-US" altLang="ja-JP" sz="1200" kern="1200" dirty="0" err="1" smtClean="0">
                <a:solidFill>
                  <a:schemeClr val="tx1"/>
                </a:solidFill>
                <a:effectLst/>
                <a:latin typeface="+mn-lt"/>
                <a:ea typeface="+mn-ea"/>
                <a:cs typeface="+mn-cs"/>
              </a:rPr>
              <a:t>GaAs</a:t>
            </a:r>
            <a:r>
              <a:rPr kumimoji="1" lang="en-US" altLang="ja-JP" sz="1200" kern="1200" dirty="0" smtClean="0">
                <a:solidFill>
                  <a:schemeClr val="tx1"/>
                </a:solidFill>
                <a:effectLst/>
                <a:latin typeface="+mn-lt"/>
                <a:ea typeface="+mn-ea"/>
                <a:cs typeface="+mn-cs"/>
              </a:rPr>
              <a:t>) PCA for THz generation and detection, respectively.</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a:t>
            </a:r>
            <a:r>
              <a:rPr kumimoji="1" lang="en-US" altLang="ja-JP" sz="1200" kern="1200" baseline="0" dirty="0" smtClean="0">
                <a:solidFill>
                  <a:schemeClr val="tx1"/>
                </a:solidFill>
                <a:effectLst/>
                <a:latin typeface="+mn-lt"/>
                <a:ea typeface="+mn-ea"/>
                <a:cs typeface="+mn-cs"/>
              </a:rPr>
              <a:t> resulting THz pulse propagates in free space, pass through a low-pressure gas cell, and then incident onto the PCA detector.</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Portion of the output light from the two lasers were fed into a sum-frequency-generation (SFG) cross-</a:t>
            </a:r>
            <a:r>
              <a:rPr kumimoji="1" lang="en-US" altLang="ja-JP" sz="1200" kern="1200" dirty="0" err="1" smtClean="0">
                <a:solidFill>
                  <a:schemeClr val="tx1"/>
                </a:solidFill>
                <a:effectLst/>
                <a:latin typeface="+mn-lt"/>
                <a:ea typeface="+mn-ea"/>
                <a:cs typeface="+mn-cs"/>
              </a:rPr>
              <a:t>correlator</a:t>
            </a:r>
            <a:r>
              <a:rPr kumimoji="1" lang="en-US" altLang="ja-JP" sz="1200" kern="1200" dirty="0" smtClean="0">
                <a:solidFill>
                  <a:schemeClr val="tx1"/>
                </a:solidFill>
                <a:effectLst/>
                <a:latin typeface="+mn-lt"/>
                <a:ea typeface="+mn-ea"/>
                <a:cs typeface="+mn-cs"/>
              </a:rPr>
              <a:t> to generate a time origin signal in the ASOPS-THz-TDS.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Finally, a temporal waveform of the current signal form PCA detector is amplified</a:t>
            </a:r>
            <a:r>
              <a:rPr kumimoji="1" lang="en-US" altLang="ja-JP" sz="1200" kern="1200" baseline="0" dirty="0" smtClean="0">
                <a:solidFill>
                  <a:schemeClr val="tx1"/>
                </a:solidFill>
                <a:effectLst/>
                <a:latin typeface="+mn-lt"/>
                <a:ea typeface="+mn-ea"/>
                <a:cs typeface="+mn-cs"/>
              </a:rPr>
              <a:t> and then acquired by a fast digitizer triggered by the SFG signal.</a:t>
            </a:r>
            <a:endParaRPr kumimoji="1" lang="ja-JP" altLang="en-US" dirty="0"/>
          </a:p>
        </p:txBody>
      </p:sp>
      <p:sp>
        <p:nvSpPr>
          <p:cNvPr id="4" name="スライド番号プレースホルダー 3"/>
          <p:cNvSpPr>
            <a:spLocks noGrp="1"/>
          </p:cNvSpPr>
          <p:nvPr>
            <p:ph type="sldNum" sz="quarter" idx="10"/>
          </p:nvPr>
        </p:nvSpPr>
        <p:spPr/>
        <p:txBody>
          <a:bodyPr/>
          <a:lstStyle/>
          <a:p>
            <a:fld id="{C84C1498-1D83-4EF6-8B00-6F65C19C3760}" type="slidenum">
              <a:rPr kumimoji="1" lang="ja-JP" altLang="en-US" smtClean="0"/>
              <a:pPr/>
              <a:t>37</a:t>
            </a:fld>
            <a:endParaRPr kumimoji="1" lang="ja-JP" altLang="en-US"/>
          </a:p>
        </p:txBody>
      </p:sp>
    </p:spTree>
    <p:extLst>
      <p:ext uri="{BB962C8B-B14F-4D97-AF65-F5344CB8AC3E}">
        <p14:creationId xmlns:p14="http://schemas.microsoft.com/office/powerpoint/2010/main" val="403337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en-US" altLang="ja-JP" dirty="0" smtClean="0"/>
              <a:t>To confirm the validity of our concept, we first investigate</a:t>
            </a:r>
            <a:r>
              <a:rPr kumimoji="1" lang="en-US" altLang="ja-JP" baseline="0" dirty="0" smtClean="0"/>
              <a:t> a relation between time window and repetition period.</a:t>
            </a:r>
            <a:endParaRPr kumimoji="1" lang="en-US" altLang="ja-JP" dirty="0" smtClean="0"/>
          </a:p>
          <a:p>
            <a:r>
              <a:rPr kumimoji="1" lang="en-US" altLang="ja-JP" dirty="0" smtClean="0"/>
              <a:t>To this end, we measured the absorption spectrum of the rotational transition in low-pressure water vapor at 0.557 THz. </a:t>
            </a:r>
          </a:p>
          <a:p>
            <a:r>
              <a:rPr kumimoji="1" lang="en-US" altLang="ja-JP" dirty="0" smtClean="0"/>
              <a:t>Since the pressure broadening linewidth was set to 10.6 MHz, this absorption phenomenon was continued for an inverse of this linewidth, namely 94.3 ns.</a:t>
            </a:r>
          </a:p>
          <a:p>
            <a:r>
              <a:rPr kumimoji="1" lang="en-US" altLang="ja-JP" dirty="0" smtClean="0"/>
              <a:t>This relaxation time is  25-time longer</a:t>
            </a:r>
            <a:r>
              <a:rPr kumimoji="1" lang="en-US" altLang="ja-JP" baseline="0" dirty="0" smtClean="0"/>
              <a:t> than a repetition </a:t>
            </a:r>
            <a:r>
              <a:rPr kumimoji="1" lang="en-US" altLang="ja-JP" dirty="0" smtClean="0"/>
              <a:t>periods of 4 ns.</a:t>
            </a:r>
          </a:p>
          <a:p>
            <a:r>
              <a:rPr kumimoji="1" lang="en-US" altLang="ja-JP" dirty="0" smtClean="0"/>
              <a:t>In this experiment, before sweeping, f1, f2, and </a:t>
            </a:r>
            <a:r>
              <a:rPr kumimoji="1" lang="en-US" altLang="ja-JP" dirty="0" err="1" smtClean="0"/>
              <a:t>Δ</a:t>
            </a:r>
            <a:r>
              <a:rPr kumimoji="1" lang="en-US" altLang="ja-JP" dirty="0" smtClean="0"/>
              <a:t> are set at these value. Then f 1 and f2 are increased by this frequency while keeping</a:t>
            </a:r>
            <a:r>
              <a:rPr kumimoji="1" lang="en-US" altLang="ja-JP" baseline="0" dirty="0" smtClean="0"/>
              <a:t> ∆ at constant.</a:t>
            </a:r>
          </a:p>
          <a:p>
            <a:r>
              <a:rPr kumimoji="1" lang="en-US" altLang="ja-JP" baseline="0" dirty="0" smtClean="0"/>
              <a:t>Such incremental sweeping is repeated ten times.</a:t>
            </a:r>
          </a:p>
          <a:p>
            <a:r>
              <a:rPr kumimoji="1" lang="en-US" altLang="ja-JP" baseline="0" dirty="0" smtClean="0"/>
              <a:t>As a result, we obtained the data plot at interval of 25 MHz.</a:t>
            </a:r>
            <a:endParaRPr kumimoji="1" lang="en-US" altLang="ja-JP" dirty="0" smtClean="0"/>
          </a:p>
          <a:p>
            <a:r>
              <a:rPr kumimoji="1" lang="en-US" altLang="ja-JP" dirty="0" smtClean="0"/>
              <a:t>Left shows the absorption spectrum when the time window is exactly</a:t>
            </a:r>
            <a:r>
              <a:rPr kumimoji="1" lang="en-US" altLang="ja-JP" baseline="0" dirty="0" smtClean="0"/>
              <a:t> </a:t>
            </a:r>
            <a:r>
              <a:rPr kumimoji="1" lang="en-US" altLang="ja-JP" dirty="0" smtClean="0"/>
              <a:t>equal to one pulse period.</a:t>
            </a:r>
          </a:p>
          <a:p>
            <a:r>
              <a:rPr kumimoji="1" lang="en-US" altLang="ja-JP" dirty="0" smtClean="0"/>
              <a:t>The sharp absorption line was correctly measured.</a:t>
            </a:r>
          </a:p>
          <a:p>
            <a:r>
              <a:rPr kumimoji="1" lang="en-US" altLang="ja-JP" dirty="0" smtClean="0"/>
              <a:t>However, when the time window is a little shorter</a:t>
            </a:r>
            <a:r>
              <a:rPr kumimoji="1" lang="en-US" altLang="ja-JP" baseline="0" dirty="0" smtClean="0"/>
              <a:t> than one repetition</a:t>
            </a:r>
            <a:r>
              <a:rPr kumimoji="1" lang="en-US" altLang="ja-JP" dirty="0" smtClean="0"/>
              <a:t> period, the spectral shape was largely distorted..</a:t>
            </a:r>
            <a:endParaRPr kumimoji="1" lang="ja-JP" altLang="en-US" dirty="0"/>
          </a:p>
        </p:txBody>
      </p:sp>
      <p:sp>
        <p:nvSpPr>
          <p:cNvPr id="4" name="スライド番号プレースホルダー 3"/>
          <p:cNvSpPr>
            <a:spLocks noGrp="1"/>
          </p:cNvSpPr>
          <p:nvPr>
            <p:ph type="sldNum" sz="quarter" idx="10"/>
          </p:nvPr>
        </p:nvSpPr>
        <p:spPr/>
        <p:txBody>
          <a:bodyPr/>
          <a:lstStyle/>
          <a:p>
            <a:fld id="{B51110D4-3DB7-4D0F-8A6A-E44A534D50F0}" type="slidenum">
              <a:rPr kumimoji="1" lang="ja-JP" altLang="en-US" smtClean="0"/>
              <a:pPr/>
              <a:t>38</a:t>
            </a:fld>
            <a:endParaRPr kumimoji="1" lang="ja-JP" altLang="en-US"/>
          </a:p>
        </p:txBody>
      </p:sp>
    </p:spTree>
    <p:extLst>
      <p:ext uri="{BB962C8B-B14F-4D97-AF65-F5344CB8AC3E}">
        <p14:creationId xmlns:p14="http://schemas.microsoft.com/office/powerpoint/2010/main" val="37307031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This is because each piece of different transient signals can not be connected </a:t>
            </a:r>
            <a:r>
              <a:rPr kumimoji="1" lang="en-US" altLang="ja-JP" baseline="0" dirty="0" smtClean="0"/>
              <a:t>due to miss matching of the observed time window to one repetition period like here.</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In this way, we confirmed the correctness of our idea.</a:t>
            </a:r>
            <a:endParaRPr kumimoji="1" lang="en-US" altLang="ja-JP" dirty="0" smtClean="0"/>
          </a:p>
          <a:p>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よってこのような繰り返し周期よりも長い緩和信号</a:t>
            </a:r>
            <a:r>
              <a:rPr kumimoji="1" lang="ja-JP" altLang="en-US" sz="1200" kern="1200" dirty="0" smtClean="0">
                <a:solidFill>
                  <a:schemeClr val="tx1"/>
                </a:solidFill>
                <a:effectLst/>
                <a:latin typeface="+mn-lt"/>
                <a:ea typeface="+mn-ea"/>
                <a:cs typeface="+mn-cs"/>
              </a:rPr>
              <a:t>の一周期分</a:t>
            </a:r>
            <a:r>
              <a:rPr kumimoji="1" lang="ja-JP" altLang="ja-JP" sz="1200" kern="1200" dirty="0" smtClean="0">
                <a:solidFill>
                  <a:schemeClr val="tx1"/>
                </a:solidFill>
                <a:effectLst/>
                <a:latin typeface="+mn-lt"/>
                <a:ea typeface="+mn-ea"/>
                <a:cs typeface="+mn-cs"/>
              </a:rPr>
              <a:t>をフーリエ変換することは、このような信号にそれぞれフーリエ変換していることと</a:t>
            </a:r>
            <a:r>
              <a:rPr kumimoji="1" lang="ja-JP" altLang="en-US" sz="1200" kern="1200" dirty="0" smtClean="0">
                <a:solidFill>
                  <a:schemeClr val="tx1"/>
                </a:solidFill>
                <a:effectLst/>
                <a:latin typeface="+mn-lt"/>
                <a:ea typeface="+mn-ea"/>
                <a:cs typeface="+mn-cs"/>
              </a:rPr>
              <a:t>同等になります。</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B51110D4-3DB7-4D0F-8A6A-E44A534D50F0}" type="slidenum">
              <a:rPr kumimoji="1" lang="ja-JP" altLang="en-US" smtClean="0"/>
              <a:pPr/>
              <a:t>39</a:t>
            </a:fld>
            <a:endParaRPr kumimoji="1" lang="ja-JP" altLang="en-US"/>
          </a:p>
        </p:txBody>
      </p:sp>
    </p:spTree>
    <p:extLst>
      <p:ext uri="{BB962C8B-B14F-4D97-AF65-F5344CB8AC3E}">
        <p14:creationId xmlns:p14="http://schemas.microsoft.com/office/powerpoint/2010/main" val="2807140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en-US" altLang="ja-JP" dirty="0" smtClean="0"/>
              <a:t>To confirm the validity of our concept, we first investigate</a:t>
            </a:r>
            <a:r>
              <a:rPr kumimoji="1" lang="en-US" altLang="ja-JP" baseline="0" dirty="0" smtClean="0"/>
              <a:t> a relation between time window and repetition period.</a:t>
            </a:r>
            <a:endParaRPr kumimoji="1" lang="en-US" altLang="ja-JP" dirty="0" smtClean="0"/>
          </a:p>
          <a:p>
            <a:r>
              <a:rPr kumimoji="1" lang="en-US" altLang="ja-JP" dirty="0" smtClean="0"/>
              <a:t>To this end, we measured the absorption spectrum of the rotational transition in low-pressure water vapor at 0.557 THz. </a:t>
            </a:r>
          </a:p>
          <a:p>
            <a:r>
              <a:rPr kumimoji="1" lang="en-US" altLang="ja-JP" dirty="0" smtClean="0"/>
              <a:t>Since the pressure broadening linewidth was set to 10.6 MHz, this absorption phenomenon was continued for an inverse of this linewidth, namely 94.3 ns.</a:t>
            </a:r>
          </a:p>
          <a:p>
            <a:r>
              <a:rPr kumimoji="1" lang="en-US" altLang="ja-JP" dirty="0" smtClean="0"/>
              <a:t>This relaxation time is  25-time longer</a:t>
            </a:r>
            <a:r>
              <a:rPr kumimoji="1" lang="en-US" altLang="ja-JP" baseline="0" dirty="0" smtClean="0"/>
              <a:t> than a repetition </a:t>
            </a:r>
            <a:r>
              <a:rPr kumimoji="1" lang="en-US" altLang="ja-JP" dirty="0" smtClean="0"/>
              <a:t>periods of 4 ns.</a:t>
            </a:r>
          </a:p>
          <a:p>
            <a:r>
              <a:rPr kumimoji="1" lang="en-US" altLang="ja-JP" dirty="0" smtClean="0"/>
              <a:t>In this experiment, before sweeping, f1, f2, and </a:t>
            </a:r>
            <a:r>
              <a:rPr kumimoji="1" lang="en-US" altLang="ja-JP" dirty="0" err="1" smtClean="0"/>
              <a:t>Δ</a:t>
            </a:r>
            <a:r>
              <a:rPr kumimoji="1" lang="en-US" altLang="ja-JP" dirty="0" smtClean="0"/>
              <a:t> are set at these value. Then f 1 and f2 are increased by this frequency while keeping</a:t>
            </a:r>
            <a:r>
              <a:rPr kumimoji="1" lang="en-US" altLang="ja-JP" baseline="0" dirty="0" smtClean="0"/>
              <a:t> ∆ at constant.</a:t>
            </a:r>
          </a:p>
          <a:p>
            <a:r>
              <a:rPr kumimoji="1" lang="en-US" altLang="ja-JP" baseline="0" dirty="0" smtClean="0"/>
              <a:t>Such incremental sweeping is repeated ten times.</a:t>
            </a:r>
          </a:p>
          <a:p>
            <a:r>
              <a:rPr kumimoji="1" lang="en-US" altLang="ja-JP" baseline="0" dirty="0" smtClean="0"/>
              <a:t>As a result, we obtained the data plot at interval of 25 MHz.</a:t>
            </a:r>
            <a:endParaRPr kumimoji="1" lang="en-US" altLang="ja-JP" dirty="0" smtClean="0"/>
          </a:p>
          <a:p>
            <a:r>
              <a:rPr kumimoji="1" lang="en-US" altLang="ja-JP" dirty="0" smtClean="0"/>
              <a:t>Left shows the absorption spectrum when the time window is exactly</a:t>
            </a:r>
            <a:r>
              <a:rPr kumimoji="1" lang="en-US" altLang="ja-JP" baseline="0" dirty="0" smtClean="0"/>
              <a:t> </a:t>
            </a:r>
            <a:r>
              <a:rPr kumimoji="1" lang="en-US" altLang="ja-JP" dirty="0" smtClean="0"/>
              <a:t>equal to one pulse period.</a:t>
            </a:r>
          </a:p>
          <a:p>
            <a:r>
              <a:rPr kumimoji="1" lang="en-US" altLang="ja-JP" dirty="0" smtClean="0"/>
              <a:t>The sharp absorption line was correctly measured.</a:t>
            </a:r>
          </a:p>
          <a:p>
            <a:r>
              <a:rPr kumimoji="1" lang="en-US" altLang="ja-JP" dirty="0" smtClean="0"/>
              <a:t>However, when the time window is a little shorter</a:t>
            </a:r>
            <a:r>
              <a:rPr kumimoji="1" lang="en-US" altLang="ja-JP" baseline="0" dirty="0" smtClean="0"/>
              <a:t> than one repetition</a:t>
            </a:r>
            <a:r>
              <a:rPr kumimoji="1" lang="en-US" altLang="ja-JP" dirty="0" smtClean="0"/>
              <a:t> period, the spectral shape was largely distorted..</a:t>
            </a:r>
            <a:endParaRPr kumimoji="1" lang="ja-JP" altLang="en-US" dirty="0"/>
          </a:p>
        </p:txBody>
      </p:sp>
      <p:sp>
        <p:nvSpPr>
          <p:cNvPr id="4" name="スライド番号プレースホルダー 3"/>
          <p:cNvSpPr>
            <a:spLocks noGrp="1"/>
          </p:cNvSpPr>
          <p:nvPr>
            <p:ph type="sldNum" sz="quarter" idx="10"/>
          </p:nvPr>
        </p:nvSpPr>
        <p:spPr/>
        <p:txBody>
          <a:bodyPr/>
          <a:lstStyle/>
          <a:p>
            <a:fld id="{B51110D4-3DB7-4D0F-8A6A-E44A534D50F0}" type="slidenum">
              <a:rPr kumimoji="1" lang="ja-JP" altLang="en-US" smtClean="0"/>
              <a:pPr/>
              <a:t>40</a:t>
            </a:fld>
            <a:endParaRPr kumimoji="1" lang="ja-JP" altLang="en-US"/>
          </a:p>
        </p:txBody>
      </p:sp>
    </p:spTree>
    <p:extLst>
      <p:ext uri="{BB962C8B-B14F-4D97-AF65-F5344CB8AC3E}">
        <p14:creationId xmlns:p14="http://schemas.microsoft.com/office/powerpoint/2010/main" val="3730703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en-US" altLang="ja-JP" dirty="0" smtClean="0"/>
              <a:t>To confirm the validity of our concept, we first investigate</a:t>
            </a:r>
            <a:r>
              <a:rPr kumimoji="1" lang="en-US" altLang="ja-JP" baseline="0" dirty="0" smtClean="0"/>
              <a:t> a relation between time window and repetition period.</a:t>
            </a:r>
            <a:endParaRPr kumimoji="1" lang="en-US" altLang="ja-JP" dirty="0" smtClean="0"/>
          </a:p>
          <a:p>
            <a:r>
              <a:rPr kumimoji="1" lang="en-US" altLang="ja-JP" dirty="0" smtClean="0"/>
              <a:t>To this end, we measured the absorption spectrum of the rotational transition in low-pressure water vapor at 0.557 THz. </a:t>
            </a:r>
          </a:p>
          <a:p>
            <a:r>
              <a:rPr kumimoji="1" lang="en-US" altLang="ja-JP" dirty="0" smtClean="0"/>
              <a:t>Since the pressure broadening linewidth was set to 10.6 MHz, this absorption phenomenon was continued for an inverse of this linewidth, namely 94.3 ns.</a:t>
            </a:r>
          </a:p>
          <a:p>
            <a:r>
              <a:rPr kumimoji="1" lang="en-US" altLang="ja-JP" dirty="0" smtClean="0"/>
              <a:t>This relaxation time is  25-time longer</a:t>
            </a:r>
            <a:r>
              <a:rPr kumimoji="1" lang="en-US" altLang="ja-JP" baseline="0" dirty="0" smtClean="0"/>
              <a:t> than a repetition </a:t>
            </a:r>
            <a:r>
              <a:rPr kumimoji="1" lang="en-US" altLang="ja-JP" dirty="0" smtClean="0"/>
              <a:t>periods of 4 ns.</a:t>
            </a:r>
          </a:p>
          <a:p>
            <a:r>
              <a:rPr kumimoji="1" lang="en-US" altLang="ja-JP" dirty="0" smtClean="0"/>
              <a:t>In this experiment, before sweeping, f1, f2, and </a:t>
            </a:r>
            <a:r>
              <a:rPr kumimoji="1" lang="en-US" altLang="ja-JP" dirty="0" err="1" smtClean="0"/>
              <a:t>Δ</a:t>
            </a:r>
            <a:r>
              <a:rPr kumimoji="1" lang="en-US" altLang="ja-JP" dirty="0" smtClean="0"/>
              <a:t> are set at these value. Then f 1 and f2 are increased by this frequency while keeping</a:t>
            </a:r>
            <a:r>
              <a:rPr kumimoji="1" lang="en-US" altLang="ja-JP" baseline="0" dirty="0" smtClean="0"/>
              <a:t> ∆ at constant.</a:t>
            </a:r>
          </a:p>
          <a:p>
            <a:r>
              <a:rPr kumimoji="1" lang="en-US" altLang="ja-JP" baseline="0" dirty="0" smtClean="0"/>
              <a:t>Such incremental sweeping is repeated ten times.</a:t>
            </a:r>
          </a:p>
          <a:p>
            <a:r>
              <a:rPr kumimoji="1" lang="en-US" altLang="ja-JP" baseline="0" dirty="0" smtClean="0"/>
              <a:t>As a result, we obtained the data plot at interval of 25 MHz.</a:t>
            </a:r>
            <a:endParaRPr kumimoji="1" lang="en-US" altLang="ja-JP" dirty="0" smtClean="0"/>
          </a:p>
          <a:p>
            <a:r>
              <a:rPr kumimoji="1" lang="en-US" altLang="ja-JP" dirty="0" smtClean="0"/>
              <a:t>Left shows the absorption spectrum when the time window is exactly</a:t>
            </a:r>
            <a:r>
              <a:rPr kumimoji="1" lang="en-US" altLang="ja-JP" baseline="0" dirty="0" smtClean="0"/>
              <a:t> </a:t>
            </a:r>
            <a:r>
              <a:rPr kumimoji="1" lang="en-US" altLang="ja-JP" dirty="0" smtClean="0"/>
              <a:t>equal to one pulse period.</a:t>
            </a:r>
          </a:p>
          <a:p>
            <a:r>
              <a:rPr kumimoji="1" lang="en-US" altLang="ja-JP" dirty="0" smtClean="0"/>
              <a:t>The sharp absorption line was correctly measured.</a:t>
            </a:r>
          </a:p>
          <a:p>
            <a:r>
              <a:rPr kumimoji="1" lang="en-US" altLang="ja-JP" dirty="0" smtClean="0"/>
              <a:t>However, when the time window is a little shorter</a:t>
            </a:r>
            <a:r>
              <a:rPr kumimoji="1" lang="en-US" altLang="ja-JP" baseline="0" dirty="0" smtClean="0"/>
              <a:t> than one repetition</a:t>
            </a:r>
            <a:r>
              <a:rPr kumimoji="1" lang="en-US" altLang="ja-JP" dirty="0" smtClean="0"/>
              <a:t> period, the spectral shape was largely distorted..</a:t>
            </a:r>
            <a:endParaRPr kumimoji="1" lang="ja-JP" altLang="en-US" dirty="0"/>
          </a:p>
        </p:txBody>
      </p:sp>
      <p:sp>
        <p:nvSpPr>
          <p:cNvPr id="4" name="スライド番号プレースホルダー 3"/>
          <p:cNvSpPr>
            <a:spLocks noGrp="1"/>
          </p:cNvSpPr>
          <p:nvPr>
            <p:ph type="sldNum" sz="quarter" idx="10"/>
          </p:nvPr>
        </p:nvSpPr>
        <p:spPr/>
        <p:txBody>
          <a:bodyPr/>
          <a:lstStyle/>
          <a:p>
            <a:fld id="{B51110D4-3DB7-4D0F-8A6A-E44A534D50F0}" type="slidenum">
              <a:rPr kumimoji="1" lang="ja-JP" altLang="en-US" smtClean="0"/>
              <a:pPr/>
              <a:t>41</a:t>
            </a:fld>
            <a:endParaRPr kumimoji="1" lang="ja-JP" altLang="en-US"/>
          </a:p>
        </p:txBody>
      </p:sp>
    </p:spTree>
    <p:extLst>
      <p:ext uri="{BB962C8B-B14F-4D97-AF65-F5344CB8AC3E}">
        <p14:creationId xmlns:p14="http://schemas.microsoft.com/office/powerpoint/2010/main" val="3730703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Next, to investigate the actual spectral resolution, we measured pressure broadening characteristics of  the same absorption line in the</a:t>
            </a:r>
            <a:r>
              <a:rPr kumimoji="1" lang="en-US" altLang="ja-JP" sz="1200" kern="1200" baseline="0" dirty="0" smtClean="0">
                <a:solidFill>
                  <a:schemeClr val="tx1"/>
                </a:solidFill>
                <a:effectLst/>
                <a:latin typeface="+mn-lt"/>
                <a:ea typeface="+mn-ea"/>
                <a:cs typeface="+mn-cs"/>
              </a:rPr>
              <a:t> water vapor like here. Red plot shows the result of the proposed method whereas blue line shows the theoretical curve of the pressure broadening characteristic. For comparison, the result of the one-pulse-period ASOPS-THz-TDS was indicated in the green color as a conventional method. Although the spectral resolution of the conventional method was remained around the repetition frequency of 250 MHz, the proposed method enhance the spectral resolution down to 3 MHz at minimum.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Frequency deviation of experimental data from the theoretical curve is due</a:t>
            </a:r>
            <a:r>
              <a:rPr kumimoji="1" lang="en-US" altLang="ja-JP" sz="1200" kern="1200" baseline="0" dirty="0" smtClean="0">
                <a:solidFill>
                  <a:schemeClr val="tx1"/>
                </a:solidFill>
                <a:effectLst/>
                <a:latin typeface="+mn-lt"/>
                <a:ea typeface="+mn-ea"/>
                <a:cs typeface="+mn-cs"/>
              </a:rPr>
              <a:t> to </a:t>
            </a:r>
            <a:r>
              <a:rPr kumimoji="1" lang="en-US" altLang="ja-JP" sz="1200" kern="1200" dirty="0" smtClean="0">
                <a:solidFill>
                  <a:schemeClr val="tx1"/>
                </a:solidFill>
                <a:effectLst/>
                <a:latin typeface="+mn-lt"/>
                <a:ea typeface="+mn-ea"/>
                <a:cs typeface="+mn-cs"/>
              </a:rPr>
              <a:t>timing jitter between dual fiber lasers and/or fluctuation of the gas pressure.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こちらは従来の</a:t>
            </a:r>
            <a:r>
              <a:rPr kumimoji="1" lang="en-US" altLang="ja-JP" sz="1200" kern="1200" dirty="0" smtClean="0">
                <a:solidFill>
                  <a:schemeClr val="tx1"/>
                </a:solidFill>
                <a:effectLst/>
                <a:latin typeface="+mn-lt"/>
                <a:ea typeface="+mn-ea"/>
                <a:cs typeface="+mn-cs"/>
              </a:rPr>
              <a:t>ASOPS-THz-TDS</a:t>
            </a:r>
            <a:r>
              <a:rPr kumimoji="1" lang="ja-JP" altLang="ja-JP" sz="1200" kern="1200" dirty="0" smtClean="0">
                <a:solidFill>
                  <a:schemeClr val="tx1"/>
                </a:solidFill>
                <a:effectLst/>
                <a:latin typeface="+mn-lt"/>
                <a:ea typeface="+mn-ea"/>
                <a:cs typeface="+mn-cs"/>
              </a:rPr>
              <a:t>で得られた線幅、ゼロフィリングによってスペクトル間隔を補間して得られた線幅、周波数走査型</a:t>
            </a:r>
            <a:r>
              <a:rPr kumimoji="1" lang="en-US" altLang="ja-JP" sz="1200" kern="1200" dirty="0" smtClean="0">
                <a:solidFill>
                  <a:schemeClr val="tx1"/>
                </a:solidFill>
                <a:effectLst/>
                <a:latin typeface="+mn-lt"/>
                <a:ea typeface="+mn-ea"/>
                <a:cs typeface="+mn-cs"/>
              </a:rPr>
              <a:t>ASOPS-THz-TDS</a:t>
            </a:r>
            <a:r>
              <a:rPr kumimoji="1" lang="ja-JP" altLang="ja-JP" sz="1200" kern="1200" dirty="0" smtClean="0">
                <a:solidFill>
                  <a:schemeClr val="tx1"/>
                </a:solidFill>
                <a:effectLst/>
                <a:latin typeface="+mn-lt"/>
                <a:ea typeface="+mn-ea"/>
                <a:cs typeface="+mn-cs"/>
              </a:rPr>
              <a:t>で得られた線幅、圧力拡がりから予測される線幅との比較のグラフです。従来法では繰り返し周波数の</a:t>
            </a:r>
            <a:r>
              <a:rPr kumimoji="1" lang="en-US" altLang="ja-JP" sz="1200" kern="1200" dirty="0" smtClean="0">
                <a:solidFill>
                  <a:schemeClr val="tx1"/>
                </a:solidFill>
                <a:effectLst/>
                <a:latin typeface="+mn-lt"/>
                <a:ea typeface="+mn-ea"/>
                <a:cs typeface="+mn-cs"/>
              </a:rPr>
              <a:t>250MHz</a:t>
            </a:r>
            <a:r>
              <a:rPr kumimoji="1" lang="ja-JP" altLang="ja-JP" sz="1200" kern="1200" dirty="0" smtClean="0">
                <a:solidFill>
                  <a:schemeClr val="tx1"/>
                </a:solidFill>
                <a:effectLst/>
                <a:latin typeface="+mn-lt"/>
                <a:ea typeface="+mn-ea"/>
                <a:cs typeface="+mn-cs"/>
              </a:rPr>
              <a:t>に制限されているのに対して、本手法では理論線幅とほぼ同等に変化し、</a:t>
            </a:r>
            <a:r>
              <a:rPr kumimoji="1" lang="en-US" altLang="ja-JP" sz="1200" kern="1200" dirty="0" smtClean="0">
                <a:solidFill>
                  <a:schemeClr val="tx1"/>
                </a:solidFill>
                <a:effectLst/>
                <a:latin typeface="+mn-lt"/>
                <a:ea typeface="+mn-ea"/>
                <a:cs typeface="+mn-cs"/>
              </a:rPr>
              <a:t>3MHz</a:t>
            </a:r>
            <a:r>
              <a:rPr kumimoji="1" lang="ja-JP" altLang="ja-JP" sz="1200" kern="1200" dirty="0" smtClean="0">
                <a:solidFill>
                  <a:schemeClr val="tx1"/>
                </a:solidFill>
                <a:effectLst/>
                <a:latin typeface="+mn-lt"/>
                <a:ea typeface="+mn-ea"/>
                <a:cs typeface="+mn-cs"/>
              </a:rPr>
              <a:t>の線幅を達成していることがわかります。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B51110D4-3DB7-4D0F-8A6A-E44A534D50F0}" type="slidenum">
              <a:rPr kumimoji="1" lang="ja-JP" altLang="en-US" smtClean="0"/>
              <a:pPr/>
              <a:t>42</a:t>
            </a:fld>
            <a:endParaRPr kumimoji="1" lang="ja-JP" altLang="en-US"/>
          </a:p>
        </p:txBody>
      </p:sp>
    </p:spTree>
    <p:extLst>
      <p:ext uri="{BB962C8B-B14F-4D97-AF65-F5344CB8AC3E}">
        <p14:creationId xmlns:p14="http://schemas.microsoft.com/office/powerpoint/2010/main" val="17165553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en-US" altLang="ja-JP" dirty="0" smtClean="0"/>
              <a:t>Finally,</a:t>
            </a:r>
            <a:r>
              <a:rPr kumimoji="1" lang="en-US" altLang="ja-JP" baseline="0" dirty="0" smtClean="0"/>
              <a:t> we</a:t>
            </a:r>
            <a:r>
              <a:rPr kumimoji="1" lang="en-US" altLang="ja-JP" dirty="0" smtClean="0"/>
              <a:t> demonstrated spectroscopy of multiple absorption lines</a:t>
            </a:r>
          </a:p>
          <a:p>
            <a:r>
              <a:rPr kumimoji="1" lang="en-US" altLang="ja-JP" dirty="0" smtClean="0"/>
              <a:t>Sample gas is acetonitrile (CH3CN) at 30 Pa. acetonitrile is a symmetric top molecule with a rotational constant B of 9.2 GHz,</a:t>
            </a:r>
            <a:r>
              <a:rPr kumimoji="1" lang="en-US" altLang="ja-JP" baseline="0" dirty="0" smtClean="0"/>
              <a:t> indicating characteristic spectral fingerprint in THz region.</a:t>
            </a:r>
            <a:endParaRPr kumimoji="1" lang="en-US" altLang="ja-JP" dirty="0" smtClean="0"/>
          </a:p>
          <a:p>
            <a:r>
              <a:rPr kumimoji="1" lang="en-US" altLang="ja-JP" dirty="0" smtClean="0"/>
              <a:t>The spectrum observed</a:t>
            </a:r>
            <a:r>
              <a:rPr kumimoji="1" lang="en-US" altLang="ja-JP" baseline="0" dirty="0" smtClean="0"/>
              <a:t> with the frequency range of 0.1 THz indicated 6 </a:t>
            </a:r>
            <a:r>
              <a:rPr kumimoji="1" lang="en-US" altLang="ja-JP" dirty="0" smtClean="0"/>
              <a:t>manifolds of rotational transitions regularly spaced by 2B.</a:t>
            </a:r>
          </a:p>
          <a:p>
            <a:r>
              <a:rPr kumimoji="1" lang="en-US" altLang="ja-JP" dirty="0" smtClean="0"/>
              <a:t>We next</a:t>
            </a:r>
            <a:r>
              <a:rPr kumimoji="1" lang="en-US" altLang="ja-JP" baseline="0" dirty="0" smtClean="0"/>
              <a:t> expanded the spectral region around a single manifold of J34.</a:t>
            </a:r>
            <a:endParaRPr kumimoji="1" lang="en-US" altLang="ja-JP" dirty="0" smtClean="0"/>
          </a:p>
          <a:p>
            <a:r>
              <a:rPr kumimoji="1" lang="en-US" altLang="ja-JP" dirty="0" smtClean="0"/>
              <a:t>In this case, 10 rotation transitions</a:t>
            </a:r>
            <a:r>
              <a:rPr kumimoji="1" lang="en-US" altLang="ja-JP" baseline="0" dirty="0" smtClean="0"/>
              <a:t> K0 to K10 </a:t>
            </a:r>
            <a:r>
              <a:rPr kumimoji="1" lang="en-US" altLang="ja-JP" dirty="0" smtClean="0"/>
              <a:t>was clearly</a:t>
            </a:r>
            <a:r>
              <a:rPr kumimoji="1" lang="en-US" altLang="ja-JP" baseline="0" dirty="0" smtClean="0"/>
              <a:t> observed.</a:t>
            </a:r>
            <a:endParaRPr kumimoji="1" lang="en-US" altLang="ja-JP" dirty="0" smtClean="0"/>
          </a:p>
          <a:p>
            <a:r>
              <a:rPr kumimoji="1" lang="en-US" altLang="ja-JP" dirty="0" smtClean="0"/>
              <a:t>We further</a:t>
            </a:r>
            <a:r>
              <a:rPr kumimoji="1" lang="en-US" altLang="ja-JP" baseline="0" dirty="0" smtClean="0"/>
              <a:t> expanded the spectral region around K0 and K1.</a:t>
            </a:r>
          </a:p>
          <a:p>
            <a:endParaRPr kumimoji="1" lang="en-US" altLang="ja-JP" dirty="0" smtClean="0"/>
          </a:p>
          <a:p>
            <a:endParaRPr kumimoji="1" lang="en-US" altLang="ja-JP" dirty="0" smtClean="0"/>
          </a:p>
          <a:p>
            <a:endParaRPr kumimoji="1" lang="en-US" altLang="ja-JP" dirty="0" smtClean="0"/>
          </a:p>
          <a:p>
            <a:endParaRPr kumimoji="1" lang="en-US" altLang="ja-JP" dirty="0" smtClean="0"/>
          </a:p>
          <a:p>
            <a:r>
              <a:rPr kumimoji="1" lang="ja-JP" altLang="en-US" dirty="0" smtClean="0"/>
              <a:t>続いて本手法の広帯域・高分解能・高確度特性を評価するため、アセトニトリルガスを測定しました。アセトニトリルは対称コマ型分子あり、回転遷移による吸収線が等間隔に存在し、またそれらは細かく見ると微細な構造を示すことが知られています。従来は、等間隔の広い構造を見る際には</a:t>
            </a:r>
            <a:r>
              <a:rPr kumimoji="1" lang="en-US" altLang="ja-JP" dirty="0" smtClean="0"/>
              <a:t>THz-TDS</a:t>
            </a:r>
            <a:r>
              <a:rPr kumimoji="1" lang="ja-JP" altLang="en-US" dirty="0" smtClean="0"/>
              <a:t>を、微細な構造を見る際は</a:t>
            </a:r>
            <a:r>
              <a:rPr kumimoji="1" lang="en-US" altLang="ja-JP" dirty="0" smtClean="0"/>
              <a:t>CW-THz</a:t>
            </a:r>
            <a:r>
              <a:rPr kumimoji="1" lang="ja-JP" altLang="en-US" dirty="0" smtClean="0"/>
              <a:t>分光を用いていました。周波数走査型</a:t>
            </a:r>
            <a:r>
              <a:rPr kumimoji="1" lang="en-US" altLang="ja-JP" dirty="0" smtClean="0"/>
              <a:t>ASOPS</a:t>
            </a:r>
            <a:r>
              <a:rPr kumimoji="1" lang="ja-JP" altLang="en-US" dirty="0" smtClean="0"/>
              <a:t>を用いればこれらの計測が一台でできると考えられます。そこでこのような実験条件でアセトニトリルの計測を行いました。</a:t>
            </a:r>
            <a:endParaRPr kumimoji="1" lang="en-US" altLang="ja-JP" dirty="0" smtClean="0"/>
          </a:p>
          <a:p>
            <a:r>
              <a:rPr kumimoji="1" lang="ja-JP" altLang="en-US" dirty="0" smtClean="0"/>
              <a:t>こちらは</a:t>
            </a:r>
            <a:r>
              <a:rPr kumimoji="1" lang="en-US" altLang="ja-JP" dirty="0" smtClean="0"/>
              <a:t>0.6</a:t>
            </a:r>
            <a:r>
              <a:rPr kumimoji="1" lang="ja-JP" altLang="en-US" dirty="0" smtClean="0"/>
              <a:t>～</a:t>
            </a:r>
            <a:r>
              <a:rPr kumimoji="1" lang="en-US" altLang="ja-JP" dirty="0" smtClean="0"/>
              <a:t>0.7</a:t>
            </a:r>
            <a:r>
              <a:rPr kumimoji="1" lang="ja-JP" altLang="en-US" dirty="0" smtClean="0"/>
              <a:t>ＴＨｚの範囲におけるス吸収スペクトルを示している。またこちらは</a:t>
            </a:r>
            <a:r>
              <a:rPr kumimoji="1" lang="en-US" altLang="ja-JP" dirty="0" smtClean="0"/>
              <a:t>0.65THz</a:t>
            </a:r>
            <a:r>
              <a:rPr kumimoji="1" lang="ja-JP" altLang="en-US" dirty="0" smtClean="0"/>
              <a:t>付近の拡大図を示している。</a:t>
            </a:r>
            <a:r>
              <a:rPr kumimoji="1" lang="en-US" altLang="ja-JP" dirty="0" smtClean="0"/>
              <a:t>18.4GHz</a:t>
            </a:r>
            <a:r>
              <a:rPr kumimoji="1" lang="ja-JP" altLang="en-US" dirty="0" smtClean="0"/>
              <a:t>ごとの等間隔の吸収線と、</a:t>
            </a:r>
            <a:r>
              <a:rPr kumimoji="1" lang="en-US" altLang="ja-JP" dirty="0" smtClean="0"/>
              <a:t>0.65THz</a:t>
            </a:r>
            <a:r>
              <a:rPr kumimoji="1" lang="ja-JP" altLang="en-US" dirty="0" smtClean="0"/>
              <a:t>付近の吸収線微細構造を確認することができる。しかしながら、今回は周波数ステップを</a:t>
            </a:r>
            <a:r>
              <a:rPr kumimoji="1" lang="en-US" altLang="ja-JP" dirty="0" smtClean="0"/>
              <a:t>12.5MHz</a:t>
            </a:r>
            <a:r>
              <a:rPr kumimoji="1" lang="ja-JP" altLang="en-US" dirty="0" smtClean="0"/>
              <a:t>で計測を行っているため、これらの</a:t>
            </a:r>
            <a:r>
              <a:rPr kumimoji="1" lang="en-US" altLang="ja-JP" dirty="0" smtClean="0"/>
              <a:t>12MHz</a:t>
            </a:r>
            <a:r>
              <a:rPr kumimoji="1" lang="ja-JP" altLang="en-US" dirty="0" smtClean="0"/>
              <a:t>の間隔しかない、吸収線は区別ができていないことがわかる。</a:t>
            </a:r>
            <a:endParaRPr kumimoji="1" lang="ja-JP" altLang="en-US" dirty="0"/>
          </a:p>
        </p:txBody>
      </p:sp>
      <p:sp>
        <p:nvSpPr>
          <p:cNvPr id="4" name="スライド番号プレースホルダー 3"/>
          <p:cNvSpPr>
            <a:spLocks noGrp="1"/>
          </p:cNvSpPr>
          <p:nvPr>
            <p:ph type="sldNum" sz="quarter" idx="10"/>
          </p:nvPr>
        </p:nvSpPr>
        <p:spPr/>
        <p:txBody>
          <a:bodyPr/>
          <a:lstStyle/>
          <a:p>
            <a:fld id="{B51110D4-3DB7-4D0F-8A6A-E44A534D50F0}" type="slidenum">
              <a:rPr kumimoji="1" lang="ja-JP" altLang="en-US" smtClean="0"/>
              <a:pPr/>
              <a:t>43</a:t>
            </a:fld>
            <a:endParaRPr kumimoji="1" lang="ja-JP" altLang="en-US"/>
          </a:p>
        </p:txBody>
      </p:sp>
    </p:spTree>
    <p:extLst>
      <p:ext uri="{BB962C8B-B14F-4D97-AF65-F5344CB8AC3E}">
        <p14:creationId xmlns:p14="http://schemas.microsoft.com/office/powerpoint/2010/main" val="2615435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6203" y="8686802"/>
            <a:ext cx="2971800" cy="457199"/>
          </a:xfrm>
          <a:prstGeom prst="rect">
            <a:avLst/>
          </a:prstGeom>
          <a:noFill/>
          <a:ln w="9525">
            <a:noFill/>
            <a:miter lim="800000"/>
            <a:headEnd/>
            <a:tailEnd/>
          </a:ln>
        </p:spPr>
        <p:txBody>
          <a:bodyPr lIns="92880" tIns="46440" rIns="92880" bIns="46440" anchor="b">
            <a:prstTxWarp prst="textNoShape">
              <a:avLst/>
            </a:prstTxWarp>
          </a:bodyPr>
          <a:lstStyle/>
          <a:p>
            <a:pPr algn="r"/>
            <a:fld id="{E8C3C060-4E24-B246-B310-6061BDE3C380}" type="slidenum">
              <a:rPr lang="en-US" altLang="ja-JP" sz="1200"/>
              <a:pPr algn="r"/>
              <a:t>4</a:t>
            </a:fld>
            <a:endParaRPr lang="en-US" altLang="ja-JP" sz="1200"/>
          </a:p>
        </p:txBody>
      </p:sp>
      <p:sp>
        <p:nvSpPr>
          <p:cNvPr id="110595" name="Rectangle 2"/>
          <p:cNvSpPr>
            <a:spLocks noGrp="1" noRot="1" noChangeAspect="1" noChangeArrowheads="1" noTextEdit="1"/>
          </p:cNvSpPr>
          <p:nvPr>
            <p:ph type="sldImg"/>
          </p:nvPr>
        </p:nvSpPr>
        <p:spPr bwMode="auto">
          <a:xfrm>
            <a:off x="1116013" y="796925"/>
            <a:ext cx="4627562" cy="3205163"/>
          </a:xfrm>
          <a:prstGeom prst="rect">
            <a:avLst/>
          </a:prstGeom>
          <a:solidFill>
            <a:srgbClr val="FFFFFF"/>
          </a:solidFill>
          <a:ln w="12700" cap="flat">
            <a:solidFill>
              <a:schemeClr val="tx1"/>
            </a:solidFill>
            <a:miter lim="800000"/>
            <a:headEnd/>
            <a:tailEnd/>
          </a:ln>
        </p:spPr>
      </p:sp>
      <p:sp>
        <p:nvSpPr>
          <p:cNvPr id="110596" name="Rectangle 3"/>
          <p:cNvSpPr>
            <a:spLocks noGrp="1" noChangeArrowheads="1"/>
          </p:cNvSpPr>
          <p:nvPr>
            <p:ph type="body" idx="1"/>
          </p:nvPr>
        </p:nvSpPr>
        <p:spPr bwMode="auto">
          <a:xfrm>
            <a:off x="979493" y="4352928"/>
            <a:ext cx="5386386" cy="4421188"/>
          </a:xfrm>
          <a:prstGeom prst="rect">
            <a:avLst/>
          </a:prstGeom>
          <a:noFill/>
          <a:ln>
            <a:solidFill>
              <a:srgbClr val="000000"/>
            </a:solidFill>
            <a:miter lim="800000"/>
            <a:headEnd/>
            <a:tailEnd/>
          </a:ln>
        </p:spPr>
        <p:txBody>
          <a:bodyPr lIns="93524" tIns="48375" rIns="93524" bIns="48375">
            <a:prstTxWarp prst="textNoShape">
              <a:avLst/>
            </a:prstTxWarp>
          </a:bodyPr>
          <a:lstStyle/>
          <a:p>
            <a:r>
              <a:rPr lang="en-US" altLang="ja-JP" dirty="0"/>
              <a:t>Recent growing awareness of atmospheric pollution has increased the importance of gas analysis. In many case, we need to measure mixed gas which contains multiple gas molecules and unnecessary aerosols, such as smoke, soot, fog, cloud, and so on. THz gas spectroscopy has some advantages over infrared spectroscopy. There are rich spectral fingerprints caused by rotational transitions of many polar molecules in THz region. Absorption lines caused by rotational transitions enable high selectivity and sensitivity. Furthermore, THz gas spectroscopy has high discrimination at low pressure because Doppler </a:t>
            </a:r>
            <a:r>
              <a:rPr lang="en-US" altLang="ja-JP" dirty="0" err="1"/>
              <a:t>linewidth</a:t>
            </a:r>
            <a:r>
              <a:rPr lang="en-US" altLang="ja-JP" dirty="0"/>
              <a:t> is much narrower than that in visible and infrared regions. THz gas spectroscopy is less affected by scattering because THz wavelength is much longer than a particle diameter. In this way, THz gas spectroscopy well suits gas analysis.</a:t>
            </a:r>
            <a:endParaRPr lang="ja-JP" altLang="ja-JP" dirty="0"/>
          </a:p>
        </p:txBody>
      </p:sp>
    </p:spTree>
    <p:extLst>
      <p:ext uri="{BB962C8B-B14F-4D97-AF65-F5344CB8AC3E}">
        <p14:creationId xmlns:p14="http://schemas.microsoft.com/office/powerpoint/2010/main" val="34024211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en-US" altLang="ja-JP" baseline="0" dirty="0" smtClean="0"/>
              <a:t>In this case, two adjacent absorption lines with frequency separation of 12 MHz was clearly resolved.</a:t>
            </a:r>
          </a:p>
          <a:p>
            <a:r>
              <a:rPr kumimoji="1" lang="en-US" altLang="ja-JP" baseline="0" dirty="0" smtClean="0"/>
              <a:t>This table shows comparison of center frequency between experimental data and spectral database.</a:t>
            </a:r>
          </a:p>
          <a:p>
            <a:r>
              <a:rPr kumimoji="1" lang="en-US" altLang="ja-JP" baseline="0" dirty="0" smtClean="0"/>
              <a:t>Frequency discrepancy of the experimental data from the spectral database was around 1 MHz.</a:t>
            </a:r>
          </a:p>
          <a:p>
            <a:r>
              <a:rPr kumimoji="1" lang="en-US" altLang="ja-JP" baseline="0" dirty="0" smtClean="0"/>
              <a:t>In this way, enhanced spectral resolution resulted in improvement of the spectral accuracy.</a:t>
            </a:r>
          </a:p>
          <a:p>
            <a:endParaRPr kumimoji="1" lang="en-US" altLang="ja-JP" dirty="0" smtClean="0"/>
          </a:p>
          <a:p>
            <a:endParaRPr kumimoji="1" lang="en-US" altLang="ja-JP" dirty="0" smtClean="0"/>
          </a:p>
          <a:p>
            <a:r>
              <a:rPr kumimoji="1" lang="ja-JP" altLang="en-US" dirty="0" smtClean="0"/>
              <a:t>次に近接する吸収線を見分けるために、周波数ステップを</a:t>
            </a:r>
            <a:r>
              <a:rPr kumimoji="1" lang="en-US" altLang="ja-JP" dirty="0" smtClean="0"/>
              <a:t>1.25MHz</a:t>
            </a:r>
            <a:r>
              <a:rPr kumimoji="1" lang="ja-JP" altLang="en-US" dirty="0" smtClean="0"/>
              <a:t>で計測を行いました。</a:t>
            </a:r>
            <a:endParaRPr kumimoji="1" lang="en-US" altLang="ja-JP" dirty="0" smtClean="0"/>
          </a:p>
          <a:p>
            <a:r>
              <a:rPr kumimoji="1" lang="ja-JP" altLang="en-US" dirty="0" smtClean="0"/>
              <a:t>図を見ると二つの吸収線をはっきりと見分けることができていることがわかる。</a:t>
            </a:r>
            <a:endParaRPr kumimoji="1" lang="en-US" altLang="ja-JP" dirty="0" smtClean="0"/>
          </a:p>
          <a:p>
            <a:r>
              <a:rPr kumimoji="1" lang="ja-JP" altLang="en-US" dirty="0" smtClean="0"/>
              <a:t>これらより、本手法は、</a:t>
            </a:r>
            <a:r>
              <a:rPr kumimoji="1" lang="en-US" altLang="ja-JP" dirty="0" smtClean="0"/>
              <a:t>THz-TDS</a:t>
            </a:r>
            <a:r>
              <a:rPr kumimoji="1" lang="ja-JP" altLang="en-US" dirty="0" err="1" smtClean="0"/>
              <a:t>の広</a:t>
            </a:r>
            <a:r>
              <a:rPr kumimoji="1" lang="ja-JP" altLang="en-US" dirty="0" smtClean="0"/>
              <a:t>帯域特性と</a:t>
            </a:r>
            <a:r>
              <a:rPr kumimoji="1" lang="en-US" altLang="ja-JP" dirty="0" smtClean="0"/>
              <a:t>CW-THz</a:t>
            </a:r>
            <a:r>
              <a:rPr kumimoji="1" lang="ja-JP" altLang="en-US" dirty="0" smtClean="0"/>
              <a:t>分光法の高いスペクトル分解能を併せもち、究極の</a:t>
            </a:r>
            <a:r>
              <a:rPr kumimoji="1" lang="en-US" altLang="ja-JP" dirty="0" smtClean="0"/>
              <a:t>THz</a:t>
            </a:r>
            <a:r>
              <a:rPr kumimoji="1" lang="ja-JP" altLang="en-US" dirty="0" smtClean="0"/>
              <a:t>分光装置であるといえる。</a:t>
            </a:r>
            <a:endParaRPr kumimoji="1" lang="ja-JP" altLang="en-US" dirty="0"/>
          </a:p>
        </p:txBody>
      </p:sp>
      <p:sp>
        <p:nvSpPr>
          <p:cNvPr id="4" name="スライド番号プレースホルダー 3"/>
          <p:cNvSpPr>
            <a:spLocks noGrp="1"/>
          </p:cNvSpPr>
          <p:nvPr>
            <p:ph type="sldNum" sz="quarter" idx="10"/>
          </p:nvPr>
        </p:nvSpPr>
        <p:spPr/>
        <p:txBody>
          <a:bodyPr/>
          <a:lstStyle/>
          <a:p>
            <a:fld id="{B51110D4-3DB7-4D0F-8A6A-E44A534D50F0}" type="slidenum">
              <a:rPr kumimoji="1" lang="ja-JP" altLang="en-US" smtClean="0"/>
              <a:pPr/>
              <a:t>44</a:t>
            </a:fld>
            <a:endParaRPr kumimoji="1" lang="ja-JP" altLang="en-US"/>
          </a:p>
        </p:txBody>
      </p:sp>
    </p:spTree>
    <p:extLst>
      <p:ext uri="{BB962C8B-B14F-4D97-AF65-F5344CB8AC3E}">
        <p14:creationId xmlns:p14="http://schemas.microsoft.com/office/powerpoint/2010/main" val="6708200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lvl="0"/>
            <a:r>
              <a:rPr kumimoji="1" lang="en-US" altLang="ja-JP" sz="1200" kern="1200" dirty="0" smtClean="0">
                <a:solidFill>
                  <a:schemeClr val="tx1"/>
                </a:solidFill>
                <a:effectLst/>
                <a:latin typeface="+mn-lt"/>
                <a:ea typeface="+mn-ea"/>
                <a:cs typeface="+mn-cs"/>
              </a:rPr>
              <a:t>Next slide shows experimental setup.</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used dual fiber lasers at</a:t>
            </a:r>
            <a:r>
              <a:rPr kumimoji="1" lang="en-US" altLang="ja-JP" sz="1200" kern="1200" baseline="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1550nm for generation and detection of pulsed THz radiation. Output light from the pump laser was converted into SHG light</a:t>
            </a:r>
            <a:r>
              <a:rPr kumimoji="1" lang="en-US" altLang="ja-JP" sz="1200" kern="1200" baseline="0" dirty="0" smtClean="0">
                <a:solidFill>
                  <a:schemeClr val="tx1"/>
                </a:solidFill>
                <a:effectLst/>
                <a:latin typeface="+mn-lt"/>
                <a:ea typeface="+mn-ea"/>
                <a:cs typeface="+mn-cs"/>
              </a:rPr>
              <a:t> and </a:t>
            </a:r>
            <a:r>
              <a:rPr kumimoji="1" lang="en-US" altLang="ja-JP" sz="1200" kern="1200" dirty="0" smtClean="0">
                <a:solidFill>
                  <a:schemeClr val="tx1"/>
                </a:solidFill>
                <a:effectLst/>
                <a:latin typeface="+mn-lt"/>
                <a:ea typeface="+mn-ea"/>
                <a:cs typeface="+mn-cs"/>
              </a:rPr>
              <a:t>focused a dipole-shaped low-temperature-grown </a:t>
            </a:r>
            <a:r>
              <a:rPr kumimoji="1" lang="en-US" altLang="ja-JP" sz="1200" kern="1200" dirty="0" err="1" smtClean="0">
                <a:solidFill>
                  <a:schemeClr val="tx1"/>
                </a:solidFill>
                <a:effectLst/>
                <a:latin typeface="+mn-lt"/>
                <a:ea typeface="+mn-ea"/>
                <a:cs typeface="+mn-cs"/>
              </a:rPr>
              <a:t>GaAs</a:t>
            </a:r>
            <a:r>
              <a:rPr kumimoji="1" lang="en-US" altLang="ja-JP" sz="1200" kern="1200" dirty="0" smtClean="0">
                <a:solidFill>
                  <a:schemeClr val="tx1"/>
                </a:solidFill>
                <a:effectLst/>
                <a:latin typeface="+mn-lt"/>
                <a:ea typeface="+mn-ea"/>
                <a:cs typeface="+mn-cs"/>
              </a:rPr>
              <a:t> (LTG-</a:t>
            </a:r>
            <a:r>
              <a:rPr kumimoji="1" lang="en-US" altLang="ja-JP" sz="1200" kern="1200" dirty="0" err="1" smtClean="0">
                <a:solidFill>
                  <a:schemeClr val="tx1"/>
                </a:solidFill>
                <a:effectLst/>
                <a:latin typeface="+mn-lt"/>
                <a:ea typeface="+mn-ea"/>
                <a:cs typeface="+mn-cs"/>
              </a:rPr>
              <a:t>GaAs</a:t>
            </a:r>
            <a:r>
              <a:rPr kumimoji="1" lang="en-US" altLang="ja-JP" sz="1200" kern="1200" dirty="0" smtClean="0">
                <a:solidFill>
                  <a:schemeClr val="tx1"/>
                </a:solidFill>
                <a:effectLst/>
                <a:latin typeface="+mn-lt"/>
                <a:ea typeface="+mn-ea"/>
                <a:cs typeface="+mn-cs"/>
              </a:rPr>
              <a:t>) PCA for THz generation and detection, respectively.</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a:t>
            </a:r>
            <a:r>
              <a:rPr kumimoji="1" lang="en-US" altLang="ja-JP" sz="1200" kern="1200" baseline="0" dirty="0" smtClean="0">
                <a:solidFill>
                  <a:schemeClr val="tx1"/>
                </a:solidFill>
                <a:effectLst/>
                <a:latin typeface="+mn-lt"/>
                <a:ea typeface="+mn-ea"/>
                <a:cs typeface="+mn-cs"/>
              </a:rPr>
              <a:t> resulting THz pulse propagates in free space, pass through a low-pressure gas cell, and then incident onto the PCA detector.</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Portion of the output light from the two lasers were fed into a sum-frequency-generation (SFG) cross-</a:t>
            </a:r>
            <a:r>
              <a:rPr kumimoji="1" lang="en-US" altLang="ja-JP" sz="1200" kern="1200" dirty="0" err="1" smtClean="0">
                <a:solidFill>
                  <a:schemeClr val="tx1"/>
                </a:solidFill>
                <a:effectLst/>
                <a:latin typeface="+mn-lt"/>
                <a:ea typeface="+mn-ea"/>
                <a:cs typeface="+mn-cs"/>
              </a:rPr>
              <a:t>correlator</a:t>
            </a:r>
            <a:r>
              <a:rPr kumimoji="1" lang="en-US" altLang="ja-JP" sz="1200" kern="1200" dirty="0" smtClean="0">
                <a:solidFill>
                  <a:schemeClr val="tx1"/>
                </a:solidFill>
                <a:effectLst/>
                <a:latin typeface="+mn-lt"/>
                <a:ea typeface="+mn-ea"/>
                <a:cs typeface="+mn-cs"/>
              </a:rPr>
              <a:t> to generate a time origin signal in the ASOPS-THz-TDS.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Finally, a temporal waveform of the current signal form PCA detector is amplified</a:t>
            </a:r>
            <a:r>
              <a:rPr kumimoji="1" lang="en-US" altLang="ja-JP" sz="1200" kern="1200" baseline="0" dirty="0" smtClean="0">
                <a:solidFill>
                  <a:schemeClr val="tx1"/>
                </a:solidFill>
                <a:effectLst/>
                <a:latin typeface="+mn-lt"/>
                <a:ea typeface="+mn-ea"/>
                <a:cs typeface="+mn-cs"/>
              </a:rPr>
              <a:t> and then acquired by a fast digitizer triggered by the SFG signal.</a:t>
            </a:r>
            <a:endParaRPr kumimoji="1" lang="ja-JP" altLang="en-US" dirty="0"/>
          </a:p>
        </p:txBody>
      </p:sp>
      <p:sp>
        <p:nvSpPr>
          <p:cNvPr id="4" name="スライド番号プレースホルダー 3"/>
          <p:cNvSpPr>
            <a:spLocks noGrp="1"/>
          </p:cNvSpPr>
          <p:nvPr>
            <p:ph type="sldNum" sz="quarter" idx="10"/>
          </p:nvPr>
        </p:nvSpPr>
        <p:spPr/>
        <p:txBody>
          <a:bodyPr/>
          <a:lstStyle/>
          <a:p>
            <a:fld id="{C84C1498-1D83-4EF6-8B00-6F65C19C3760}" type="slidenum">
              <a:rPr kumimoji="1" lang="ja-JP" altLang="en-US" smtClean="0"/>
              <a:pPr/>
              <a:t>45</a:t>
            </a:fld>
            <a:endParaRPr kumimoji="1" lang="ja-JP" altLang="en-US"/>
          </a:p>
        </p:txBody>
      </p:sp>
    </p:spTree>
    <p:extLst>
      <p:ext uri="{BB962C8B-B14F-4D97-AF65-F5344CB8AC3E}">
        <p14:creationId xmlns:p14="http://schemas.microsoft.com/office/powerpoint/2010/main" val="4033375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C7ADCAD-A63D-534B-A018-4470E606E4E1}" type="slidenum">
              <a:rPr kumimoji="1" lang="ja-JP" altLang="en-US" smtClean="0"/>
              <a:t>46</a:t>
            </a:fld>
            <a:endParaRPr kumimoji="1" lang="ja-JP" altLang="en-US"/>
          </a:p>
        </p:txBody>
      </p:sp>
    </p:spTree>
    <p:extLst>
      <p:ext uri="{BB962C8B-B14F-4D97-AF65-F5344CB8AC3E}">
        <p14:creationId xmlns:p14="http://schemas.microsoft.com/office/powerpoint/2010/main" val="35541519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47</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FC64401-E2D5-5245-B400-726F1E86A31E}" type="slidenum">
              <a:rPr lang="en-US" altLang="ja-JP"/>
              <a:pPr/>
              <a:t>49</a:t>
            </a:fld>
            <a:endParaRPr lang="en-US" altLang="ja-JP"/>
          </a:p>
        </p:txBody>
      </p:sp>
      <p:sp>
        <p:nvSpPr>
          <p:cNvPr id="50179" name="Rectangle 2"/>
          <p:cNvSpPr>
            <a:spLocks noGrp="1" noRot="1" noChangeAspect="1" noChangeArrowheads="1" noTextEdit="1"/>
          </p:cNvSpPr>
          <p:nvPr>
            <p:ph type="sldImg"/>
          </p:nvPr>
        </p:nvSpPr>
        <p:spPr>
          <a:xfrm>
            <a:off x="1114425" y="796925"/>
            <a:ext cx="4630738" cy="3206750"/>
          </a:xfrm>
          <a:ln w="12700" cap="flat">
            <a:solidFill>
              <a:schemeClr val="tx1"/>
            </a:solidFill>
          </a:ln>
        </p:spPr>
      </p:sp>
      <p:sp>
        <p:nvSpPr>
          <p:cNvPr id="50180" name="Rectangle 3"/>
          <p:cNvSpPr>
            <a:spLocks noGrp="1" noChangeArrowheads="1"/>
          </p:cNvSpPr>
          <p:nvPr>
            <p:ph type="body" idx="1"/>
          </p:nvPr>
        </p:nvSpPr>
        <p:spPr>
          <a:xfrm>
            <a:off x="979488" y="4352925"/>
            <a:ext cx="5386387" cy="4421188"/>
          </a:xfrm>
          <a:noFill/>
          <a:ln/>
        </p:spPr>
        <p:txBody>
          <a:bodyPr lIns="92075" tIns="47625" rIns="92075" bIns="47625"/>
          <a:lstStyle/>
          <a:p>
            <a:pPr eaLnBrk="1" hangingPunct="1"/>
            <a:endParaRPr lang="en-US" altLang="ja-JP" dirty="0">
              <a:latin typeface="Arial" pitchFamily="-108" charset="0"/>
              <a:ea typeface="ＭＳ 明朝" pitchFamily="-108" charset="-128"/>
              <a:cs typeface="ＭＳ 明朝" pitchFamily="-108"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6F87530F-B6B3-3D43-9574-839621542294}" type="slidenum">
              <a:rPr lang="en-US" altLang="ja-JP">
                <a:latin typeface="Times New Roman" charset="0"/>
              </a:rPr>
              <a:pPr fontAlgn="base">
                <a:spcBef>
                  <a:spcPct val="0"/>
                </a:spcBef>
                <a:spcAft>
                  <a:spcPct val="0"/>
                </a:spcAft>
              </a:pPr>
              <a:t>52</a:t>
            </a:fld>
            <a:endParaRPr lang="en-US" altLang="ja-JP">
              <a:latin typeface="Times New Roman" charset="0"/>
            </a:endParaRPr>
          </a:p>
        </p:txBody>
      </p:sp>
      <p:sp>
        <p:nvSpPr>
          <p:cNvPr id="74754" name="Rectangle 2"/>
          <p:cNvSpPr>
            <a:spLocks noGrp="1" noRot="1" noChangeAspect="1" noChangeArrowheads="1" noTextEdit="1"/>
          </p:cNvSpPr>
          <p:nvPr>
            <p:ph type="sldImg"/>
          </p:nvPr>
        </p:nvSpPr>
        <p:spPr bwMode="auto">
          <a:xfrm>
            <a:off x="952500" y="685800"/>
            <a:ext cx="4953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bwMode="auto">
          <a:xfrm>
            <a:off x="912813" y="4344988"/>
            <a:ext cx="5032375" cy="4113212"/>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lIns="91414" tIns="45708" rIns="91414" bIns="45708" numCol="1" anchor="t" anchorCtr="0" compatLnSpc="1">
            <a:prstTxWarp prst="textNoShape">
              <a:avLst/>
            </a:prstTxWarp>
          </a:bodyPr>
          <a:lstStyle/>
          <a:p>
            <a:pPr>
              <a:spcBef>
                <a:spcPct val="0"/>
              </a:spcBef>
            </a:pPr>
            <a:endParaRPr lang="ja-JP" altLang="en-US">
              <a:latin typeface="Times New Roman" charset="0"/>
              <a:ea typeface="ＭＳ Ｐ明朝" charset="0"/>
              <a:cs typeface="ＭＳ Ｐ明朝"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まず、ガスセル内に煙を注入していき、その時間的変化をモニタリングしました。このときの計測時間は</a:t>
            </a:r>
            <a:r>
              <a:rPr kumimoji="1" lang="en-US" altLang="ja-JP" sz="1200" kern="1200" dirty="0" smtClean="0">
                <a:solidFill>
                  <a:schemeClr val="tx1"/>
                </a:solidFill>
                <a:effectLst/>
                <a:latin typeface="+mn-lt"/>
                <a:ea typeface="+mn-ea"/>
                <a:cs typeface="+mn-cs"/>
              </a:rPr>
              <a:t>1s</a:t>
            </a:r>
            <a:r>
              <a:rPr kumimoji="1" lang="ja-JP" altLang="en-US" sz="1200" kern="1200" dirty="0" smtClean="0">
                <a:solidFill>
                  <a:schemeClr val="tx1"/>
                </a:solidFill>
                <a:effectLst/>
                <a:latin typeface="+mn-lt"/>
                <a:ea typeface="+mn-ea"/>
                <a:cs typeface="+mn-cs"/>
              </a:rPr>
              <a:t>です。横軸に経過時間、縦軸に強度を取ったプロット図です。緑のプロットは可視レーザー光強度の値、水色のプロットはノイズを示しています。</a:t>
            </a:r>
            <a:r>
              <a:rPr kumimoji="1" lang="ja-JP" altLang="ja-JP" sz="1200" kern="1200" dirty="0" smtClean="0">
                <a:solidFill>
                  <a:schemeClr val="tx1"/>
                </a:solidFill>
                <a:effectLst/>
                <a:latin typeface="+mn-lt"/>
                <a:ea typeface="+mn-ea"/>
                <a:cs typeface="+mn-cs"/>
              </a:rPr>
              <a:t>線香の煙は経過時間が</a:t>
            </a:r>
            <a:r>
              <a:rPr kumimoji="1" lang="en-US" altLang="ja-JP" sz="1200" kern="1200" dirty="0" smtClean="0">
                <a:solidFill>
                  <a:schemeClr val="tx1"/>
                </a:solidFill>
                <a:effectLst/>
                <a:latin typeface="+mn-lt"/>
                <a:ea typeface="+mn-ea"/>
                <a:cs typeface="+mn-cs"/>
              </a:rPr>
              <a:t>20s</a:t>
            </a:r>
            <a:r>
              <a:rPr kumimoji="1" lang="ja-JP" altLang="ja-JP" sz="1200" kern="1200" dirty="0" smtClean="0">
                <a:solidFill>
                  <a:schemeClr val="tx1"/>
                </a:solidFill>
                <a:effectLst/>
                <a:latin typeface="+mn-lt"/>
                <a:ea typeface="+mn-ea"/>
                <a:cs typeface="+mn-cs"/>
              </a:rPr>
              <a:t>立ってから注入を開始し</a:t>
            </a:r>
            <a:r>
              <a:rPr kumimoji="1" lang="ja-JP" altLang="en-US" sz="1200" kern="1200" dirty="0" smtClean="0">
                <a:solidFill>
                  <a:schemeClr val="tx1"/>
                </a:solidFill>
                <a:effectLst/>
                <a:latin typeface="+mn-lt"/>
                <a:ea typeface="+mn-ea"/>
                <a:cs typeface="+mn-cs"/>
              </a:rPr>
              <a:t>ました</a:t>
            </a:r>
            <a:r>
              <a:rPr kumimoji="1" lang="ja-JP" altLang="ja-JP" sz="1200" kern="1200" dirty="0" smtClean="0">
                <a:solidFill>
                  <a:schemeClr val="tx1"/>
                </a:solidFill>
                <a:effectLst/>
                <a:latin typeface="+mn-lt"/>
                <a:ea typeface="+mn-ea"/>
                <a:cs typeface="+mn-cs"/>
              </a:rPr>
              <a:t>。線香の煙は時間経過とともにセル内に充満していく</a:t>
            </a:r>
            <a:r>
              <a:rPr kumimoji="1" lang="ja-JP" altLang="en-US" sz="1200" kern="1200" dirty="0" smtClean="0">
                <a:solidFill>
                  <a:schemeClr val="tx1"/>
                </a:solidFill>
                <a:effectLst/>
                <a:latin typeface="+mn-lt"/>
                <a:ea typeface="+mn-ea"/>
                <a:cs typeface="+mn-cs"/>
              </a:rPr>
              <a:t>ことで、</a:t>
            </a:r>
            <a:r>
              <a:rPr kumimoji="1" lang="ja-JP" altLang="ja-JP" sz="1200" kern="1200" dirty="0" smtClean="0">
                <a:solidFill>
                  <a:schemeClr val="tx1"/>
                </a:solidFill>
                <a:effectLst/>
                <a:latin typeface="+mn-lt"/>
                <a:ea typeface="+mn-ea"/>
                <a:cs typeface="+mn-cs"/>
              </a:rPr>
              <a:t>注入開始後、エアロゾルの影響により急速に低下し、</a:t>
            </a:r>
            <a:r>
              <a:rPr kumimoji="1" lang="en-US" altLang="ja-JP" sz="1200" kern="1200" dirty="0" smtClean="0">
                <a:solidFill>
                  <a:schemeClr val="tx1"/>
                </a:solidFill>
                <a:effectLst/>
                <a:latin typeface="+mn-lt"/>
                <a:ea typeface="+mn-ea"/>
                <a:cs typeface="+mn-cs"/>
              </a:rPr>
              <a:t>50s</a:t>
            </a:r>
            <a:r>
              <a:rPr kumimoji="1" lang="ja-JP" altLang="ja-JP" sz="1200" kern="1200" dirty="0" smtClean="0">
                <a:solidFill>
                  <a:schemeClr val="tx1"/>
                </a:solidFill>
                <a:effectLst/>
                <a:latin typeface="+mn-lt"/>
                <a:ea typeface="+mn-ea"/>
                <a:cs typeface="+mn-cs"/>
              </a:rPr>
              <a:t>後には</a:t>
            </a:r>
            <a:r>
              <a:rPr kumimoji="1" lang="ja-JP" altLang="en-US" sz="1200" kern="1200" dirty="0" smtClean="0">
                <a:solidFill>
                  <a:schemeClr val="tx1"/>
                </a:solidFill>
                <a:effectLst/>
                <a:latin typeface="+mn-lt"/>
                <a:ea typeface="+mn-ea"/>
                <a:cs typeface="+mn-cs"/>
              </a:rPr>
              <a:t>注入前の</a:t>
            </a:r>
            <a:r>
              <a:rPr kumimoji="1" lang="ja-JP" altLang="ja-JP" sz="1200" kern="1200" dirty="0" smtClean="0">
                <a:solidFill>
                  <a:schemeClr val="tx1"/>
                </a:solidFill>
                <a:effectLst/>
                <a:latin typeface="+mn-lt"/>
                <a:ea typeface="+mn-ea"/>
                <a:cs typeface="+mn-cs"/>
              </a:rPr>
              <a:t>約</a:t>
            </a:r>
            <a:r>
              <a:rPr kumimoji="1" lang="en-US" altLang="ja-JP" sz="1200" kern="1200" dirty="0" smtClean="0">
                <a:solidFill>
                  <a:schemeClr val="tx1"/>
                </a:solidFill>
                <a:effectLst/>
                <a:latin typeface="+mn-lt"/>
                <a:ea typeface="+mn-ea"/>
                <a:cs typeface="+mn-cs"/>
              </a:rPr>
              <a:t>1/100</a:t>
            </a:r>
            <a:r>
              <a:rPr kumimoji="1" lang="ja-JP" altLang="ja-JP" sz="1200" kern="1200" dirty="0" smtClean="0">
                <a:solidFill>
                  <a:schemeClr val="tx1"/>
                </a:solidFill>
                <a:effectLst/>
                <a:latin typeface="+mn-lt"/>
                <a:ea typeface="+mn-ea"/>
                <a:cs typeface="+mn-cs"/>
              </a:rPr>
              <a:t>倍</a:t>
            </a:r>
            <a:r>
              <a:rPr kumimoji="1" lang="ja-JP" altLang="en-US" sz="1200" kern="1200" dirty="0" smtClean="0">
                <a:solidFill>
                  <a:schemeClr val="tx1"/>
                </a:solidFill>
                <a:effectLst/>
                <a:latin typeface="+mn-lt"/>
                <a:ea typeface="+mn-ea"/>
                <a:cs typeface="+mn-cs"/>
              </a:rPr>
              <a:t>まで信号強度が落ちています。</a:t>
            </a:r>
            <a:r>
              <a:rPr kumimoji="1" lang="ja-JP" altLang="ja-JP" sz="1200" kern="1200" dirty="0" smtClean="0">
                <a:solidFill>
                  <a:schemeClr val="tx1"/>
                </a:solidFill>
                <a:effectLst/>
                <a:latin typeface="+mn-lt"/>
                <a:ea typeface="+mn-ea"/>
                <a:cs typeface="+mn-cs"/>
              </a:rPr>
              <a:t>一方、</a:t>
            </a:r>
            <a:r>
              <a:rPr kumimoji="1" lang="en-US" altLang="ja-JP" sz="1200" kern="1200" dirty="0" smtClean="0">
                <a:solidFill>
                  <a:schemeClr val="tx1"/>
                </a:solidFill>
                <a:effectLst/>
                <a:latin typeface="+mn-lt"/>
                <a:ea typeface="+mn-ea"/>
                <a:cs typeface="+mn-cs"/>
              </a:rPr>
              <a:t>THz</a:t>
            </a:r>
            <a:r>
              <a:rPr kumimoji="1" lang="ja-JP" altLang="ja-JP" sz="1200" kern="1200" dirty="0" smtClean="0">
                <a:solidFill>
                  <a:schemeClr val="tx1"/>
                </a:solidFill>
                <a:effectLst/>
                <a:latin typeface="+mn-lt"/>
                <a:ea typeface="+mn-ea"/>
                <a:cs typeface="+mn-cs"/>
              </a:rPr>
              <a:t>パルスは注入前、注入後も変化がなく一定であり、ダイナミックレンジを損なうことなくエアロゾル環境での計測が可能であることがわかった。</a:t>
            </a:r>
            <a:r>
              <a:rPr lang="ja-JP" altLang="ja-JP" dirty="0" smtClean="0">
                <a:effectLst/>
              </a:rPr>
              <a:t> </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3C456B7-1245-3643-8C21-74924C41864C}" type="slidenum">
              <a:rPr kumimoji="1" lang="ja-JP" altLang="en-US" smtClean="0"/>
              <a:t>53</a:t>
            </a:fld>
            <a:endParaRPr kumimoji="1" lang="ja-JP" altLang="en-US"/>
          </a:p>
        </p:txBody>
      </p:sp>
    </p:spTree>
    <p:extLst>
      <p:ext uri="{BB962C8B-B14F-4D97-AF65-F5344CB8AC3E}">
        <p14:creationId xmlns:p14="http://schemas.microsoft.com/office/powerpoint/2010/main" val="13364775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セル内に線香煙が充満した状態で、アセトニトリルを滴下しその時間的変化を観察しました。こちらが得られたデータの動画になります。時間経過が進むごとにセル内でアセトニトリルが気化し吸収強度徐々に大きくなっていることが分かります。</a:t>
            </a:r>
            <a:r>
              <a:rPr kumimoji="1" lang="en-US" altLang="ja-JP" dirty="0" smtClean="0"/>
              <a:t>100s</a:t>
            </a:r>
            <a:r>
              <a:rPr kumimoji="1" lang="ja-JP" altLang="en-US" dirty="0" smtClean="0"/>
              <a:t>後に得られたスペクトルデータでは経過時間</a:t>
            </a:r>
            <a:r>
              <a:rPr kumimoji="1" lang="en-US" altLang="ja-JP" dirty="0" smtClean="0"/>
              <a:t>1s</a:t>
            </a:r>
            <a:r>
              <a:rPr kumimoji="1" lang="ja-JP" altLang="en-US" dirty="0" smtClean="0"/>
              <a:t>で見られなかった</a:t>
            </a:r>
            <a:r>
              <a:rPr kumimoji="1" lang="en-US" altLang="ja-JP" dirty="0" smtClean="0"/>
              <a:t>18GHz</a:t>
            </a:r>
            <a:r>
              <a:rPr kumimoji="1" lang="ja-JP" altLang="en-US" dirty="0" smtClean="0"/>
              <a:t>ごとのスペクトルディップを見ることができます。この得られたデータを</a:t>
            </a:r>
            <a:r>
              <a:rPr kumimoji="1" lang="en-US" altLang="ja-JP" dirty="0" smtClean="0"/>
              <a:t>NASA</a:t>
            </a:r>
            <a:r>
              <a:rPr kumimoji="1" lang="ja-JP" altLang="en-US" dirty="0" smtClean="0"/>
              <a:t>データベースと比較することで、吸収線の一致を確認しました。この結果から、</a:t>
            </a:r>
            <a:r>
              <a:rPr lang="ja-JP" altLang="en-US" sz="1200" dirty="0" smtClean="0">
                <a:solidFill>
                  <a:srgbClr val="FFFF00"/>
                </a:solidFill>
                <a:ea typeface="ＭＳ Ｐゴシック" pitchFamily="34" charset="-128"/>
              </a:rPr>
              <a:t>線香煙による散乱の影響を受けずにアセトニトリルのみの時間的変化の観察することができます。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03C456B7-1245-3643-8C21-74924C41864C}" type="slidenum">
              <a:rPr kumimoji="1" lang="ja-JP" altLang="en-US" smtClean="0"/>
              <a:t>54</a:t>
            </a:fld>
            <a:endParaRPr kumimoji="1" lang="ja-JP" altLang="en-US"/>
          </a:p>
        </p:txBody>
      </p:sp>
    </p:spTree>
    <p:extLst>
      <p:ext uri="{BB962C8B-B14F-4D97-AF65-F5344CB8AC3E}">
        <p14:creationId xmlns:p14="http://schemas.microsoft.com/office/powerpoint/2010/main" val="17764149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0AC03982-FD68-1447-B2D5-07BCD4499A29}" type="slidenum">
              <a:rPr lang="en-US" altLang="ja-JP" sz="1200"/>
              <a:pPr algn="r"/>
              <a:t>55</a:t>
            </a:fld>
            <a:endParaRPr lang="en-US" altLang="ja-JP" sz="1200"/>
          </a:p>
        </p:txBody>
      </p:sp>
      <p:sp>
        <p:nvSpPr>
          <p:cNvPr id="36866" name="Rectangle 2"/>
          <p:cNvSpPr>
            <a:spLocks noGrp="1" noRot="1" noChangeAspect="1" noChangeArrowheads="1" noTextEdit="1"/>
          </p:cNvSpPr>
          <p:nvPr>
            <p:ph type="sldImg"/>
          </p:nvPr>
        </p:nvSpPr>
        <p:spPr>
          <a:xfrm>
            <a:off x="952500" y="685800"/>
            <a:ext cx="4953000" cy="3429000"/>
          </a:xfrm>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ja-JP" sz="1400">
                <a:latin typeface="Arial" pitchFamily="-84" charset="0"/>
                <a:ea typeface="ＭＳ 明朝" pitchFamily="-84" charset="-128"/>
                <a:cs typeface="ＭＳ 明朝" pitchFamily="-84" charset="-128"/>
              </a:rPr>
              <a:t>To confirm the detail structure of the THz comb, we expanded the spectral region around 0.4 THz. One can confirm that THz comb mode has frequency spacing of 250MHz and linewidth of 25 MHz. This freq. spacing was equal to the ML frequency of the fiber laser while the linewidth was determined by the inverse of the temporal window of 40ns. If the time window is further increased, the linewidth can be further decreased. Here, if the mode-locked frequency is phase-locked to a microwave atomic clock, frequency uncertainty of these comb modes will be secured by a national standard of frequency. As a result, traceability of frequency scale in the THz spectrum can be achieved. </a:t>
            </a:r>
          </a:p>
          <a:p>
            <a:pPr eaLnBrk="1" hangingPunct="1"/>
            <a:r>
              <a:rPr lang="en-US" altLang="ja-JP" sz="1400">
                <a:latin typeface="Arial" pitchFamily="-84" charset="0"/>
                <a:ea typeface="ＭＳ 明朝" pitchFamily="-84" charset="-128"/>
                <a:cs typeface="ＭＳ 明朝" pitchFamily="-84" charset="-128"/>
              </a:rPr>
              <a:t>When such the THz comb mode is used for precise frequency marker for broadband THz spectrum, spectral resolution should be equal to the frequency spacing between come modes due to stationary and discrete distribution of comb mode. However, linewidth of come mode is much narrower than frequency spacing of comb mode. If this linewidth can be used for THz spectroscopy, spectral resolution will be largely enhanced.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スライド イメージ プレースホルダ 1"/>
          <p:cNvSpPr>
            <a:spLocks noGrp="1" noRot="1" noChangeAspec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ja-JP">
                <a:latin typeface="Calibri" charset="0"/>
                <a:ea typeface="ＭＳ Ｐゴシック" charset="0"/>
              </a:rPr>
              <a:t>To evaluate the performance of gap-less THz comb spectroscopy, we demonstrate spectroscopy of low-pressure water vapor. In this experiment, the water vapor is diluted with nitrogen gas at this pressure condition.</a:t>
            </a:r>
          </a:p>
          <a:p>
            <a:pPr>
              <a:spcBef>
                <a:spcPct val="0"/>
              </a:spcBef>
            </a:pPr>
            <a:r>
              <a:rPr lang="en-US" altLang="ja-JP">
                <a:latin typeface="Calibri" charset="0"/>
                <a:ea typeface="ＭＳ Ｐゴシック" charset="0"/>
              </a:rPr>
              <a:t>Here, the selected absorption line was the water rotational transition of 110-101 around 0.557 THz. Under this pressure condition, the pressure broadening linewidth was expected to 23 MHz. The amplitude spectrum without incremental sweeping of THz comb did not indicate any spectral shape of the absorption line due to too coarse distribution of comb mode. However, when the incremental sweeping was repeated 10 times, the sharp spectral dip was significantly appeared at the position of the water absorption line. </a:t>
            </a:r>
          </a:p>
        </p:txBody>
      </p:sp>
      <p:sp>
        <p:nvSpPr>
          <p:cNvPr id="8089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5A7FF5A0-21A8-8348-AEE2-F4B83E88613A}" type="slidenum">
              <a:rPr lang="en-US" altLang="ja-JP"/>
              <a:pPr fontAlgn="base">
                <a:spcBef>
                  <a:spcPct val="0"/>
                </a:spcBef>
                <a:spcAft>
                  <a:spcPct val="0"/>
                </a:spcAft>
              </a:pPr>
              <a:t>57</a:t>
            </a:fld>
            <a:endParaRPr lang="en-US"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6203" y="8686802"/>
            <a:ext cx="2971800" cy="457199"/>
          </a:xfrm>
          <a:prstGeom prst="rect">
            <a:avLst/>
          </a:prstGeom>
          <a:noFill/>
          <a:ln w="9525">
            <a:noFill/>
            <a:miter lim="800000"/>
            <a:headEnd/>
            <a:tailEnd/>
          </a:ln>
        </p:spPr>
        <p:txBody>
          <a:bodyPr lIns="92880" tIns="46440" rIns="92880" bIns="46440" anchor="b">
            <a:prstTxWarp prst="textNoShape">
              <a:avLst/>
            </a:prstTxWarp>
          </a:bodyPr>
          <a:lstStyle/>
          <a:p>
            <a:pPr algn="r"/>
            <a:fld id="{E8C3C060-4E24-B246-B310-6061BDE3C380}" type="slidenum">
              <a:rPr lang="en-US" altLang="ja-JP" sz="1200"/>
              <a:pPr algn="r"/>
              <a:t>5</a:t>
            </a:fld>
            <a:endParaRPr lang="en-US" altLang="ja-JP" sz="1200"/>
          </a:p>
        </p:txBody>
      </p:sp>
      <p:sp>
        <p:nvSpPr>
          <p:cNvPr id="110595" name="Rectangle 2"/>
          <p:cNvSpPr>
            <a:spLocks noGrp="1" noRot="1" noChangeAspect="1" noChangeArrowheads="1" noTextEdit="1"/>
          </p:cNvSpPr>
          <p:nvPr>
            <p:ph type="sldImg"/>
          </p:nvPr>
        </p:nvSpPr>
        <p:spPr bwMode="auto">
          <a:xfrm>
            <a:off x="1116013" y="796925"/>
            <a:ext cx="4627562" cy="3205163"/>
          </a:xfrm>
          <a:prstGeom prst="rect">
            <a:avLst/>
          </a:prstGeom>
          <a:solidFill>
            <a:srgbClr val="FFFFFF"/>
          </a:solidFill>
          <a:ln w="12700" cap="flat">
            <a:solidFill>
              <a:schemeClr val="tx1"/>
            </a:solidFill>
            <a:miter lim="800000"/>
            <a:headEnd/>
            <a:tailEnd/>
          </a:ln>
        </p:spPr>
      </p:sp>
      <p:sp>
        <p:nvSpPr>
          <p:cNvPr id="110596" name="Rectangle 3"/>
          <p:cNvSpPr>
            <a:spLocks noGrp="1" noChangeArrowheads="1"/>
          </p:cNvSpPr>
          <p:nvPr>
            <p:ph type="body" idx="1"/>
          </p:nvPr>
        </p:nvSpPr>
        <p:spPr bwMode="auto">
          <a:xfrm>
            <a:off x="979493" y="4352928"/>
            <a:ext cx="5386386" cy="4421188"/>
          </a:xfrm>
          <a:prstGeom prst="rect">
            <a:avLst/>
          </a:prstGeom>
          <a:noFill/>
          <a:ln>
            <a:solidFill>
              <a:srgbClr val="000000"/>
            </a:solidFill>
            <a:miter lim="800000"/>
            <a:headEnd/>
            <a:tailEnd/>
          </a:ln>
        </p:spPr>
        <p:txBody>
          <a:bodyPr lIns="93524" tIns="48375" rIns="93524" bIns="48375">
            <a:prstTxWarp prst="textNoShape">
              <a:avLst/>
            </a:prstTxWarp>
          </a:bodyPr>
          <a:lstStyle/>
          <a:p>
            <a:pPr eaLnBrk="1" hangingPunct="1"/>
            <a:r>
              <a:rPr lang="en-US" altLang="ja-JP" dirty="0"/>
              <a:t>The absorption spectrum of Atmospheric gas molecules and VOC gases is shown here. VOC is the general term of organic compounds that become gaseous in the air. VOCs are emitted from factories, and produce other primary air pollutants such as high ground-level ozone and small particulate matter after photochemical reaction. Therefore, the instrumental analysis of VOC gases is important for the pollution control. In our experiment, we measured acetonitrile gas. However, as shown, there are not only VOC gases but also a lot of other gas molecules in the atmosphere. To discriminate the target gas correctly, high resolution, high accuracy, and broadband spectrum are required.</a:t>
            </a:r>
            <a:endParaRPr lang="en-US" altLang="ja-JP" dirty="0">
              <a:latin typeface="Times New Roman" pitchFamily="-108" charset="0"/>
              <a:ea typeface="ＭＳ 明朝" pitchFamily="-108" charset="-128"/>
              <a:cs typeface="ＭＳ 明朝" pitchFamily="-108"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6241BE7F-7ADC-0B44-BE65-33E974500583}" type="slidenum">
              <a:rPr lang="en-US" altLang="ja-JP" smtClean="0"/>
              <a:pPr>
                <a:defRPr/>
              </a:pPr>
              <a:t>62</a:t>
            </a:fld>
            <a:endParaRPr lang="en-US" altLang="ja-JP"/>
          </a:p>
        </p:txBody>
      </p:sp>
    </p:spTree>
    <p:extLst>
      <p:ext uri="{BB962C8B-B14F-4D97-AF65-F5344CB8AC3E}">
        <p14:creationId xmlns:p14="http://schemas.microsoft.com/office/powerpoint/2010/main" val="3398687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22105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22105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6241BE7F-7ADC-0B44-BE65-33E974500583}" type="slidenum">
              <a:rPr lang="en-US" altLang="ja-JP" smtClean="0"/>
              <a:pPr>
                <a:defRPr/>
              </a:pPr>
              <a:t>65</a:t>
            </a:fld>
            <a:endParaRPr lang="en-US" altLang="ja-JP"/>
          </a:p>
        </p:txBody>
      </p:sp>
    </p:spTree>
    <p:extLst>
      <p:ext uri="{BB962C8B-B14F-4D97-AF65-F5344CB8AC3E}">
        <p14:creationId xmlns:p14="http://schemas.microsoft.com/office/powerpoint/2010/main" val="33986877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ja-JP" altLang="en-US" dirty="0" smtClean="0"/>
              <a:t>そこで、本研究では、ラマン分光で究極の分光性能を実現するために、マルチプレックス</a:t>
            </a:r>
            <a:r>
              <a:rPr kumimoji="1" lang="en-US" altLang="ja-JP" dirty="0" smtClean="0"/>
              <a:t>CARS</a:t>
            </a:r>
            <a:r>
              <a:rPr kumimoji="1" lang="ja-JP" altLang="en-US" dirty="0" smtClean="0"/>
              <a:t>とギャップレスデュアル光コム分光法を融合します。</a:t>
            </a:r>
            <a:endParaRPr kumimoji="1" lang="en-US" altLang="ja-JP" dirty="0" smtClean="0"/>
          </a:p>
          <a:p>
            <a:r>
              <a:rPr kumimoji="1" lang="ja-JP" altLang="en-US" dirty="0" smtClean="0"/>
              <a:t>まず、マルチプレックス</a:t>
            </a:r>
            <a:r>
              <a:rPr kumimoji="1" lang="en-US" altLang="ja-JP" dirty="0" smtClean="0"/>
              <a:t>CARS</a:t>
            </a:r>
            <a:r>
              <a:rPr kumimoji="1" lang="ja-JP" altLang="en-US" dirty="0" smtClean="0"/>
              <a:t>では、広帯域光コムの高周波の狭帯域成分と低周波の広帯域成分をそれぞれ</a:t>
            </a:r>
            <a:r>
              <a:rPr kumimoji="1" lang="en-US" altLang="ja-JP" dirty="0" smtClean="0"/>
              <a:t>w1</a:t>
            </a:r>
            <a:r>
              <a:rPr kumimoji="1" lang="ja-JP" altLang="en-US" dirty="0" smtClean="0"/>
              <a:t>光と</a:t>
            </a:r>
            <a:r>
              <a:rPr kumimoji="1" lang="en-US" altLang="ja-JP" dirty="0" smtClean="0"/>
              <a:t>w2</a:t>
            </a:r>
            <a:r>
              <a:rPr kumimoji="1" lang="ja-JP" altLang="en-US" dirty="0" smtClean="0"/>
              <a:t>光とすることにより、マルチプレックス</a:t>
            </a:r>
            <a:r>
              <a:rPr kumimoji="1" lang="en-US" altLang="ja-JP" dirty="0" smtClean="0"/>
              <a:t>CARS</a:t>
            </a:r>
            <a:r>
              <a:rPr kumimoji="1" lang="ja-JP" altLang="en-US" dirty="0" smtClean="0"/>
              <a:t>コムを生成します。</a:t>
            </a:r>
            <a:endParaRPr kumimoji="1" lang="en-US" altLang="ja-JP" dirty="0" smtClean="0"/>
          </a:p>
          <a:p>
            <a:r>
              <a:rPr kumimoji="1" lang="ja-JP" altLang="en-US" dirty="0" smtClean="0"/>
              <a:t>次に、マルチプレックス</a:t>
            </a:r>
            <a:r>
              <a:rPr kumimoji="1" lang="en-US" altLang="ja-JP" dirty="0" smtClean="0"/>
              <a:t>CARS</a:t>
            </a:r>
            <a:r>
              <a:rPr kumimoji="1" lang="ja-JP" altLang="en-US" dirty="0" smtClean="0"/>
              <a:t>コムとコム間隔がわずかに異なる局部発振器光コムを準備し、マルチヘテロダイン干渉を用いて、マルチプレックス</a:t>
            </a:r>
            <a:r>
              <a:rPr kumimoji="1" lang="en-US" altLang="ja-JP" dirty="0" smtClean="0"/>
              <a:t>CARS</a:t>
            </a:r>
            <a:r>
              <a:rPr kumimoji="1" lang="ja-JP" altLang="en-US" dirty="0" smtClean="0"/>
              <a:t>コムを光領域から</a:t>
            </a:r>
            <a:r>
              <a:rPr kumimoji="1" lang="en-US" altLang="ja-JP" dirty="0" smtClean="0"/>
              <a:t>RF</a:t>
            </a:r>
            <a:r>
              <a:rPr kumimoji="1" lang="ja-JP" altLang="en-US" smtClean="0"/>
              <a:t>領域に周波数ダウンスケーリングします。そしてその周波数スペクトルを高精度計測することにより、分子指紋を究極の分光性能で識別し、呼気診断に新展開を則すことを目指します。</a:t>
            </a:r>
            <a:endParaRPr kumimoji="1" lang="ja-JP" altLang="en-US" dirty="0"/>
          </a:p>
        </p:txBody>
      </p:sp>
      <p:sp>
        <p:nvSpPr>
          <p:cNvPr id="4" name="スライド番号プレースホルダー 3"/>
          <p:cNvSpPr>
            <a:spLocks noGrp="1"/>
          </p:cNvSpPr>
          <p:nvPr>
            <p:ph type="sldNum" sz="quarter" idx="10"/>
          </p:nvPr>
        </p:nvSpPr>
        <p:spPr/>
        <p:txBody>
          <a:bodyPr/>
          <a:lstStyle/>
          <a:p>
            <a:fld id="{CD5849D9-F20B-4440-A2A6-50A415D181D0}" type="slidenum">
              <a:rPr kumimoji="1" lang="ja-JP" altLang="en-US" smtClean="0"/>
              <a:t>66</a:t>
            </a:fld>
            <a:endParaRPr kumimoji="1" lang="ja-JP" altLang="en-US"/>
          </a:p>
        </p:txBody>
      </p:sp>
    </p:spTree>
    <p:extLst>
      <p:ext uri="{BB962C8B-B14F-4D97-AF65-F5344CB8AC3E}">
        <p14:creationId xmlns:p14="http://schemas.microsoft.com/office/powerpoint/2010/main" val="5315567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ja-JP" altLang="en-US" sz="1200" dirty="0" smtClean="0">
                <a:solidFill>
                  <a:srgbClr val="3366FF"/>
                </a:solidFill>
                <a:latin typeface="ヒラギノ丸ゴ ProN W4"/>
                <a:ea typeface="ヒラギノ丸ゴ ProN W4"/>
                <a:cs typeface="ヒラギノ丸ゴ ProN W4"/>
              </a:rPr>
              <a:t>まだ</a:t>
            </a:r>
            <a:r>
              <a:rPr lang="en-US" altLang="ja-JP" sz="1200" dirty="0" smtClean="0">
                <a:solidFill>
                  <a:srgbClr val="3366FF"/>
                </a:solidFill>
                <a:latin typeface="ヒラギノ丸ゴ ProN W4"/>
                <a:ea typeface="ヒラギノ丸ゴ ProN W4"/>
                <a:cs typeface="ヒラギノ丸ゴ ProN W4"/>
              </a:rPr>
              <a:t>missing piece</a:t>
            </a:r>
            <a:r>
              <a:rPr lang="ja-JP" altLang="en-US" sz="1200" dirty="0" smtClean="0">
                <a:solidFill>
                  <a:srgbClr val="3366FF"/>
                </a:solidFill>
                <a:latin typeface="ヒラギノ丸ゴ ProN W4"/>
                <a:ea typeface="ヒラギノ丸ゴ ProN W4"/>
                <a:cs typeface="ヒラギノ丸ゴ ProN W4"/>
              </a:rPr>
              <a:t>があるために，実現イメージがわかりにくいのであると思います．</a:t>
            </a:r>
            <a:r>
              <a:rPr kumimoji="1" lang="ja-JP" altLang="en-US" sz="1200" dirty="0" smtClean="0">
                <a:solidFill>
                  <a:srgbClr val="3366FF"/>
                </a:solidFill>
                <a:latin typeface="ヒラギノ丸ゴ ProN W4"/>
                <a:ea typeface="ヒラギノ丸ゴ ProN W4"/>
                <a:cs typeface="ヒラギノ丸ゴ ProN W4"/>
              </a:rPr>
              <a:t>説明を加えましたが，本当に可能か，コムの専門家の意見を伺いたいところです．波長ごとの変調とかパルス間隔の制御ができると自由に絵をだせますが，難しいかもしれません．</a:t>
            </a:r>
            <a:endParaRPr kumimoji="1" lang="en-US" altLang="ja-JP" sz="1200" dirty="0" smtClean="0">
              <a:solidFill>
                <a:srgbClr val="3366FF"/>
              </a:solidFill>
              <a:latin typeface="ヒラギノ丸ゴ ProN W4"/>
              <a:ea typeface="ヒラギノ丸ゴ ProN W4"/>
              <a:cs typeface="ヒラギノ丸ゴ ProN W4"/>
            </a:endParaRPr>
          </a:p>
          <a:p>
            <a:endParaRPr lang="en-US" dirty="0"/>
          </a:p>
        </p:txBody>
      </p:sp>
    </p:spTree>
    <p:extLst>
      <p:ext uri="{BB962C8B-B14F-4D97-AF65-F5344CB8AC3E}">
        <p14:creationId xmlns:p14="http://schemas.microsoft.com/office/powerpoint/2010/main" val="19422105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6241BE7F-7ADC-0B44-BE65-33E974500583}" type="slidenum">
              <a:rPr lang="en-US" altLang="ja-JP" smtClean="0"/>
              <a:pPr>
                <a:defRPr/>
              </a:pPr>
              <a:t>68</a:t>
            </a:fld>
            <a:endParaRPr lang="en-US" altLang="ja-JP"/>
          </a:p>
        </p:txBody>
      </p:sp>
    </p:spTree>
    <p:extLst>
      <p:ext uri="{BB962C8B-B14F-4D97-AF65-F5344CB8AC3E}">
        <p14:creationId xmlns:p14="http://schemas.microsoft.com/office/powerpoint/2010/main" val="33986877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ja-JP" altLang="en-US" dirty="0" smtClean="0"/>
              <a:t>表面プラズモン（時間展開）</a:t>
            </a:r>
            <a:endParaRPr kumimoji="1" lang="en-US" altLang="ja-JP" dirty="0" smtClean="0"/>
          </a:p>
          <a:p>
            <a:r>
              <a:rPr lang="ja-JP" altLang="en-US" dirty="0" smtClean="0"/>
              <a:t>時間・空間・周波数の</a:t>
            </a:r>
            <a:endParaRPr lang="en-US" altLang="ja-JP" dirty="0" smtClean="0"/>
          </a:p>
          <a:p>
            <a:r>
              <a:rPr kumimoji="1" lang="ja-JP" altLang="en-US" dirty="0" smtClean="0"/>
              <a:t>金属物性</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91B91E62-6D96-394A-8FF5-6A249B18D5F9}" type="slidenum">
              <a:rPr lang="ja-JP" altLang="en-US" smtClean="0"/>
              <a:pPr>
                <a:defRPr/>
              </a:pPr>
              <a:t>70</a:t>
            </a:fld>
            <a:endParaRPr lang="ja-JP" altLang="en-US"/>
          </a:p>
        </p:txBody>
      </p:sp>
    </p:spTree>
    <p:extLst>
      <p:ext uri="{BB962C8B-B14F-4D97-AF65-F5344CB8AC3E}">
        <p14:creationId xmlns:p14="http://schemas.microsoft.com/office/powerpoint/2010/main" val="11384344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1B91E62-6D96-394A-8FF5-6A249B18D5F9}" type="slidenum">
              <a:rPr lang="ja-JP" altLang="en-US" smtClean="0"/>
              <a:pPr>
                <a:defRPr/>
              </a:pPr>
              <a:t>71</a:t>
            </a:fld>
            <a:endParaRPr lang="ja-JP" altLang="en-US"/>
          </a:p>
        </p:txBody>
      </p:sp>
    </p:spTree>
    <p:extLst>
      <p:ext uri="{BB962C8B-B14F-4D97-AF65-F5344CB8AC3E}">
        <p14:creationId xmlns:p14="http://schemas.microsoft.com/office/powerpoint/2010/main" val="9648048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ja-JP" altLang="en-US" dirty="0" smtClean="0"/>
              <a:t>（左図）</a:t>
            </a:r>
            <a:endParaRPr lang="en-US" altLang="ja-JP" dirty="0" smtClean="0"/>
          </a:p>
          <a:p>
            <a:r>
              <a:rPr lang="ja-JP" altLang="en-US" dirty="0" smtClean="0"/>
              <a:t>多くの特徴を有する共焦点顕微鏡であるが、その根幹である共焦点光学系とは基本的に</a:t>
            </a:r>
            <a:r>
              <a:rPr lang="en-US" altLang="ja-JP" dirty="0" smtClean="0"/>
              <a:t>1</a:t>
            </a:r>
            <a:r>
              <a:rPr lang="ja-JP" altLang="en-US" dirty="0" smtClean="0"/>
              <a:t>点照明かつ</a:t>
            </a:r>
            <a:r>
              <a:rPr lang="en-US" altLang="ja-JP" dirty="0" smtClean="0"/>
              <a:t>1</a:t>
            </a:r>
            <a:r>
              <a:rPr lang="ja-JP" altLang="en-US" dirty="0" smtClean="0"/>
              <a:t>点検出であり、そのままでは画像が形成できない。そこで、照明を固定したまま試料（ステージ）を</a:t>
            </a:r>
            <a:r>
              <a:rPr lang="en-US" altLang="ja-JP" dirty="0" smtClean="0"/>
              <a:t>XY</a:t>
            </a:r>
            <a:r>
              <a:rPr lang="ja-JP" altLang="en-US" dirty="0" smtClean="0"/>
              <a:t>面内で</a:t>
            </a:r>
            <a:r>
              <a:rPr lang="en-US" altLang="ja-JP" dirty="0" smtClean="0"/>
              <a:t>2</a:t>
            </a:r>
            <a:r>
              <a:rPr lang="ja-JP" altLang="en-US" dirty="0" smtClean="0"/>
              <a:t>次元走査するか、試料を固定したまま照明（ここではレーザービーム）を走査することで、各点の情報を集めて画像化することになる。例として、</a:t>
            </a:r>
            <a:r>
              <a:rPr lang="en-US" altLang="ja-JP" dirty="0" smtClean="0"/>
              <a:t>TV</a:t>
            </a:r>
            <a:r>
              <a:rPr lang="ja-JP" altLang="en-US" dirty="0" smtClean="0"/>
              <a:t>モニターの走査線による画面形成方法を想像すると理解しやすい。</a:t>
            </a:r>
          </a:p>
          <a:p>
            <a:r>
              <a:rPr lang="ja-JP" altLang="en-US" dirty="0" smtClean="0"/>
              <a:t>図</a:t>
            </a:r>
            <a:r>
              <a:rPr lang="en-US" altLang="ja-JP" dirty="0" smtClean="0"/>
              <a:t>5</a:t>
            </a:r>
            <a:r>
              <a:rPr lang="ja-JP" altLang="en-US" dirty="0" smtClean="0"/>
              <a:t>に走査による像形成の概念図を示すが、実際の</a:t>
            </a:r>
            <a:r>
              <a:rPr lang="en-US" altLang="ja-JP" dirty="0" smtClean="0"/>
              <a:t>2</a:t>
            </a:r>
            <a:r>
              <a:rPr lang="ja-JP" altLang="en-US" dirty="0" smtClean="0"/>
              <a:t>次元走査方法として試料（ステージ）を走査することは、走査速度や機械的安定性の理由から困難なため、ガルバノミラーなど、高速で光を偏向可能な素子を用いて、照明するレーザービームを走査する方法が一般的である。なお、</a:t>
            </a:r>
            <a:r>
              <a:rPr lang="en-US" altLang="ja-JP" dirty="0" smtClean="0"/>
              <a:t>Z</a:t>
            </a:r>
            <a:r>
              <a:rPr lang="ja-JP" altLang="en-US" dirty="0" smtClean="0"/>
              <a:t>方向にはステッピングモーターやピエゾ素子を用い、</a:t>
            </a:r>
            <a:r>
              <a:rPr lang="en-US" altLang="ja-JP" dirty="0" smtClean="0"/>
              <a:t>2</a:t>
            </a:r>
            <a:r>
              <a:rPr lang="ja-JP" altLang="en-US" dirty="0" smtClean="0"/>
              <a:t>次元走査を終えるごとに、対物レンズもしくはステージを逐次移動させていく。</a:t>
            </a:r>
          </a:p>
          <a:p>
            <a:r>
              <a:rPr lang="ja-JP" altLang="en-US" dirty="0" smtClean="0"/>
              <a:t>ここで重要なのは、共焦点顕微鏡の画像は各点の集合体であり、デジタルそのものであるということである。昨今、顕微鏡のデジタル化が叫ばれているが、共焦点顕微鏡はまさしくデジタル顕微鏡の先駆けという位置付けにある。さまざまな画像処理により、精度の高い定量解析やフーリエ解析による分析、さらには複数の画像から</a:t>
            </a:r>
            <a:r>
              <a:rPr lang="en-US" altLang="ja-JP" dirty="0" smtClean="0"/>
              <a:t>3</a:t>
            </a:r>
            <a:r>
              <a:rPr lang="ja-JP" altLang="en-US" dirty="0" smtClean="0"/>
              <a:t>次元構造の再現を容易に実現できる。</a:t>
            </a:r>
            <a:endParaRPr lang="en-US" altLang="ja-JP" dirty="0" smtClean="0"/>
          </a:p>
          <a:p>
            <a:r>
              <a:rPr lang="en-US" altLang="ja-JP" dirty="0" smtClean="0"/>
              <a:t>(</a:t>
            </a:r>
            <a:r>
              <a:rPr lang="ja-JP" altLang="en-US" dirty="0" smtClean="0"/>
              <a:t>右図）</a:t>
            </a:r>
            <a:endParaRPr lang="en-US" altLang="ja-JP" dirty="0" smtClean="0"/>
          </a:p>
          <a:p>
            <a:r>
              <a:rPr lang="ja-JP" altLang="en-US" dirty="0" smtClean="0"/>
              <a:t>光記録</a:t>
            </a:r>
            <a:endParaRPr lang="en-US" altLang="ja-JP" dirty="0" smtClean="0"/>
          </a:p>
          <a:p>
            <a:r>
              <a:rPr lang="ja-JP" altLang="en-US" dirty="0" smtClean="0"/>
              <a:t>多層記録　</a:t>
            </a:r>
            <a:r>
              <a:rPr lang="en-US" altLang="ja-JP" dirty="0" smtClean="0"/>
              <a:t>multilayer recording</a:t>
            </a:r>
          </a:p>
          <a:p>
            <a:r>
              <a:rPr lang="ja-JP" altLang="en-US" dirty="0" smtClean="0"/>
              <a:t>多層記録は面密度の向上に加えて深さ方向の次元を利用した大容量化の技術である．まだ基礎的なレベルではあるが，大阪大学によりフォトクロミック材料を用いた五十層記録の実験が行われている．パワー密度が高い集光点のみで吸収が起こる二光子吸収を用いて記録を行うことにより，記録すべき層の手前の層における吸収による光量損失を抑制している．また，反射光の再集光点にピンホールを設ける共焦点光学系を用いて再生を行うことにより，再生すべき層の前後の層からの信号が再生信号に漏れ込む層間クロストークを抑制している．</a:t>
            </a:r>
            <a:r>
              <a:rPr lang="en-US" altLang="ja-JP" dirty="0" smtClean="0"/>
              <a:t>(</a:t>
            </a:r>
            <a:r>
              <a:rPr lang="ja-JP" altLang="en-US" dirty="0" smtClean="0"/>
              <a:t>片山龍一</a:t>
            </a:r>
            <a:r>
              <a:rPr lang="en-US" altLang="ja-JP" dirty="0" smtClean="0"/>
              <a:t>)</a:t>
            </a:r>
          </a:p>
          <a:p>
            <a:r>
              <a:rPr lang="hu-HU" dirty="0" smtClean="0"/>
              <a:t>1) Y. Kawata, et al.: Appl. Opt., 34 (1995) 4105.</a:t>
            </a:r>
            <a:endParaRPr lang="en-US" dirty="0"/>
          </a:p>
        </p:txBody>
      </p:sp>
    </p:spTree>
    <p:extLst>
      <p:ext uri="{BB962C8B-B14F-4D97-AF65-F5344CB8AC3E}">
        <p14:creationId xmlns:p14="http://schemas.microsoft.com/office/powerpoint/2010/main" val="240885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B573C6A-9D79-0542-A7D1-5C42EDFEFB52}" type="slidenum">
              <a:rPr lang="en-US" altLang="ja-JP"/>
              <a:pPr/>
              <a:t>6</a:t>
            </a:fld>
            <a:endParaRPr lang="en-US" altLang="ja-JP"/>
          </a:p>
        </p:txBody>
      </p:sp>
      <p:sp>
        <p:nvSpPr>
          <p:cNvPr id="57347" name="Rectangle 2"/>
          <p:cNvSpPr>
            <a:spLocks noGrp="1" noRot="1" noChangeAspect="1" noChangeArrowheads="1" noTextEdit="1"/>
          </p:cNvSpPr>
          <p:nvPr>
            <p:ph type="sldImg"/>
          </p:nvPr>
        </p:nvSpPr>
        <p:spPr>
          <a:xfrm>
            <a:off x="1114425" y="796925"/>
            <a:ext cx="4630738" cy="3206750"/>
          </a:xfrm>
          <a:ln w="12700" cap="flat">
            <a:solidFill>
              <a:schemeClr val="tx1"/>
            </a:solidFill>
          </a:ln>
        </p:spPr>
      </p:sp>
      <p:sp>
        <p:nvSpPr>
          <p:cNvPr id="57348" name="Rectangle 3"/>
          <p:cNvSpPr>
            <a:spLocks noGrp="1" noChangeArrowheads="1"/>
          </p:cNvSpPr>
          <p:nvPr>
            <p:ph type="body" idx="1"/>
          </p:nvPr>
        </p:nvSpPr>
        <p:spPr>
          <a:xfrm>
            <a:off x="979488" y="4352925"/>
            <a:ext cx="5386387" cy="4421188"/>
          </a:xfrm>
          <a:noFill/>
          <a:ln/>
        </p:spPr>
        <p:txBody>
          <a:bodyPr lIns="92075" tIns="47625" rIns="92075" bIns="47625"/>
          <a:lstStyle/>
          <a:p>
            <a:pPr eaLnBrk="1" hangingPunct="1"/>
            <a:r>
              <a:rPr lang="en-US" altLang="ja-JP" baseline="0" dirty="0" smtClean="0">
                <a:latin typeface="Times New Roman" pitchFamily="-106" charset="0"/>
                <a:ea typeface="ＭＳ 明朝" pitchFamily="-106" charset="-128"/>
                <a:cs typeface="ＭＳ 明朝" pitchFamily="-106" charset="-128"/>
              </a:rPr>
              <a:t>This slide shows behavior of optical comb and THz comb in time and frequency domains. Mode-locked optical pulse train from </a:t>
            </a:r>
            <a:r>
              <a:rPr lang="en-US" altLang="ja-JP" baseline="0" dirty="0" err="1" smtClean="0">
                <a:latin typeface="Times New Roman" pitchFamily="-106" charset="0"/>
                <a:ea typeface="ＭＳ 明朝" pitchFamily="-106" charset="-128"/>
                <a:cs typeface="ＭＳ 明朝" pitchFamily="-106" charset="-128"/>
              </a:rPr>
              <a:t>fs</a:t>
            </a:r>
            <a:r>
              <a:rPr lang="en-US" altLang="ja-JP" baseline="0" dirty="0" smtClean="0">
                <a:latin typeface="Times New Roman" pitchFamily="-106" charset="0"/>
                <a:ea typeface="ＭＳ 明朝" pitchFamily="-106" charset="-128"/>
                <a:cs typeface="ＭＳ 明朝" pitchFamily="-106" charset="-128"/>
              </a:rPr>
              <a:t> laser shows </a:t>
            </a:r>
            <a:r>
              <a:rPr lang="en-US" altLang="ja-JP" dirty="0" smtClean="0">
                <a:latin typeface="Times New Roman" pitchFamily="-106" charset="0"/>
                <a:ea typeface="ＭＳ 明朝" pitchFamily="-106" charset="-128"/>
                <a:cs typeface="ＭＳ 明朝" pitchFamily="-106" charset="-128"/>
              </a:rPr>
              <a:t>a series of regular frequency spikes separated by a laser mode-locked frequency of f in frequency domain</a:t>
            </a:r>
            <a:r>
              <a:rPr lang="en-US" altLang="ja-JP" baseline="0" dirty="0" smtClean="0">
                <a:latin typeface="Times New Roman" pitchFamily="-106" charset="0"/>
                <a:ea typeface="ＭＳ 明朝" pitchFamily="-106" charset="-128"/>
                <a:cs typeface="ＭＳ 明朝" pitchFamily="-106" charset="-128"/>
              </a:rPr>
              <a:t>, namely optical comb. When such mode-locked optical pulse train is incident onto a PCA, mode-locked THz pulse train at repetition rate of f is radiated in free space in synchronization with the optical pulse train. </a:t>
            </a:r>
            <a:r>
              <a:rPr lang="en-US" altLang="ja-JP" dirty="0" smtClean="0">
                <a:latin typeface="Times New Roman" pitchFamily="-106" charset="0"/>
                <a:ea typeface="ＭＳ 明朝" pitchFamily="-106" charset="-128"/>
                <a:cs typeface="ＭＳ 明朝" pitchFamily="-106" charset="-128"/>
              </a:rPr>
              <a:t>A description of such mode-locked THz radiation in frequency domain gives a frequency</a:t>
            </a:r>
            <a:r>
              <a:rPr lang="en-US" altLang="ja-JP" baseline="0" dirty="0" smtClean="0">
                <a:latin typeface="Times New Roman" pitchFamily="-106" charset="0"/>
                <a:ea typeface="ＭＳ 明朝" pitchFamily="-106" charset="-128"/>
                <a:cs typeface="ＭＳ 明朝" pitchFamily="-106" charset="-128"/>
              </a:rPr>
              <a:t> comb in THz region, namely T</a:t>
            </a:r>
            <a:r>
              <a:rPr lang="en-US" altLang="ja-JP" dirty="0" smtClean="0">
                <a:latin typeface="Times New Roman" pitchFamily="-106" charset="0"/>
                <a:ea typeface="ＭＳ 明朝" pitchFamily="-106" charset="-128"/>
                <a:cs typeface="ＭＳ 明朝" pitchFamily="-106" charset="-128"/>
              </a:rPr>
              <a:t>Hz frequency comb. Since THz comb possesses the characteristics of narrow-</a:t>
            </a:r>
            <a:r>
              <a:rPr lang="en-US" altLang="ja-JP" dirty="0" err="1" smtClean="0">
                <a:latin typeface="Times New Roman" pitchFamily="-106" charset="0"/>
                <a:ea typeface="ＭＳ 明朝" pitchFamily="-106" charset="-128"/>
                <a:cs typeface="ＭＳ 明朝" pitchFamily="-106" charset="-128"/>
              </a:rPr>
              <a:t>linewidth</a:t>
            </a:r>
            <a:r>
              <a:rPr lang="en-US" altLang="ja-JP" dirty="0" smtClean="0">
                <a:latin typeface="Times New Roman" pitchFamily="-106" charset="0"/>
                <a:ea typeface="ＭＳ 明朝" pitchFamily="-106" charset="-128"/>
                <a:cs typeface="ＭＳ 明朝" pitchFamily="-106" charset="-128"/>
              </a:rPr>
              <a:t> CW-THz waves as well as a broadband THz spectrum, it is attractive for high-resolution broadband</a:t>
            </a:r>
            <a:r>
              <a:rPr lang="en-US" altLang="ja-JP" baseline="0" dirty="0" smtClean="0">
                <a:latin typeface="Times New Roman" pitchFamily="-106" charset="0"/>
                <a:ea typeface="ＭＳ 明朝" pitchFamily="-106" charset="-128"/>
                <a:cs typeface="ＭＳ 明朝" pitchFamily="-106" charset="-128"/>
              </a:rPr>
              <a:t> </a:t>
            </a:r>
            <a:r>
              <a:rPr lang="en-US" altLang="ja-JP" dirty="0" smtClean="0">
                <a:latin typeface="Times New Roman" pitchFamily="-106" charset="0"/>
                <a:ea typeface="ＭＳ 明朝" pitchFamily="-106" charset="-128"/>
                <a:cs typeface="ＭＳ 明朝" pitchFamily="-106" charset="-128"/>
              </a:rPr>
              <a:t>spectroscopy. Furthermore, the absolute frequencies of all comb modes can be phase-locked to a microwave frequency standard by precise laser control. Therefore, THz</a:t>
            </a:r>
            <a:r>
              <a:rPr lang="en-US" altLang="ja-JP" baseline="0" dirty="0" smtClean="0">
                <a:latin typeface="Times New Roman" pitchFamily="-106" charset="0"/>
                <a:ea typeface="ＭＳ 明朝" pitchFamily="-106" charset="-128"/>
                <a:cs typeface="ＭＳ 明朝" pitchFamily="-106" charset="-128"/>
              </a:rPr>
              <a:t> comb can be used as precise frequency marker for broadband THz spectrum.</a:t>
            </a:r>
            <a:endParaRPr lang="en-US" altLang="ja-JP" dirty="0" smtClean="0">
              <a:latin typeface="Times New Roman" pitchFamily="-106" charset="0"/>
              <a:ea typeface="ＭＳ 明朝" pitchFamily="-106" charset="-128"/>
              <a:cs typeface="ＭＳ 明朝" pitchFamily="-106" charset="-128"/>
            </a:endParaRPr>
          </a:p>
          <a:p>
            <a:pPr eaLnBrk="1" hangingPunct="1"/>
            <a:endParaRPr lang="en-US" altLang="ja-JP" dirty="0" smtClean="0">
              <a:latin typeface="Times New Roman" pitchFamily="-106" charset="0"/>
              <a:ea typeface="ＭＳ 明朝" pitchFamily="-106" charset="-128"/>
              <a:cs typeface="ＭＳ 明朝" pitchFamily="-106" charset="-128"/>
            </a:endParaRPr>
          </a:p>
          <a:p>
            <a:pPr eaLnBrk="1" hangingPunct="1"/>
            <a:endParaRPr lang="en-US" altLang="ja-JP" dirty="0" smtClean="0">
              <a:latin typeface="Times New Roman" pitchFamily="-106" charset="0"/>
              <a:ea typeface="ＭＳ 明朝" pitchFamily="-106" charset="-128"/>
              <a:cs typeface="ＭＳ 明朝" pitchFamily="-106" charset="-128"/>
            </a:endParaRPr>
          </a:p>
          <a:p>
            <a:pPr eaLnBrk="1" hangingPunct="1"/>
            <a:r>
              <a:rPr lang="en-US" altLang="ja-JP" dirty="0" smtClean="0">
                <a:latin typeface="Times New Roman" pitchFamily="-106" charset="0"/>
                <a:ea typeface="ＭＳ 明朝" pitchFamily="-106" charset="-128"/>
                <a:cs typeface="ＭＳ 明朝" pitchFamily="-106" charset="-128"/>
              </a:rPr>
              <a:t>Next</a:t>
            </a:r>
            <a:r>
              <a:rPr lang="en-US" altLang="ja-JP" baseline="0" dirty="0" smtClean="0">
                <a:latin typeface="Times New Roman" pitchFamily="-106" charset="0"/>
                <a:ea typeface="ＭＳ 明朝" pitchFamily="-106" charset="-128"/>
                <a:cs typeface="ＭＳ 明朝" pitchFamily="-106" charset="-128"/>
              </a:rPr>
              <a:t> shows behaviors of optical comb and THz comb in time and frequency domains. </a:t>
            </a:r>
            <a:r>
              <a:rPr lang="en-US" altLang="ja-JP" dirty="0" smtClean="0">
                <a:latin typeface="Times New Roman" pitchFamily="-106" charset="0"/>
                <a:ea typeface="ＭＳ 明朝" pitchFamily="-106" charset="-128"/>
                <a:cs typeface="ＭＳ 明朝" pitchFamily="-106" charset="-128"/>
              </a:rPr>
              <a:t>A femtosecond laser generates a sequence of optical</a:t>
            </a:r>
            <a:r>
              <a:rPr lang="en-US" altLang="ja-JP" baseline="0" dirty="0" smtClean="0">
                <a:latin typeface="Times New Roman" pitchFamily="-106" charset="0"/>
                <a:ea typeface="ＭＳ 明朝" pitchFamily="-106" charset="-128"/>
                <a:cs typeface="ＭＳ 明朝" pitchFamily="-106" charset="-128"/>
              </a:rPr>
              <a:t> </a:t>
            </a:r>
            <a:r>
              <a:rPr lang="en-US" altLang="ja-JP" dirty="0" smtClean="0">
                <a:latin typeface="Times New Roman" pitchFamily="-106" charset="0"/>
                <a:ea typeface="ＭＳ 明朝" pitchFamily="-106" charset="-128"/>
                <a:cs typeface="ＭＳ 明朝" pitchFamily="-106" charset="-128"/>
              </a:rPr>
              <a:t>pulses that are essentially copies of the same pulse at the mode-locked frequency of f.  The highly stable </a:t>
            </a:r>
            <a:r>
              <a:rPr lang="en-US" altLang="ja-JP" dirty="0" err="1" smtClean="0">
                <a:latin typeface="Times New Roman" pitchFamily="-106" charset="0"/>
                <a:ea typeface="ＭＳ 明朝" pitchFamily="-106" charset="-128"/>
                <a:cs typeface="ＭＳ 明朝" pitchFamily="-106" charset="-128"/>
              </a:rPr>
              <a:t>fs</a:t>
            </a:r>
            <a:r>
              <a:rPr lang="en-US" altLang="ja-JP" dirty="0" smtClean="0">
                <a:latin typeface="Times New Roman" pitchFamily="-106" charset="0"/>
                <a:ea typeface="ＭＳ 明朝" pitchFamily="-106" charset="-128"/>
                <a:cs typeface="ＭＳ 明朝" pitchFamily="-106" charset="-128"/>
              </a:rPr>
              <a:t>-ML pulse train is synthesized by a series of frequency spikes regularly separated by the mode-locked frequency </a:t>
            </a:r>
            <a:r>
              <a:rPr lang="en-US" altLang="ja-JP" dirty="0" err="1" smtClean="0">
                <a:latin typeface="Times New Roman" pitchFamily="-106" charset="0"/>
                <a:ea typeface="ＭＳ 明朝" pitchFamily="-106" charset="-128"/>
                <a:cs typeface="ＭＳ 明朝" pitchFamily="-106" charset="-128"/>
              </a:rPr>
              <a:t>f</a:t>
            </a:r>
            <a:r>
              <a:rPr lang="en-US" altLang="ja-JP" dirty="0" smtClean="0">
                <a:latin typeface="Times New Roman" pitchFamily="-106" charset="0"/>
                <a:ea typeface="ＭＳ 明朝" pitchFamily="-106" charset="-128"/>
                <a:cs typeface="ＭＳ 明朝" pitchFamily="-106" charset="-128"/>
              </a:rPr>
              <a:t> in the optical frequency domain. This structure is called to a optical  comb. On the other hand, when </a:t>
            </a:r>
            <a:r>
              <a:rPr lang="en-US" altLang="ja-JP" dirty="0">
                <a:latin typeface="Times New Roman" pitchFamily="-106" charset="0"/>
                <a:ea typeface="ＭＳ 明朝" pitchFamily="-106" charset="-128"/>
                <a:cs typeface="ＭＳ 明朝" pitchFamily="-106" charset="-128"/>
              </a:rPr>
              <a:t>the mode-locked optical pulse is incident to the PCA for THz</a:t>
            </a:r>
            <a:r>
              <a:rPr lang="en-US" altLang="ja-JP" dirty="0" smtClean="0">
                <a:latin typeface="Times New Roman" pitchFamily="-106" charset="0"/>
                <a:ea typeface="ＭＳ 明朝" pitchFamily="-106" charset="-128"/>
                <a:cs typeface="ＭＳ 明朝" pitchFamily="-106" charset="-128"/>
              </a:rPr>
              <a:t> generation, </a:t>
            </a:r>
            <a:r>
              <a:rPr lang="en-US" altLang="ja-JP" dirty="0">
                <a:latin typeface="Times New Roman" pitchFamily="-106" charset="0"/>
                <a:ea typeface="ＭＳ 明朝" pitchFamily="-106" charset="-128"/>
                <a:cs typeface="ＭＳ 明朝" pitchFamily="-106" charset="-128"/>
              </a:rPr>
              <a:t>a sequence of</a:t>
            </a:r>
            <a:r>
              <a:rPr lang="en-US" altLang="ja-JP" dirty="0" smtClean="0">
                <a:latin typeface="Times New Roman" pitchFamily="-106" charset="0"/>
                <a:ea typeface="ＭＳ 明朝" pitchFamily="-106" charset="-128"/>
                <a:cs typeface="ＭＳ 明朝" pitchFamily="-106" charset="-128"/>
              </a:rPr>
              <a:t> THz pulse </a:t>
            </a:r>
            <a:r>
              <a:rPr lang="en-US" altLang="ja-JP" dirty="0">
                <a:latin typeface="Times New Roman" pitchFamily="-106" charset="0"/>
                <a:ea typeface="ＭＳ 明朝" pitchFamily="-106" charset="-128"/>
                <a:cs typeface="ＭＳ 明朝" pitchFamily="-106" charset="-128"/>
              </a:rPr>
              <a:t>is</a:t>
            </a:r>
            <a:r>
              <a:rPr lang="en-US" altLang="ja-JP" dirty="0" smtClean="0">
                <a:latin typeface="Times New Roman" pitchFamily="-106" charset="0"/>
                <a:ea typeface="ＭＳ 明朝" pitchFamily="-106" charset="-128"/>
                <a:cs typeface="ＭＳ 明朝" pitchFamily="-106" charset="-128"/>
              </a:rPr>
              <a:t> radiated in synchronization</a:t>
            </a:r>
            <a:r>
              <a:rPr lang="en-US" altLang="ja-JP" baseline="0" dirty="0" smtClean="0">
                <a:latin typeface="Times New Roman" pitchFamily="-106" charset="0"/>
                <a:ea typeface="ＭＳ 明朝" pitchFamily="-106" charset="-128"/>
                <a:cs typeface="ＭＳ 明朝" pitchFamily="-106" charset="-128"/>
              </a:rPr>
              <a:t> with the optical pulse</a:t>
            </a:r>
            <a:r>
              <a:rPr lang="en-US" altLang="ja-JP" dirty="0" smtClean="0">
                <a:latin typeface="Times New Roman" pitchFamily="-106" charset="0"/>
                <a:ea typeface="ＭＳ 明朝" pitchFamily="-106" charset="-128"/>
                <a:cs typeface="ＭＳ 明朝" pitchFamily="-106" charset="-128"/>
              </a:rPr>
              <a:t>. </a:t>
            </a:r>
            <a:r>
              <a:rPr lang="en-US" altLang="ja-JP" dirty="0">
                <a:latin typeface="Times New Roman" pitchFamily="-106" charset="0"/>
                <a:ea typeface="ＭＳ 明朝" pitchFamily="-106" charset="-128"/>
                <a:cs typeface="ＭＳ 明朝" pitchFamily="-106" charset="-128"/>
              </a:rPr>
              <a:t>Such</a:t>
            </a:r>
            <a:r>
              <a:rPr lang="en-US" altLang="ja-JP" dirty="0" smtClean="0">
                <a:latin typeface="Times New Roman" pitchFamily="-106" charset="0"/>
                <a:ea typeface="ＭＳ 明朝" pitchFamily="-106" charset="-128"/>
                <a:cs typeface="ＭＳ 明朝" pitchFamily="-106" charset="-128"/>
              </a:rPr>
              <a:t> ML </a:t>
            </a:r>
            <a:r>
              <a:rPr lang="en-US" altLang="ja-JP" dirty="0">
                <a:latin typeface="Times New Roman" pitchFamily="-106" charset="0"/>
                <a:ea typeface="ＭＳ 明朝" pitchFamily="-106" charset="-128"/>
                <a:cs typeface="ＭＳ 明朝" pitchFamily="-106" charset="-128"/>
              </a:rPr>
              <a:t>THz pulse </a:t>
            </a:r>
            <a:r>
              <a:rPr lang="en-US" altLang="ja-JP" dirty="0" smtClean="0">
                <a:latin typeface="Times New Roman" pitchFamily="-106" charset="0"/>
                <a:ea typeface="ＭＳ 明朝" pitchFamily="-106" charset="-128"/>
                <a:cs typeface="ＭＳ 明朝" pitchFamily="-106" charset="-128"/>
              </a:rPr>
              <a:t>train at f </a:t>
            </a:r>
            <a:r>
              <a:rPr lang="en-US" altLang="ja-JP" dirty="0">
                <a:latin typeface="Times New Roman" pitchFamily="-106" charset="0"/>
                <a:ea typeface="ＭＳ 明朝" pitchFamily="-106" charset="-128"/>
                <a:cs typeface="ＭＳ 明朝" pitchFamily="-106" charset="-128"/>
              </a:rPr>
              <a:t>constructs frequency comb structure of</a:t>
            </a:r>
            <a:r>
              <a:rPr lang="en-US" altLang="ja-JP" dirty="0" smtClean="0">
                <a:latin typeface="Times New Roman" pitchFamily="-106" charset="0"/>
                <a:ea typeface="ＭＳ 明朝" pitchFamily="-106" charset="-128"/>
                <a:cs typeface="ＭＳ 明朝" pitchFamily="-106" charset="-128"/>
              </a:rPr>
              <a:t> THz radiation, </a:t>
            </a:r>
            <a:r>
              <a:rPr lang="en-US" altLang="ja-JP" dirty="0">
                <a:latin typeface="Times New Roman" pitchFamily="-106" charset="0"/>
                <a:ea typeface="ＭＳ 明朝" pitchFamily="-106" charset="-128"/>
                <a:cs typeface="ＭＳ 明朝" pitchFamily="-106" charset="-128"/>
              </a:rPr>
              <a:t>namely</a:t>
            </a:r>
            <a:r>
              <a:rPr lang="en-US" altLang="ja-JP" dirty="0" smtClean="0">
                <a:latin typeface="Times New Roman" pitchFamily="-106" charset="0"/>
                <a:ea typeface="ＭＳ 明朝" pitchFamily="-106" charset="-128"/>
                <a:cs typeface="ＭＳ 明朝" pitchFamily="-106" charset="-128"/>
              </a:rPr>
              <a:t> THz </a:t>
            </a:r>
            <a:r>
              <a:rPr lang="en-US" altLang="ja-JP" dirty="0">
                <a:latin typeface="Times New Roman" pitchFamily="-106" charset="0"/>
                <a:ea typeface="ＭＳ 明朝" pitchFamily="-106" charset="-128"/>
                <a:cs typeface="ＭＳ 明朝" pitchFamily="-106" charset="-128"/>
              </a:rPr>
              <a:t>comb</a:t>
            </a:r>
            <a:r>
              <a:rPr lang="en-US" altLang="ja-JP" dirty="0" smtClean="0">
                <a:latin typeface="Times New Roman" pitchFamily="-106" charset="0"/>
                <a:ea typeface="ＭＳ 明朝" pitchFamily="-106" charset="-128"/>
                <a:cs typeface="ＭＳ 明朝" pitchFamily="-106" charset="-128"/>
              </a:rPr>
              <a:t>. </a:t>
            </a:r>
            <a:r>
              <a:rPr lang="en-US" altLang="ja-JP" baseline="0" dirty="0" smtClean="0">
                <a:latin typeface="Times New Roman" pitchFamily="-106" charset="0"/>
                <a:ea typeface="ＭＳ 明朝" pitchFamily="-106" charset="-128"/>
                <a:cs typeface="ＭＳ 明朝" pitchFamily="-106" charset="-128"/>
              </a:rPr>
              <a:t>Since THz comb are considered to be a set of many CW–THz waves with frequency spacing f, they provides attractive features for THz spectroscopy, namely simple, broadband selectivity, high spectral purity, and absolute frequency calibration. Therefore, if frequency interval of is well stabilized by precise laser control, THz comb can be used as precise frequency marker for broad THZ spectrum.</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22105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75</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104451" name="Rectangle 3"/>
          <p:cNvSpPr>
            <a:spLocks noGrp="1" noChangeArrowheads="1"/>
          </p:cNvSpPr>
          <p:nvPr>
            <p:ph type="body" idx="1"/>
          </p:nvPr>
        </p:nvSpPr>
        <p:spPr bwMode="auto">
          <a:xfrm>
            <a:off x="914401" y="4343400"/>
            <a:ext cx="5029200" cy="4114800"/>
          </a:xfrm>
          <a:prstGeom prst="rect">
            <a:avLst/>
          </a:prstGeom>
          <a:solidFill>
            <a:srgbClr val="FFFFFF"/>
          </a:solidFill>
          <a:ln>
            <a:solidFill>
              <a:srgbClr val="000000"/>
            </a:solidFill>
            <a:miter lim="800000"/>
            <a:headEnd/>
            <a:tailEnd/>
          </a:ln>
        </p:spPr>
        <p:txBody>
          <a:bodyPr lIns="91414" tIns="45708" rIns="91414" bIns="45708">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kumimoji="1" lang="en-US" altLang="ja-JP" sz="1400" kern="1200" dirty="0" smtClean="0">
                <a:solidFill>
                  <a:schemeClr val="tx1"/>
                </a:solidFill>
                <a:effectLst/>
                <a:latin typeface="+mn-lt"/>
                <a:ea typeface="+mn-ea"/>
                <a:cs typeface="+mn-cs"/>
              </a:rPr>
              <a:t>To achieve</a:t>
            </a:r>
            <a:r>
              <a:rPr kumimoji="1" lang="en-US" altLang="ja-JP" sz="1400" kern="1200" baseline="0" dirty="0" smtClean="0">
                <a:solidFill>
                  <a:schemeClr val="tx1"/>
                </a:solidFill>
                <a:effectLst/>
                <a:latin typeface="+mn-lt"/>
                <a:ea typeface="+mn-ea"/>
                <a:cs typeface="+mn-cs"/>
              </a:rPr>
              <a:t> this concept in THz region, we used ASOPS-THz-TDS. In ASOPS-THz-TDS, </a:t>
            </a:r>
            <a:r>
              <a:rPr lang="en-US" altLang="ja-JP" sz="1400" dirty="0" smtClean="0">
                <a:latin typeface="Arial" pitchFamily="32" charset="0"/>
                <a:ea typeface="ＭＳ 明朝" pitchFamily="32" charset="-128"/>
                <a:cs typeface="ＭＳ 明朝" pitchFamily="32" charset="-128"/>
              </a:rPr>
              <a:t>two </a:t>
            </a:r>
            <a:r>
              <a:rPr lang="en-US" altLang="ja-JP" sz="1400" dirty="0">
                <a:latin typeface="Arial" pitchFamily="32" charset="0"/>
                <a:ea typeface="ＭＳ 明朝" pitchFamily="32" charset="-128"/>
                <a:cs typeface="ＭＳ 明朝" pitchFamily="32" charset="-128"/>
              </a:rPr>
              <a:t>fs lasers with slightly mismatched ML freq. f1 and f2 are used for generation and detection of the THz pulse, respectively. </a:t>
            </a:r>
            <a:r>
              <a:rPr lang="en-US" altLang="ja-JP" sz="1400" dirty="0" smtClean="0">
                <a:latin typeface="Arial" pitchFamily="32" charset="0"/>
                <a:ea typeface="ＭＳ 明朝" pitchFamily="32" charset="-128"/>
                <a:cs typeface="ＭＳ 明朝" pitchFamily="32" charset="-128"/>
              </a:rPr>
              <a:t>Rights shows a timing chart of THz pulse and probe</a:t>
            </a:r>
            <a:r>
              <a:rPr lang="en-US" altLang="ja-JP" sz="1400" baseline="0" dirty="0" smtClean="0">
                <a:latin typeface="Arial" pitchFamily="32" charset="0"/>
                <a:ea typeface="ＭＳ 明朝" pitchFamily="32" charset="-128"/>
                <a:cs typeface="ＭＳ 明朝" pitchFamily="32" charset="-128"/>
              </a:rPr>
              <a:t> pulse in the THz detector. </a:t>
            </a:r>
            <a:r>
              <a:rPr lang="en-US" altLang="ja-JP" sz="1400" dirty="0" smtClean="0">
                <a:latin typeface="Arial" pitchFamily="32" charset="0"/>
                <a:ea typeface="ＭＳ 明朝" pitchFamily="32" charset="-128"/>
                <a:cs typeface="ＭＳ 明朝" pitchFamily="32" charset="-128"/>
              </a:rPr>
              <a:t>Since repetition period </a:t>
            </a:r>
            <a:r>
              <a:rPr lang="en-US" altLang="ja-JP" sz="1400" dirty="0">
                <a:latin typeface="Arial" pitchFamily="32" charset="0"/>
                <a:ea typeface="ＭＳ 明朝" pitchFamily="32" charset="-128"/>
                <a:cs typeface="ＭＳ 明朝" pitchFamily="32" charset="-128"/>
              </a:rPr>
              <a:t>of the THz pulse is slightly detuned from that of the probe pulse, overlap timing between THz and probe pulse is automatically shifted every </a:t>
            </a:r>
            <a:r>
              <a:rPr lang="en-US" altLang="ja-JP" sz="1400" dirty="0" smtClean="0">
                <a:latin typeface="Arial" pitchFamily="32" charset="0"/>
                <a:ea typeface="ＭＳ 明朝" pitchFamily="32" charset="-128"/>
                <a:cs typeface="ＭＳ 明朝" pitchFamily="32" charset="-128"/>
              </a:rPr>
              <a:t>pulse. In this way, </a:t>
            </a:r>
            <a:r>
              <a:rPr lang="en-US" altLang="ja-JP" sz="1400" dirty="0">
                <a:latin typeface="Arial" pitchFamily="32" charset="0"/>
                <a:ea typeface="ＭＳ 明朝" pitchFamily="32" charset="-128"/>
                <a:cs typeface="ＭＳ 明朝" pitchFamily="32" charset="-128"/>
              </a:rPr>
              <a:t>time scale of the </a:t>
            </a:r>
            <a:r>
              <a:rPr lang="en-US" altLang="ja-JP" sz="1400" dirty="0" err="1">
                <a:latin typeface="Arial" pitchFamily="32" charset="0"/>
                <a:ea typeface="ＭＳ 明朝" pitchFamily="32" charset="-128"/>
                <a:cs typeface="ＭＳ 明朝" pitchFamily="32" charset="-128"/>
              </a:rPr>
              <a:t>ps</a:t>
            </a:r>
            <a:r>
              <a:rPr lang="en-US" altLang="ja-JP" sz="1400" dirty="0">
                <a:latin typeface="Arial" pitchFamily="32" charset="0"/>
                <a:ea typeface="ＭＳ 明朝" pitchFamily="32" charset="-128"/>
                <a:cs typeface="ＭＳ 明朝" pitchFamily="32" charset="-128"/>
              </a:rPr>
              <a:t> THz pulse is linearly expanded to microsecond order. The resulting slow </a:t>
            </a:r>
            <a:r>
              <a:rPr lang="en-US" altLang="ja-JP" sz="1400" dirty="0" smtClean="0">
                <a:latin typeface="Arial" pitchFamily="32" charset="0"/>
                <a:ea typeface="ＭＳ 明朝" pitchFamily="32" charset="-128"/>
                <a:cs typeface="ＭＳ 明朝" pitchFamily="32" charset="-128"/>
              </a:rPr>
              <a:t>signal in RF region  </a:t>
            </a:r>
            <a:r>
              <a:rPr lang="en-US" altLang="ja-JP" sz="1400" dirty="0">
                <a:latin typeface="Arial" pitchFamily="32" charset="0"/>
                <a:ea typeface="ＭＳ 明朝" pitchFamily="32" charset="-128"/>
                <a:cs typeface="ＭＳ 明朝" pitchFamily="32" charset="-128"/>
              </a:rPr>
              <a:t>can be </a:t>
            </a:r>
            <a:r>
              <a:rPr lang="en-US" altLang="ja-JP" sz="1400" dirty="0" smtClean="0">
                <a:latin typeface="Arial" pitchFamily="32" charset="0"/>
                <a:ea typeface="ＭＳ 明朝" pitchFamily="32" charset="-128"/>
                <a:cs typeface="ＭＳ 明朝" pitchFamily="32" charset="-128"/>
              </a:rPr>
              <a:t>directly</a:t>
            </a:r>
            <a:r>
              <a:rPr lang="en-US" altLang="ja-JP" sz="1400" baseline="0" dirty="0" smtClean="0">
                <a:latin typeface="Arial" pitchFamily="32" charset="0"/>
                <a:ea typeface="ＭＳ 明朝" pitchFamily="32" charset="-128"/>
                <a:cs typeface="ＭＳ 明朝" pitchFamily="32" charset="-128"/>
              </a:rPr>
              <a:t> </a:t>
            </a:r>
            <a:r>
              <a:rPr lang="en-US" altLang="ja-JP" sz="1400" dirty="0" smtClean="0">
                <a:latin typeface="Arial" pitchFamily="32" charset="0"/>
                <a:ea typeface="ＭＳ 明朝" pitchFamily="32" charset="-128"/>
                <a:cs typeface="ＭＳ 明朝" pitchFamily="32" charset="-128"/>
              </a:rPr>
              <a:t>captured using </a:t>
            </a:r>
            <a:r>
              <a:rPr lang="en-US" altLang="ja-JP" sz="1400" dirty="0">
                <a:latin typeface="Arial" pitchFamily="32" charset="0"/>
                <a:ea typeface="ＭＳ 明朝" pitchFamily="32" charset="-128"/>
                <a:cs typeface="ＭＳ 明朝" pitchFamily="32" charset="-128"/>
              </a:rPr>
              <a:t>a standard oscilloscope without the need for</a:t>
            </a:r>
            <a:r>
              <a:rPr lang="en-US" altLang="ja-JP" sz="1400" dirty="0" smtClean="0">
                <a:latin typeface="Arial" pitchFamily="32" charset="0"/>
                <a:ea typeface="ＭＳ 明朝" pitchFamily="32" charset="-128"/>
                <a:cs typeface="ＭＳ 明朝" pitchFamily="32" charset="-128"/>
              </a:rPr>
              <a:t> mechanical </a:t>
            </a:r>
            <a:r>
              <a:rPr lang="en-US" altLang="ja-JP" sz="1400" dirty="0">
                <a:latin typeface="Arial" pitchFamily="32" charset="0"/>
                <a:ea typeface="ＭＳ 明朝" pitchFamily="32" charset="-128"/>
                <a:cs typeface="ＭＳ 明朝" pitchFamily="32" charset="-128"/>
              </a:rPr>
              <a:t>time-delay scanning.</a:t>
            </a:r>
            <a:r>
              <a:rPr lang="en-US" altLang="ja-JP" sz="1400" dirty="0" smtClean="0">
                <a:latin typeface="Arial" pitchFamily="32" charset="0"/>
                <a:ea typeface="ＭＳ 明朝" pitchFamily="32" charset="-128"/>
                <a:cs typeface="ＭＳ 明朝" pitchFamily="32" charset="-128"/>
              </a:rPr>
              <a:t> Therefore, ASOPS-THz-TDS enable</a:t>
            </a:r>
            <a:r>
              <a:rPr lang="en-US" altLang="ja-JP" sz="1400" baseline="0" dirty="0" smtClean="0">
                <a:latin typeface="Arial" pitchFamily="32" charset="0"/>
                <a:ea typeface="ＭＳ 明朝" pitchFamily="32" charset="-128"/>
                <a:cs typeface="ＭＳ 明朝" pitchFamily="32" charset="-128"/>
              </a:rPr>
              <a:t>s us </a:t>
            </a:r>
            <a:r>
              <a:rPr lang="en-US" altLang="ja-JP" sz="1400" dirty="0" smtClean="0">
                <a:latin typeface="Arial" pitchFamily="32" charset="0"/>
                <a:ea typeface="ＭＳ 明朝" pitchFamily="32" charset="-128"/>
                <a:cs typeface="ＭＳ 明朝" pitchFamily="32" charset="-128"/>
              </a:rPr>
              <a:t>to adjust and coincide the observed time window to one repetition period exactly!</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ja-JP" sz="1400" dirty="0">
              <a:latin typeface="Arial" pitchFamily="32" charset="0"/>
              <a:ea typeface="ＭＳ 明朝" pitchFamily="32" charset="-128"/>
              <a:cs typeface="ＭＳ 明朝" pitchFamily="32"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lvl="0"/>
            <a:r>
              <a:rPr kumimoji="1" lang="en-US" altLang="ja-JP" sz="1200" kern="1200" dirty="0" smtClean="0">
                <a:solidFill>
                  <a:schemeClr val="tx1"/>
                </a:solidFill>
                <a:effectLst/>
                <a:latin typeface="+mn-lt"/>
                <a:ea typeface="+mn-ea"/>
                <a:cs typeface="+mn-cs"/>
              </a:rPr>
              <a:t>Next slide shows experimental setup.</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used dual fiber lasers at</a:t>
            </a:r>
            <a:r>
              <a:rPr kumimoji="1" lang="en-US" altLang="ja-JP" sz="1200" kern="1200" baseline="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1550nm for generation and detection of pulsed THz radiation. Output light from the pump laser was converted into SHG light</a:t>
            </a:r>
            <a:r>
              <a:rPr kumimoji="1" lang="en-US" altLang="ja-JP" sz="1200" kern="1200" baseline="0" dirty="0" smtClean="0">
                <a:solidFill>
                  <a:schemeClr val="tx1"/>
                </a:solidFill>
                <a:effectLst/>
                <a:latin typeface="+mn-lt"/>
                <a:ea typeface="+mn-ea"/>
                <a:cs typeface="+mn-cs"/>
              </a:rPr>
              <a:t> and </a:t>
            </a:r>
            <a:r>
              <a:rPr kumimoji="1" lang="en-US" altLang="ja-JP" sz="1200" kern="1200" dirty="0" smtClean="0">
                <a:solidFill>
                  <a:schemeClr val="tx1"/>
                </a:solidFill>
                <a:effectLst/>
                <a:latin typeface="+mn-lt"/>
                <a:ea typeface="+mn-ea"/>
                <a:cs typeface="+mn-cs"/>
              </a:rPr>
              <a:t>focused a dipole-shaped low-temperature-grown </a:t>
            </a:r>
            <a:r>
              <a:rPr kumimoji="1" lang="en-US" altLang="ja-JP" sz="1200" kern="1200" dirty="0" err="1" smtClean="0">
                <a:solidFill>
                  <a:schemeClr val="tx1"/>
                </a:solidFill>
                <a:effectLst/>
                <a:latin typeface="+mn-lt"/>
                <a:ea typeface="+mn-ea"/>
                <a:cs typeface="+mn-cs"/>
              </a:rPr>
              <a:t>GaAs</a:t>
            </a:r>
            <a:r>
              <a:rPr kumimoji="1" lang="en-US" altLang="ja-JP" sz="1200" kern="1200" dirty="0" smtClean="0">
                <a:solidFill>
                  <a:schemeClr val="tx1"/>
                </a:solidFill>
                <a:effectLst/>
                <a:latin typeface="+mn-lt"/>
                <a:ea typeface="+mn-ea"/>
                <a:cs typeface="+mn-cs"/>
              </a:rPr>
              <a:t> (LTG-</a:t>
            </a:r>
            <a:r>
              <a:rPr kumimoji="1" lang="en-US" altLang="ja-JP" sz="1200" kern="1200" dirty="0" err="1" smtClean="0">
                <a:solidFill>
                  <a:schemeClr val="tx1"/>
                </a:solidFill>
                <a:effectLst/>
                <a:latin typeface="+mn-lt"/>
                <a:ea typeface="+mn-ea"/>
                <a:cs typeface="+mn-cs"/>
              </a:rPr>
              <a:t>GaAs</a:t>
            </a:r>
            <a:r>
              <a:rPr kumimoji="1" lang="en-US" altLang="ja-JP" sz="1200" kern="1200" dirty="0" smtClean="0">
                <a:solidFill>
                  <a:schemeClr val="tx1"/>
                </a:solidFill>
                <a:effectLst/>
                <a:latin typeface="+mn-lt"/>
                <a:ea typeface="+mn-ea"/>
                <a:cs typeface="+mn-cs"/>
              </a:rPr>
              <a:t>) PCA for THz generation and detection, respectively.</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The</a:t>
            </a:r>
            <a:r>
              <a:rPr kumimoji="1" lang="en-US" altLang="ja-JP" sz="1200" kern="1200" baseline="0" dirty="0" smtClean="0">
                <a:solidFill>
                  <a:schemeClr val="tx1"/>
                </a:solidFill>
                <a:effectLst/>
                <a:latin typeface="+mn-lt"/>
                <a:ea typeface="+mn-ea"/>
                <a:cs typeface="+mn-cs"/>
              </a:rPr>
              <a:t> resulting THz pulse propagates in free space, pass through a low-pressure gas cell, and then incident onto the PCA detector.</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Portion of the output light from the two lasers were fed into a sum-frequency-generation (SFG) cross-</a:t>
            </a:r>
            <a:r>
              <a:rPr kumimoji="1" lang="en-US" altLang="ja-JP" sz="1200" kern="1200" dirty="0" err="1" smtClean="0">
                <a:solidFill>
                  <a:schemeClr val="tx1"/>
                </a:solidFill>
                <a:effectLst/>
                <a:latin typeface="+mn-lt"/>
                <a:ea typeface="+mn-ea"/>
                <a:cs typeface="+mn-cs"/>
              </a:rPr>
              <a:t>correlator</a:t>
            </a:r>
            <a:r>
              <a:rPr kumimoji="1" lang="en-US" altLang="ja-JP" sz="1200" kern="1200" dirty="0" smtClean="0">
                <a:solidFill>
                  <a:schemeClr val="tx1"/>
                </a:solidFill>
                <a:effectLst/>
                <a:latin typeface="+mn-lt"/>
                <a:ea typeface="+mn-ea"/>
                <a:cs typeface="+mn-cs"/>
              </a:rPr>
              <a:t> to generate a time origin signal in the ASOPS-THz-TDS.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Finally, a temporal waveform of the current signal form PCA detector is amplified</a:t>
            </a:r>
            <a:r>
              <a:rPr kumimoji="1" lang="en-US" altLang="ja-JP" sz="1200" kern="1200" baseline="0" dirty="0" smtClean="0">
                <a:solidFill>
                  <a:schemeClr val="tx1"/>
                </a:solidFill>
                <a:effectLst/>
                <a:latin typeface="+mn-lt"/>
                <a:ea typeface="+mn-ea"/>
                <a:cs typeface="+mn-cs"/>
              </a:rPr>
              <a:t> and then acquired by a fast digitizer triggered by the SFG signal.</a:t>
            </a:r>
            <a:endParaRPr kumimoji="1" lang="ja-JP" altLang="en-US" dirty="0"/>
          </a:p>
        </p:txBody>
      </p:sp>
      <p:sp>
        <p:nvSpPr>
          <p:cNvPr id="4" name="スライド番号プレースホルダー 3"/>
          <p:cNvSpPr>
            <a:spLocks noGrp="1"/>
          </p:cNvSpPr>
          <p:nvPr>
            <p:ph type="sldNum" sz="quarter" idx="10"/>
          </p:nvPr>
        </p:nvSpPr>
        <p:spPr/>
        <p:txBody>
          <a:bodyPr/>
          <a:lstStyle/>
          <a:p>
            <a:fld id="{C84C1498-1D83-4EF6-8B00-6F65C19C3760}" type="slidenum">
              <a:rPr kumimoji="1" lang="ja-JP" altLang="en-US" smtClean="0"/>
              <a:pPr/>
              <a:t>78</a:t>
            </a:fld>
            <a:endParaRPr kumimoji="1" lang="ja-JP" altLang="en-US"/>
          </a:p>
        </p:txBody>
      </p:sp>
    </p:spTree>
    <p:extLst>
      <p:ext uri="{BB962C8B-B14F-4D97-AF65-F5344CB8AC3E}">
        <p14:creationId xmlns:p14="http://schemas.microsoft.com/office/powerpoint/2010/main" val="403337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E2C2D4C8-1DC5-2445-8E76-74EA2AF4103E}" type="slidenum">
              <a:rPr lang="en-US" altLang="ja-JP" sz="1200"/>
              <a:pPr algn="r"/>
              <a:t>7</a:t>
            </a:fld>
            <a:endParaRPr lang="en-US" altLang="ja-JP" sz="1200"/>
          </a:p>
        </p:txBody>
      </p:sp>
      <p:sp>
        <p:nvSpPr>
          <p:cNvPr id="143363" name="Rectangle 2"/>
          <p:cNvSpPr>
            <a:spLocks noGrp="1" noRot="1" noChangeAspect="1" noChangeArrowheads="1" noTextEdit="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14336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r>
              <a:rPr lang="en-US" altLang="ja-JP" sz="1400" dirty="0" smtClean="0">
                <a:latin typeface="Arial" pitchFamily="-106" charset="0"/>
                <a:ea typeface="ＭＳ Ｐ明朝" pitchFamily="-106" charset="-128"/>
              </a:rPr>
              <a:t>Next</a:t>
            </a:r>
            <a:r>
              <a:rPr lang="en-US" altLang="ja-JP" sz="1400" baseline="0" dirty="0" smtClean="0">
                <a:latin typeface="Arial" pitchFamily="-106" charset="0"/>
                <a:ea typeface="ＭＳ Ｐ明朝" pitchFamily="-106" charset="-128"/>
              </a:rPr>
              <a:t>, let us consider how to measure THz comb-mode-resolved spectrum. </a:t>
            </a:r>
            <a:r>
              <a:rPr lang="en-US" altLang="ja-JP" sz="1400" dirty="0" smtClean="0">
                <a:latin typeface="Arial" pitchFamily="-106" charset="0"/>
                <a:ea typeface="ＭＳ Ｐ明朝" pitchFamily="-106" charset="-128"/>
              </a:rPr>
              <a:t>Traditional</a:t>
            </a:r>
            <a:r>
              <a:rPr lang="en-US" altLang="ja-JP" sz="1400" baseline="0" dirty="0" smtClean="0">
                <a:latin typeface="Arial" pitchFamily="-106" charset="0"/>
                <a:ea typeface="ＭＳ Ｐ明朝" pitchFamily="-106" charset="-128"/>
              </a:rPr>
              <a:t> THz-TDS with mechanical time-delay scanning usually extract a portion of temporal waveform for pulsed THz electric field. </a:t>
            </a:r>
            <a:r>
              <a:rPr lang="en-US" altLang="ja-JP" sz="1400" dirty="0" smtClean="0">
                <a:latin typeface="Arial" pitchFamily="-106" charset="0"/>
                <a:ea typeface="ＭＳ Ｐ明朝" pitchFamily="-106" charset="-128"/>
              </a:rPr>
              <a:t>FFT calculation of this temporal waveform gives the continuous spectrum of the broadband</a:t>
            </a:r>
            <a:r>
              <a:rPr lang="en-US" altLang="ja-JP" sz="1400" baseline="0" dirty="0" smtClean="0">
                <a:latin typeface="Arial" pitchFamily="-106" charset="0"/>
                <a:ea typeface="ＭＳ Ｐ明朝" pitchFamily="-106" charset="-128"/>
              </a:rPr>
              <a:t> </a:t>
            </a:r>
            <a:r>
              <a:rPr lang="en-US" altLang="ja-JP" sz="1400" dirty="0" smtClean="0">
                <a:latin typeface="Arial" pitchFamily="-106" charset="0"/>
                <a:ea typeface="ＭＳ Ｐ明朝" pitchFamily="-106" charset="-128"/>
              </a:rPr>
              <a:t>THz radiation</a:t>
            </a:r>
            <a:r>
              <a:rPr lang="en-US" altLang="ja-JP" sz="1400" baseline="0" dirty="0" smtClean="0">
                <a:latin typeface="Arial" pitchFamily="-106" charset="0"/>
                <a:ea typeface="ＭＳ Ｐ明朝" pitchFamily="-106" charset="-128"/>
              </a:rPr>
              <a:t> without any comb structures</a:t>
            </a:r>
            <a:r>
              <a:rPr lang="en-US" altLang="ja-JP" sz="1400" dirty="0" smtClean="0">
                <a:latin typeface="Arial" pitchFamily="-106" charset="0"/>
                <a:ea typeface="ＭＳ Ｐ明朝" pitchFamily="-106" charset="-128"/>
              </a:rPr>
              <a:t>. On the other hand, if the time window is largely extended over one repetition period, the temporal waveform</a:t>
            </a:r>
            <a:r>
              <a:rPr lang="en-US" altLang="ja-JP" sz="1400" baseline="0" dirty="0" smtClean="0">
                <a:latin typeface="Arial" pitchFamily="-106" charset="0"/>
                <a:ea typeface="ＭＳ Ｐ明朝" pitchFamily="-106" charset="-128"/>
              </a:rPr>
              <a:t> of the THz pulse train can be measured. In this case, </a:t>
            </a:r>
            <a:r>
              <a:rPr lang="en-US" altLang="ja-JP" sz="1400" dirty="0" smtClean="0">
                <a:latin typeface="Arial" pitchFamily="-106" charset="0"/>
                <a:ea typeface="ＭＳ Ｐ明朝" pitchFamily="-106" charset="-128"/>
              </a:rPr>
              <a:t>FFT calculation gives spectrum of THz comb because FT of the periodical multiple pulse train imposed the spectral</a:t>
            </a:r>
            <a:r>
              <a:rPr lang="en-US" altLang="ja-JP" sz="1400" baseline="0" dirty="0" smtClean="0">
                <a:latin typeface="Arial" pitchFamily="-106" charset="0"/>
                <a:ea typeface="ＭＳ Ｐ明朝" pitchFamily="-106" charset="-128"/>
              </a:rPr>
              <a:t> </a:t>
            </a:r>
            <a:r>
              <a:rPr lang="en-US" altLang="ja-JP" sz="1400" baseline="0" dirty="0" err="1" smtClean="0">
                <a:latin typeface="Arial" pitchFamily="-106" charset="0"/>
                <a:ea typeface="ＭＳ Ｐ明朝" pitchFamily="-106" charset="-128"/>
              </a:rPr>
              <a:t>modulaion</a:t>
            </a:r>
            <a:r>
              <a:rPr lang="en-US" altLang="ja-JP" sz="1400" baseline="0" dirty="0" smtClean="0">
                <a:latin typeface="Arial" pitchFamily="-106" charset="0"/>
                <a:ea typeface="ＭＳ Ｐ明朝" pitchFamily="-106" charset="-128"/>
              </a:rPr>
              <a:t> on the broad THz spectrum</a:t>
            </a:r>
            <a:r>
              <a:rPr lang="en-US" altLang="ja-JP" sz="1400" dirty="0" smtClean="0">
                <a:latin typeface="Arial" pitchFamily="-106" charset="0"/>
                <a:ea typeface="ＭＳ Ｐ明朝" pitchFamily="-106" charset="-128"/>
              </a:rPr>
              <a:t>. Unfortunately, traditional</a:t>
            </a:r>
            <a:r>
              <a:rPr lang="en-US" altLang="ja-JP" sz="1400" baseline="0" dirty="0" smtClean="0">
                <a:latin typeface="Arial" pitchFamily="-106" charset="0"/>
                <a:ea typeface="ＭＳ Ｐ明朝" pitchFamily="-106" charset="-128"/>
              </a:rPr>
              <a:t> THz-TDS system can not measure such the temporal waveform of the THz pulse train because it needs quite long mechanical time-delay scanning. </a:t>
            </a:r>
            <a:endParaRPr lang="en-US" altLang="ja-JP" sz="1400" dirty="0" smtClean="0">
              <a:latin typeface="Arial" pitchFamily="-106" charset="0"/>
              <a:ea typeface="ＭＳ Ｐ明朝" pitchFamily="-10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bwMode="auto">
          <a:xfrm>
            <a:off x="952500" y="685800"/>
            <a:ext cx="4953000" cy="3429000"/>
          </a:xfrm>
          <a:prstGeom prst="rect">
            <a:avLst/>
          </a:prstGeom>
          <a:solidFill>
            <a:srgbClr val="FFFFFF"/>
          </a:solidFill>
          <a:ln>
            <a:solidFill>
              <a:srgbClr val="000000"/>
            </a:solidFill>
            <a:miter lim="800000"/>
            <a:headEnd/>
            <a:tailEnd/>
          </a:ln>
        </p:spPr>
      </p:sp>
      <p:sp>
        <p:nvSpPr>
          <p:cNvPr id="104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14" tIns="45708" rIns="91414" bIns="45708">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ja-JP" sz="1400" baseline="0" dirty="0" smtClean="0">
                <a:latin typeface="Arial" pitchFamily="-106" charset="0"/>
                <a:ea typeface="ＭＳ Ｐ明朝" pitchFamily="-106" charset="-128"/>
              </a:rPr>
              <a:t>Therefore, we focus on the ASOPS</a:t>
            </a:r>
            <a:r>
              <a:rPr lang="en-US" altLang="ja-JP" sz="1400" dirty="0" smtClean="0">
                <a:latin typeface="Arial" pitchFamily="32" charset="0"/>
                <a:ea typeface="ＭＳ 明朝" pitchFamily="32" charset="-128"/>
                <a:cs typeface="ＭＳ 明朝" pitchFamily="32" charset="-128"/>
              </a:rPr>
              <a:t> </a:t>
            </a:r>
            <a:r>
              <a:rPr lang="en-US" altLang="ja-JP" sz="1400" dirty="0">
                <a:latin typeface="Arial" pitchFamily="32" charset="0"/>
                <a:ea typeface="ＭＳ 明朝" pitchFamily="32" charset="-128"/>
                <a:cs typeface="ＭＳ 明朝" pitchFamily="32" charset="-128"/>
              </a:rPr>
              <a:t>THz-TDS. </a:t>
            </a:r>
            <a:r>
              <a:rPr lang="en-US" altLang="ja-JP" sz="1400" dirty="0" smtClean="0">
                <a:latin typeface="Arial" pitchFamily="32" charset="0"/>
                <a:ea typeface="ＭＳ 明朝" pitchFamily="32" charset="-128"/>
                <a:cs typeface="ＭＳ 明朝" pitchFamily="32" charset="-128"/>
              </a:rPr>
              <a:t>In </a:t>
            </a:r>
            <a:r>
              <a:rPr lang="en-US" altLang="ja-JP" sz="1400" dirty="0">
                <a:latin typeface="Arial" pitchFamily="32" charset="0"/>
                <a:ea typeface="ＭＳ 明朝" pitchFamily="32" charset="-128"/>
                <a:cs typeface="ＭＳ 明朝" pitchFamily="32" charset="-128"/>
              </a:rPr>
              <a:t>this method, two </a:t>
            </a:r>
            <a:r>
              <a:rPr lang="en-US" altLang="ja-JP" sz="1400" dirty="0" err="1">
                <a:latin typeface="Arial" pitchFamily="32" charset="0"/>
                <a:ea typeface="ＭＳ 明朝" pitchFamily="32" charset="-128"/>
                <a:cs typeface="ＭＳ 明朝" pitchFamily="32" charset="-128"/>
              </a:rPr>
              <a:t>fs</a:t>
            </a:r>
            <a:r>
              <a:rPr lang="en-US" altLang="ja-JP" sz="1400" dirty="0">
                <a:latin typeface="Arial" pitchFamily="32" charset="0"/>
                <a:ea typeface="ＭＳ 明朝" pitchFamily="32" charset="-128"/>
                <a:cs typeface="ＭＳ 明朝" pitchFamily="32" charset="-128"/>
              </a:rPr>
              <a:t> lasers with slightly mismatched ML freq. f1 and f2 are used for generation and detection of the THz pulse, respectively. </a:t>
            </a:r>
            <a:r>
              <a:rPr lang="en-US" altLang="ja-JP" sz="1400" dirty="0" smtClean="0">
                <a:latin typeface="Arial" pitchFamily="32" charset="0"/>
                <a:ea typeface="ＭＳ 明朝" pitchFamily="32" charset="-128"/>
                <a:cs typeface="ＭＳ 明朝" pitchFamily="32" charset="-128"/>
              </a:rPr>
              <a:t>Rights shows a timing chart of THz pulse and probe</a:t>
            </a:r>
            <a:r>
              <a:rPr lang="en-US" altLang="ja-JP" sz="1400" baseline="0" dirty="0" smtClean="0">
                <a:latin typeface="Arial" pitchFamily="32" charset="0"/>
                <a:ea typeface="ＭＳ 明朝" pitchFamily="32" charset="-128"/>
                <a:cs typeface="ＭＳ 明朝" pitchFamily="32" charset="-128"/>
              </a:rPr>
              <a:t> pulse in the THz detector. </a:t>
            </a:r>
            <a:r>
              <a:rPr lang="en-US" altLang="ja-JP" sz="1400" dirty="0" smtClean="0">
                <a:latin typeface="Arial" pitchFamily="32" charset="0"/>
                <a:ea typeface="ＭＳ 明朝" pitchFamily="32" charset="-128"/>
                <a:cs typeface="ＭＳ 明朝" pitchFamily="32" charset="-128"/>
              </a:rPr>
              <a:t>Since time period </a:t>
            </a:r>
            <a:r>
              <a:rPr lang="en-US" altLang="ja-JP" sz="1400" dirty="0">
                <a:latin typeface="Arial" pitchFamily="32" charset="0"/>
                <a:ea typeface="ＭＳ 明朝" pitchFamily="32" charset="-128"/>
                <a:cs typeface="ＭＳ 明朝" pitchFamily="32" charset="-128"/>
              </a:rPr>
              <a:t>of the THz pulse is slightly detuned from that of the probe pulse, overlap timing between THz and probe pulse is automatically shifted every </a:t>
            </a:r>
            <a:r>
              <a:rPr lang="en-US" altLang="ja-JP" sz="1400" dirty="0" smtClean="0">
                <a:latin typeface="Arial" pitchFamily="32" charset="0"/>
                <a:ea typeface="ＭＳ 明朝" pitchFamily="32" charset="-128"/>
                <a:cs typeface="ＭＳ 明朝" pitchFamily="32" charset="-128"/>
              </a:rPr>
              <a:t>pulse, namely asynchronous-optical-sampling. </a:t>
            </a:r>
            <a:r>
              <a:rPr lang="en-US" altLang="ja-JP" sz="1400" dirty="0">
                <a:latin typeface="Arial" pitchFamily="32" charset="0"/>
                <a:ea typeface="ＭＳ 明朝" pitchFamily="32" charset="-128"/>
                <a:cs typeface="ＭＳ 明朝" pitchFamily="32" charset="-128"/>
              </a:rPr>
              <a:t>As a result, time scale of the </a:t>
            </a:r>
            <a:r>
              <a:rPr lang="en-US" altLang="ja-JP" sz="1400" dirty="0" err="1">
                <a:latin typeface="Arial" pitchFamily="32" charset="0"/>
                <a:ea typeface="ＭＳ 明朝" pitchFamily="32" charset="-128"/>
                <a:cs typeface="ＭＳ 明朝" pitchFamily="32" charset="-128"/>
              </a:rPr>
              <a:t>ps</a:t>
            </a:r>
            <a:r>
              <a:rPr lang="en-US" altLang="ja-JP" sz="1400" dirty="0">
                <a:latin typeface="Arial" pitchFamily="32" charset="0"/>
                <a:ea typeface="ＭＳ 明朝" pitchFamily="32" charset="-128"/>
                <a:cs typeface="ＭＳ 明朝" pitchFamily="32" charset="-128"/>
              </a:rPr>
              <a:t> THz pulse is linearly expanded to microsecond order. The resulting slow signal can be captured on a standard oscilloscope without the need for</a:t>
            </a:r>
            <a:r>
              <a:rPr lang="en-US" altLang="ja-JP" sz="1400" dirty="0" smtClean="0">
                <a:latin typeface="Arial" pitchFamily="32" charset="0"/>
                <a:ea typeface="ＭＳ 明朝" pitchFamily="32" charset="-128"/>
                <a:cs typeface="ＭＳ 明朝" pitchFamily="32" charset="-128"/>
              </a:rPr>
              <a:t> mechanical </a:t>
            </a:r>
            <a:r>
              <a:rPr lang="en-US" altLang="ja-JP" sz="1400" dirty="0">
                <a:latin typeface="Arial" pitchFamily="32" charset="0"/>
                <a:ea typeface="ＭＳ 明朝" pitchFamily="32" charset="-128"/>
                <a:cs typeface="ＭＳ 明朝" pitchFamily="32" charset="-128"/>
              </a:rPr>
              <a:t>time-delay scanning.</a:t>
            </a:r>
            <a:r>
              <a:rPr lang="en-US" altLang="ja-JP" sz="1400" dirty="0" smtClean="0">
                <a:latin typeface="Arial" pitchFamily="32" charset="0"/>
                <a:ea typeface="ＭＳ 明朝" pitchFamily="32" charset="-128"/>
                <a:cs typeface="ＭＳ 明朝" pitchFamily="32" charset="-128"/>
              </a:rPr>
              <a:t> Therefore, this method has  are no limitation for size of time window.</a:t>
            </a:r>
            <a:endParaRPr lang="en-US" altLang="ja-JP" sz="1400" dirty="0">
              <a:latin typeface="Arial" pitchFamily="32" charset="0"/>
              <a:ea typeface="ＭＳ 明朝" pitchFamily="32" charset="-128"/>
              <a:cs typeface="ＭＳ 明朝" pitchFamily="32"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9325" y="684213"/>
            <a:ext cx="4959350" cy="3433762"/>
          </a:xfrm>
        </p:spPr>
      </p:sp>
      <p:sp>
        <p:nvSpPr>
          <p:cNvPr id="3" name="ノート プレースホルダー 2"/>
          <p:cNvSpPr>
            <a:spLocks noGrp="1"/>
          </p:cNvSpPr>
          <p:nvPr>
            <p:ph type="body" idx="1"/>
          </p:nvPr>
        </p:nvSpPr>
        <p:spPr/>
        <p:txBody>
          <a:bodyPr/>
          <a:lstStyle/>
          <a:p>
            <a:r>
              <a:rPr lang="en-US" altLang="ja-JP" dirty="0"/>
              <a:t>If we can use free-running dual femtosecond lasers in ASOPS, the application will be significantly expanded. However, the problem is that timing jitter between free-running dual lasers distorts the linearity of time and frequency scale due to fluctuation of temporal magnification factor.</a:t>
            </a:r>
            <a:endParaRPr lang="ja-JP" altLang="ja-JP" dirty="0"/>
          </a:p>
        </p:txBody>
      </p:sp>
      <p:sp>
        <p:nvSpPr>
          <p:cNvPr id="4" name="スライド番号プレースホルダー 3"/>
          <p:cNvSpPr>
            <a:spLocks noGrp="1"/>
          </p:cNvSpPr>
          <p:nvPr>
            <p:ph type="sldNum" sz="quarter" idx="10"/>
          </p:nvPr>
        </p:nvSpPr>
        <p:spPr/>
        <p:txBody>
          <a:bodyPr/>
          <a:lstStyle/>
          <a:p>
            <a:fld id="{24C4BB6B-73B8-48CB-8641-B5D73BAAC7A4}" type="slidenum">
              <a:rPr kumimoji="1" lang="ja-JP" altLang="en-US" smtClean="0"/>
              <a:t>9</a:t>
            </a:fld>
            <a:endParaRPr kumimoji="1" lang="ja-JP" altLang="en-US"/>
          </a:p>
        </p:txBody>
      </p:sp>
    </p:spTree>
    <p:extLst>
      <p:ext uri="{BB962C8B-B14F-4D97-AF65-F5344CB8AC3E}">
        <p14:creationId xmlns:p14="http://schemas.microsoft.com/office/powerpoint/2010/main" val="3651419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2"/>
            <a:ext cx="84201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AD9B4C42-2BE7-9E49-9D54-AFE435F81982}" type="datetimeFigureOut">
              <a:rPr lang="ja-JP" altLang="en-US"/>
              <a:pPr>
                <a:defRPr/>
              </a:pPr>
              <a:t>2014/12/18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EF10113C-F4D0-184E-B2E6-F017EF1CCD5C}" type="slidenum">
              <a:rPr lang="ja-JP" altLang="en-US"/>
              <a:pPr>
                <a:defRPr/>
              </a:pPr>
              <a:t>‹#›</a:t>
            </a:fld>
            <a:endParaRPr lang="ja-JP" altLang="en-US"/>
          </a:p>
        </p:txBody>
      </p:sp>
    </p:spTree>
    <p:extLst>
      <p:ext uri="{BB962C8B-B14F-4D97-AF65-F5344CB8AC3E}">
        <p14:creationId xmlns:p14="http://schemas.microsoft.com/office/powerpoint/2010/main" val="2672651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FB2CC07B-E914-F342-8626-1A1400986271}" type="datetimeFigureOut">
              <a:rPr lang="ja-JP" altLang="en-US"/>
              <a:pPr>
                <a:defRPr/>
              </a:pPr>
              <a:t>2014/12/18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7E41677C-8554-E845-98A7-B57CDAB06463}" type="slidenum">
              <a:rPr lang="ja-JP" altLang="en-US"/>
              <a:pPr>
                <a:defRPr/>
              </a:pPr>
              <a:t>‹#›</a:t>
            </a:fld>
            <a:endParaRPr lang="ja-JP" altLang="en-US"/>
          </a:p>
        </p:txBody>
      </p:sp>
    </p:spTree>
    <p:extLst>
      <p:ext uri="{BB962C8B-B14F-4D97-AF65-F5344CB8AC3E}">
        <p14:creationId xmlns:p14="http://schemas.microsoft.com/office/powerpoint/2010/main" val="2014869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5"/>
            <a:ext cx="222885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95300" y="274645"/>
            <a:ext cx="652145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CDD7C8FD-304D-A04E-A2A7-1037D31A6CF7}" type="datetimeFigureOut">
              <a:rPr lang="ja-JP" altLang="en-US"/>
              <a:pPr>
                <a:defRPr/>
              </a:pPr>
              <a:t>2014/12/18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6F23148-204F-E742-9D66-EF8AC63593E2}" type="slidenum">
              <a:rPr lang="ja-JP" altLang="en-US"/>
              <a:pPr>
                <a:defRPr/>
              </a:pPr>
              <a:t>‹#›</a:t>
            </a:fld>
            <a:endParaRPr lang="ja-JP" altLang="en-US"/>
          </a:p>
        </p:txBody>
      </p:sp>
    </p:spTree>
    <p:extLst>
      <p:ext uri="{BB962C8B-B14F-4D97-AF65-F5344CB8AC3E}">
        <p14:creationId xmlns:p14="http://schemas.microsoft.com/office/powerpoint/2010/main" val="151135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8" name="タイトル 7"/>
          <p:cNvSpPr>
            <a:spLocks noGrp="1"/>
          </p:cNvSpPr>
          <p:nvPr>
            <p:ph type="title"/>
          </p:nvPr>
        </p:nvSpPr>
        <p:spPr>
          <a:xfrm>
            <a:off x="129540" y="584203"/>
            <a:ext cx="8915400" cy="727765"/>
          </a:xfrm>
          <a:prstGeom prst="rect">
            <a:avLst/>
          </a:prstGeom>
        </p:spPr>
        <p:txBody>
          <a:bodyPr/>
          <a:lstStyle>
            <a:lvl1pPr algn="l">
              <a:defRPr b="1" u="sng"/>
            </a:lvl1pPr>
          </a:lstStyle>
          <a:p>
            <a:r>
              <a:rPr lang="ja-JP" altLang="en-US" dirty="0" smtClean="0"/>
              <a:t>マスター タイトルの書式設定</a:t>
            </a:r>
            <a:endParaRPr lang="ja-JP" altLang="en-US" dirty="0"/>
          </a:p>
        </p:txBody>
      </p:sp>
      <p:sp>
        <p:nvSpPr>
          <p:cNvPr id="7" name="スライド番号プレースホルダ 5"/>
          <p:cNvSpPr>
            <a:spLocks noGrp="1"/>
          </p:cNvSpPr>
          <p:nvPr>
            <p:ph type="sldNum" sz="quarter" idx="10"/>
          </p:nvPr>
        </p:nvSpPr>
        <p:spPr>
          <a:xfrm>
            <a:off x="7586664" y="6521456"/>
            <a:ext cx="2311400" cy="365125"/>
          </a:xfrm>
          <a:prstGeom prst="rect">
            <a:avLst/>
          </a:prstGeom>
        </p:spPr>
        <p:txBody>
          <a:bodyPr/>
          <a:lstStyle>
            <a:lvl1pPr algn="r">
              <a:defRPr sz="1800">
                <a:solidFill>
                  <a:schemeClr val="tx2"/>
                </a:solidFill>
              </a:defRPr>
            </a:lvl1pPr>
          </a:lstStyle>
          <a:p>
            <a:pPr>
              <a:defRPr/>
            </a:pPr>
            <a:r>
              <a:rPr lang="en-US" altLang="ja-JP"/>
              <a:t>No. </a:t>
            </a:r>
            <a:fld id="{AA7FDFD1-4AF8-4E93-BE45-FF7837B2ED3E}" type="slidenum">
              <a:rPr lang="en-US" altLang="ja-JP"/>
              <a:pPr>
                <a:defRPr/>
              </a:pPr>
              <a:t>‹#›</a:t>
            </a:fld>
            <a:endParaRPr lang="en-US" altLang="ja-JP"/>
          </a:p>
        </p:txBody>
      </p:sp>
    </p:spTree>
    <p:extLst>
      <p:ext uri="{BB962C8B-B14F-4D97-AF65-F5344CB8AC3E}">
        <p14:creationId xmlns:p14="http://schemas.microsoft.com/office/powerpoint/2010/main" val="2055298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8" name="タイトル 7"/>
          <p:cNvSpPr>
            <a:spLocks noGrp="1"/>
          </p:cNvSpPr>
          <p:nvPr>
            <p:ph type="title"/>
          </p:nvPr>
        </p:nvSpPr>
        <p:spPr>
          <a:xfrm>
            <a:off x="129540" y="584203"/>
            <a:ext cx="8915400" cy="727765"/>
          </a:xfrm>
          <a:prstGeom prst="rect">
            <a:avLst/>
          </a:prstGeom>
        </p:spPr>
        <p:txBody>
          <a:bodyPr/>
          <a:lstStyle>
            <a:lvl1pPr algn="l">
              <a:defRPr b="1" u="sng"/>
            </a:lvl1pPr>
          </a:lstStyle>
          <a:p>
            <a:r>
              <a:rPr lang="ja-JP" altLang="en-US" dirty="0" smtClean="0"/>
              <a:t>マスター タイトルの書式設定</a:t>
            </a:r>
            <a:endParaRPr lang="ja-JP" altLang="en-US" dirty="0"/>
          </a:p>
        </p:txBody>
      </p:sp>
      <p:sp>
        <p:nvSpPr>
          <p:cNvPr id="7" name="スライド番号プレースホルダ 5"/>
          <p:cNvSpPr>
            <a:spLocks noGrp="1"/>
          </p:cNvSpPr>
          <p:nvPr>
            <p:ph type="sldNum" sz="quarter" idx="10"/>
          </p:nvPr>
        </p:nvSpPr>
        <p:spPr>
          <a:xfrm>
            <a:off x="7586664" y="6521456"/>
            <a:ext cx="2311400" cy="365125"/>
          </a:xfrm>
          <a:prstGeom prst="rect">
            <a:avLst/>
          </a:prstGeom>
        </p:spPr>
        <p:txBody>
          <a:bodyPr/>
          <a:lstStyle>
            <a:lvl1pPr algn="r">
              <a:defRPr sz="1800">
                <a:solidFill>
                  <a:schemeClr val="tx2"/>
                </a:solidFill>
              </a:defRPr>
            </a:lvl1pPr>
          </a:lstStyle>
          <a:p>
            <a:pPr>
              <a:defRPr/>
            </a:pPr>
            <a:r>
              <a:rPr lang="en-US" altLang="ja-JP"/>
              <a:t>No. </a:t>
            </a:r>
            <a:fld id="{AA7FDFD1-4AF8-4E93-BE45-FF7837B2ED3E}" type="slidenum">
              <a:rPr lang="en-US" altLang="ja-JP"/>
              <a:pPr>
                <a:defRPr/>
              </a:pPr>
              <a:t>‹#›</a:t>
            </a:fld>
            <a:endParaRPr lang="en-US" altLang="ja-JP"/>
          </a:p>
        </p:txBody>
      </p:sp>
    </p:spTree>
    <p:extLst>
      <p:ext uri="{BB962C8B-B14F-4D97-AF65-F5344CB8AC3E}">
        <p14:creationId xmlns:p14="http://schemas.microsoft.com/office/powerpoint/2010/main" val="402772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610201"/>
            <a:ext cx="8915400" cy="732041"/>
          </a:xfrm>
          <a:prstGeom prst="rect">
            <a:avLst/>
          </a:prstGeom>
        </p:spPr>
        <p:txBody>
          <a:bodyPr/>
          <a:lstStyle>
            <a:lvl1pPr algn="l">
              <a:defRPr b="1" u="sng"/>
            </a:lvl1pPr>
          </a:lstStyle>
          <a:p>
            <a:r>
              <a:rPr lang="ja-JP" altLang="en-US" dirty="0" smtClean="0"/>
              <a:t>マスター タイトルの書式設定</a:t>
            </a:r>
            <a:endParaRPr lang="ja-JP" altLang="en-US" dirty="0"/>
          </a:p>
        </p:txBody>
      </p:sp>
      <p:sp>
        <p:nvSpPr>
          <p:cNvPr id="3" name="スライド番号プレースホルダ 5"/>
          <p:cNvSpPr>
            <a:spLocks noGrp="1"/>
          </p:cNvSpPr>
          <p:nvPr>
            <p:ph type="sldNum" sz="quarter" idx="10"/>
          </p:nvPr>
        </p:nvSpPr>
        <p:spPr>
          <a:xfrm>
            <a:off x="7586664" y="6521456"/>
            <a:ext cx="2311400" cy="365125"/>
          </a:xfrm>
          <a:prstGeom prst="rect">
            <a:avLst/>
          </a:prstGeom>
        </p:spPr>
        <p:txBody>
          <a:bodyPr/>
          <a:lstStyle>
            <a:lvl1pPr>
              <a:defRPr/>
            </a:lvl1pPr>
          </a:lstStyle>
          <a:p>
            <a:pPr>
              <a:defRPr/>
            </a:pPr>
            <a:fld id="{2FBD7890-A8A9-4EF0-9086-BEAC8D463101}" type="slidenum">
              <a:rPr lang="en-US" altLang="ja-JP"/>
              <a:pPr>
                <a:defRPr/>
              </a:pPr>
              <a:t>‹#›</a:t>
            </a:fld>
            <a:endParaRPr lang="en-US" altLang="ja-JP"/>
          </a:p>
        </p:txBody>
      </p:sp>
    </p:spTree>
    <p:extLst>
      <p:ext uri="{BB962C8B-B14F-4D97-AF65-F5344CB8AC3E}">
        <p14:creationId xmlns:p14="http://schemas.microsoft.com/office/powerpoint/2010/main" val="1072901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457200"/>
            <a:ext cx="8915400" cy="13716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95300" y="1981200"/>
            <a:ext cx="4375150" cy="3886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981200"/>
            <a:ext cx="4375150" cy="3886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pPr>
              <a:defRPr/>
            </a:pPr>
            <a:fld id="{116DFED4-E664-8547-B033-DC531AB17285}" type="slidenum">
              <a:rPr lang="en-US" altLang="ja-JP"/>
              <a:pPr>
                <a:defRPr/>
              </a:pPr>
              <a:t>‹#›</a:t>
            </a:fld>
            <a:endParaRPr lang="en-US" altLang="ja-JP"/>
          </a:p>
        </p:txBody>
      </p:sp>
    </p:spTree>
    <p:extLst>
      <p:ext uri="{BB962C8B-B14F-4D97-AF65-F5344CB8AC3E}">
        <p14:creationId xmlns:p14="http://schemas.microsoft.com/office/powerpoint/2010/main" val="2790861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85CCEA8D-2E3B-D046-A94B-FD419F05E79D}" type="datetimeFigureOut">
              <a:rPr lang="ja-JP" altLang="en-US"/>
              <a:pPr>
                <a:defRPr/>
              </a:pPr>
              <a:t>2014/12/18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7029BF38-A5A2-6043-9E2A-F2BDA277C495}" type="slidenum">
              <a:rPr lang="ja-JP" altLang="en-US"/>
              <a:pPr>
                <a:defRPr/>
              </a:pPr>
              <a:t>‹#›</a:t>
            </a:fld>
            <a:endParaRPr lang="ja-JP" altLang="en-US"/>
          </a:p>
        </p:txBody>
      </p:sp>
    </p:spTree>
    <p:extLst>
      <p:ext uri="{BB962C8B-B14F-4D97-AF65-F5344CB8AC3E}">
        <p14:creationId xmlns:p14="http://schemas.microsoft.com/office/powerpoint/2010/main" val="485852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7"/>
            <a:ext cx="84201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9534E7EF-38A3-8240-8E3A-5AF6075A2598}" type="datetimeFigureOut">
              <a:rPr lang="ja-JP" altLang="en-US"/>
              <a:pPr>
                <a:defRPr/>
              </a:pPr>
              <a:t>2014/12/18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86F864DF-223D-134D-8F11-01B570F04B6A}" type="slidenum">
              <a:rPr lang="ja-JP" altLang="en-US"/>
              <a:pPr>
                <a:defRPr/>
              </a:pPr>
              <a:t>‹#›</a:t>
            </a:fld>
            <a:endParaRPr lang="ja-JP" altLang="en-US"/>
          </a:p>
        </p:txBody>
      </p:sp>
    </p:spTree>
    <p:extLst>
      <p:ext uri="{BB962C8B-B14F-4D97-AF65-F5344CB8AC3E}">
        <p14:creationId xmlns:p14="http://schemas.microsoft.com/office/powerpoint/2010/main" val="24400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7A67B10D-4F83-D740-897D-833F7B942387}" type="datetimeFigureOut">
              <a:rPr lang="ja-JP" altLang="en-US"/>
              <a:pPr>
                <a:defRPr/>
              </a:pPr>
              <a:t>2014/12/18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B6BD08CC-3538-4E4A-879E-B17A0D886FEC}" type="slidenum">
              <a:rPr lang="ja-JP" altLang="en-US"/>
              <a:pPr>
                <a:defRPr/>
              </a:pPr>
              <a:t>‹#›</a:t>
            </a:fld>
            <a:endParaRPr lang="ja-JP" altLang="en-US"/>
          </a:p>
        </p:txBody>
      </p:sp>
    </p:spTree>
    <p:extLst>
      <p:ext uri="{BB962C8B-B14F-4D97-AF65-F5344CB8AC3E}">
        <p14:creationId xmlns:p14="http://schemas.microsoft.com/office/powerpoint/2010/main" val="29168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5032114"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5032114"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9FF95754-98E6-5047-BB22-9DB501648095}" type="datetimeFigureOut">
              <a:rPr lang="ja-JP" altLang="en-US"/>
              <a:pPr>
                <a:defRPr/>
              </a:pPr>
              <a:t>2014/12/18</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8C9DFDE2-CC6B-F447-A3A2-F3138B9E0F6B}" type="slidenum">
              <a:rPr lang="ja-JP" altLang="en-US"/>
              <a:pPr>
                <a:defRPr/>
              </a:pPr>
              <a:t>‹#›</a:t>
            </a:fld>
            <a:endParaRPr lang="ja-JP" altLang="en-US"/>
          </a:p>
        </p:txBody>
      </p:sp>
    </p:spTree>
    <p:extLst>
      <p:ext uri="{BB962C8B-B14F-4D97-AF65-F5344CB8AC3E}">
        <p14:creationId xmlns:p14="http://schemas.microsoft.com/office/powerpoint/2010/main" val="360819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21185F19-C162-9E40-892A-1B3C80D0DA8F}" type="datetimeFigureOut">
              <a:rPr lang="ja-JP" altLang="en-US"/>
              <a:pPr>
                <a:defRPr/>
              </a:pPr>
              <a:t>2014/12/18</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6953BB75-25CB-834F-8BF3-AB41C8F4A9DE}" type="slidenum">
              <a:rPr lang="ja-JP" altLang="en-US"/>
              <a:pPr>
                <a:defRPr/>
              </a:pPr>
              <a:t>‹#›</a:t>
            </a:fld>
            <a:endParaRPr lang="ja-JP" altLang="en-US"/>
          </a:p>
        </p:txBody>
      </p:sp>
    </p:spTree>
    <p:extLst>
      <p:ext uri="{BB962C8B-B14F-4D97-AF65-F5344CB8AC3E}">
        <p14:creationId xmlns:p14="http://schemas.microsoft.com/office/powerpoint/2010/main" val="141925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AE3901E6-4FED-9E45-867A-D7A5F27189B0}" type="datetimeFigureOut">
              <a:rPr lang="ja-JP" altLang="en-US"/>
              <a:pPr>
                <a:defRPr/>
              </a:pPr>
              <a:t>2014/12/18</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C5054AA4-62CA-8146-945C-2D2C91E4B233}" type="slidenum">
              <a:rPr lang="ja-JP" altLang="en-US"/>
              <a:pPr>
                <a:defRPr/>
              </a:pPr>
              <a:t>‹#›</a:t>
            </a:fld>
            <a:endParaRPr lang="ja-JP" altLang="en-US"/>
          </a:p>
        </p:txBody>
      </p:sp>
    </p:spTree>
    <p:extLst>
      <p:ext uri="{BB962C8B-B14F-4D97-AF65-F5344CB8AC3E}">
        <p14:creationId xmlns:p14="http://schemas.microsoft.com/office/powerpoint/2010/main" val="1046188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72972" y="27305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DA45B765-5337-CF4E-B61D-7F96D5F41261}" type="datetimeFigureOut">
              <a:rPr lang="ja-JP" altLang="en-US"/>
              <a:pPr>
                <a:defRPr/>
              </a:pPr>
              <a:t>2014/12/18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D69BD928-9E0D-8F44-8F51-904E951C0E29}" type="slidenum">
              <a:rPr lang="ja-JP" altLang="en-US"/>
              <a:pPr>
                <a:defRPr/>
              </a:pPr>
              <a:t>‹#›</a:t>
            </a:fld>
            <a:endParaRPr lang="ja-JP" altLang="en-US"/>
          </a:p>
        </p:txBody>
      </p:sp>
    </p:spTree>
    <p:extLst>
      <p:ext uri="{BB962C8B-B14F-4D97-AF65-F5344CB8AC3E}">
        <p14:creationId xmlns:p14="http://schemas.microsoft.com/office/powerpoint/2010/main" val="2334979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FB70C737-96A7-EF41-89B8-9B51A78C33A4}" type="datetimeFigureOut">
              <a:rPr lang="ja-JP" altLang="en-US"/>
              <a:pPr>
                <a:defRPr/>
              </a:pPr>
              <a:t>2014/12/18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B369167C-F35B-0947-ABA4-1D823B1D2DAD}" type="slidenum">
              <a:rPr lang="ja-JP" altLang="en-US"/>
              <a:pPr>
                <a:defRPr/>
              </a:pPr>
              <a:t>‹#›</a:t>
            </a:fld>
            <a:endParaRPr lang="ja-JP" altLang="en-US"/>
          </a:p>
        </p:txBody>
      </p:sp>
    </p:spTree>
    <p:extLst>
      <p:ext uri="{BB962C8B-B14F-4D97-AF65-F5344CB8AC3E}">
        <p14:creationId xmlns:p14="http://schemas.microsoft.com/office/powerpoint/2010/main" val="19667586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タイトル プレースホルダー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4099" name="テキスト プレースホルダー 2"/>
          <p:cNvSpPr>
            <a:spLocks noGrp="1"/>
          </p:cNvSpPr>
          <p:nvPr>
            <p:ph type="body" idx="1"/>
          </p:nvPr>
        </p:nvSpPr>
        <p:spPr bwMode="auto">
          <a:xfrm>
            <a:off x="495300"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95300" y="6356356"/>
            <a:ext cx="2311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F1F2DC40-D749-A94A-B8F4-CAEC26A9D4D1}" type="datetimeFigureOut">
              <a:rPr lang="ja-JP" altLang="en-US"/>
              <a:pPr>
                <a:defRPr/>
              </a:pPr>
              <a:t>2014/12/18</a:t>
            </a:fld>
            <a:endParaRPr lang="ja-JP" altLang="en-US"/>
          </a:p>
        </p:txBody>
      </p:sp>
      <p:sp>
        <p:nvSpPr>
          <p:cNvPr id="5" name="フッター プレースホルダー 4"/>
          <p:cNvSpPr>
            <a:spLocks noGrp="1"/>
          </p:cNvSpPr>
          <p:nvPr>
            <p:ph type="ftr" sz="quarter" idx="3"/>
          </p:nvPr>
        </p:nvSpPr>
        <p:spPr>
          <a:xfrm>
            <a:off x="3384550" y="6356356"/>
            <a:ext cx="31369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ja-JP" altLang="en-US"/>
          </a:p>
        </p:txBody>
      </p:sp>
      <p:sp>
        <p:nvSpPr>
          <p:cNvPr id="6" name="スライド番号プレースホルダー 5"/>
          <p:cNvSpPr>
            <a:spLocks noGrp="1"/>
          </p:cNvSpPr>
          <p:nvPr>
            <p:ph type="sldNum" sz="quarter" idx="4"/>
          </p:nvPr>
        </p:nvSpPr>
        <p:spPr>
          <a:xfrm>
            <a:off x="7099300" y="6356356"/>
            <a:ext cx="2311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BEBB11D5-E75E-264A-AC6B-5CFD3EDF5651}" type="slidenum">
              <a:rPr lang="ja-JP" altLang="en-US"/>
              <a:pPr>
                <a:defRPr/>
              </a:pPr>
              <a:t>‹#›</a:t>
            </a:fld>
            <a:endParaRPr lang="ja-JP" altLang="en-US"/>
          </a:p>
        </p:txBody>
      </p:sp>
      <p:sp>
        <p:nvSpPr>
          <p:cNvPr id="7" name="Rectangle 7"/>
          <p:cNvSpPr>
            <a:spLocks noChangeArrowheads="1"/>
          </p:cNvSpPr>
          <p:nvPr userDrawn="1"/>
        </p:nvSpPr>
        <p:spPr bwMode="auto">
          <a:xfrm>
            <a:off x="0" y="228601"/>
            <a:ext cx="9891713" cy="55563"/>
          </a:xfrm>
          <a:prstGeom prst="rect">
            <a:avLst/>
          </a:prstGeom>
          <a:solidFill>
            <a:srgbClr val="00279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p>
            <a:pPr algn="l" defTabSz="762000"/>
            <a:endParaRPr lang="ja-JP" altLang="en-US">
              <a:latin typeface="Osaka" charset="0"/>
              <a:ea typeface="Osaka" charset="0"/>
              <a:cs typeface="Osaka" charset="0"/>
            </a:endParaRPr>
          </a:p>
        </p:txBody>
      </p:sp>
      <p:sp>
        <p:nvSpPr>
          <p:cNvPr id="8" name="Rectangle 8"/>
          <p:cNvSpPr>
            <a:spLocks noChangeArrowheads="1"/>
          </p:cNvSpPr>
          <p:nvPr userDrawn="1"/>
        </p:nvSpPr>
        <p:spPr bwMode="auto">
          <a:xfrm>
            <a:off x="58669" y="-78110"/>
            <a:ext cx="2583153"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l" defTabSz="900113" eaLnBrk="0" hangingPunct="0"/>
            <a:r>
              <a:rPr lang="en-US" altLang="ja-JP" sz="1800" b="1" i="1" dirty="0">
                <a:solidFill>
                  <a:srgbClr val="0033CC"/>
                </a:solidFill>
                <a:latin typeface="Times" charset="0"/>
                <a:ea typeface="Osaka" charset="0"/>
                <a:cs typeface="Osaka" charset="0"/>
              </a:rPr>
              <a:t>University of </a:t>
            </a:r>
            <a:r>
              <a:rPr lang="en-US" altLang="ja-JP" sz="1800" b="1" i="1" dirty="0" smtClean="0">
                <a:solidFill>
                  <a:srgbClr val="0033CC"/>
                </a:solidFill>
                <a:latin typeface="Times" charset="0"/>
                <a:ea typeface="Osaka" charset="0"/>
                <a:cs typeface="Osaka" charset="0"/>
              </a:rPr>
              <a:t>Tokushima</a:t>
            </a:r>
            <a:endParaRPr lang="en-US" altLang="ja-JP" sz="1800" b="1" i="1" dirty="0">
              <a:solidFill>
                <a:srgbClr val="0033CC"/>
              </a:solidFill>
              <a:latin typeface="Times" charset="0"/>
              <a:ea typeface="Osaka" charset="0"/>
              <a:cs typeface="Osaka" charset="0"/>
            </a:endParaRPr>
          </a:p>
        </p:txBody>
      </p:sp>
      <p:pic>
        <p:nvPicPr>
          <p:cNvPr id="9" name="Picture 9"/>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943600" y="0"/>
            <a:ext cx="3962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5" r:id="rId12"/>
    <p:sldLayoutId id="2147483678" r:id="rId13"/>
    <p:sldLayoutId id="2147483679" r:id="rId14"/>
    <p:sldLayoutId id="2147483680" r:id="rId15"/>
  </p:sldLayoutIdLst>
  <p:txStyles>
    <p:titleStyle>
      <a:lvl1pPr algn="ctr" defTabSz="457200" rtl="0" fontAlgn="base">
        <a:spcBef>
          <a:spcPct val="0"/>
        </a:spcBef>
        <a:spcAft>
          <a:spcPct val="0"/>
        </a:spcAft>
        <a:defRPr kumimoji="1" sz="4400" kern="1200">
          <a:solidFill>
            <a:schemeClr val="tx1"/>
          </a:solidFill>
          <a:latin typeface="+mj-lt"/>
          <a:ea typeface="+mj-ea"/>
          <a:cs typeface="ＭＳ Ｐゴシック" charset="0"/>
        </a:defRPr>
      </a:lvl1pPr>
      <a:lvl2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oleObject" Target="../embeddings/oleObject2.bin"/><Relationship Id="rId9" Type="http://schemas.openxmlformats.org/officeDocument/2006/relationships/image" Target="../media/image12.emf"/><Relationship Id="rId10" Type="http://schemas.openxmlformats.org/officeDocument/2006/relationships/oleObject" Target="../embeddings/oleObject3.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tif"/><Relationship Id="rId4" Type="http://schemas.openxmlformats.org/officeDocument/2006/relationships/image" Target="../media/image25.tif"/><Relationship Id="rId5" Type="http://schemas.openxmlformats.org/officeDocument/2006/relationships/image" Target="../media/image26.ti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tif"/><Relationship Id="rId4" Type="http://schemas.openxmlformats.org/officeDocument/2006/relationships/image" Target="../media/image28.tif"/><Relationship Id="rId5" Type="http://schemas.openxmlformats.org/officeDocument/2006/relationships/image" Target="../media/image29.tif"/><Relationship Id="rId6" Type="http://schemas.openxmlformats.org/officeDocument/2006/relationships/image" Target="../media/image30.ti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1.tif"/><Relationship Id="rId4" Type="http://schemas.openxmlformats.org/officeDocument/2006/relationships/image" Target="../media/image32.ti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3.TIF"/><Relationship Id="rId4" Type="http://schemas.openxmlformats.org/officeDocument/2006/relationships/image" Target="../media/image34.TIF"/><Relationship Id="rId5" Type="http://schemas.openxmlformats.org/officeDocument/2006/relationships/image" Target="../media/image35.ti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tif"/><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t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44.t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gif"/><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tiff"/><Relationship Id="rId5" Type="http://schemas.openxmlformats.org/officeDocument/2006/relationships/image" Target="../media/image49.tiff"/><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5.gif"/></Relationships>
</file>

<file path=ppt/slides/_rels/slide28.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4.bin"/><Relationship Id="rId5" Type="http://schemas.openxmlformats.org/officeDocument/2006/relationships/image" Target="../media/image53.emf"/><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54.tiff"/><Relationship Id="rId4" Type="http://schemas.openxmlformats.org/officeDocument/2006/relationships/image" Target="../media/image55.tiff"/><Relationship Id="rId5" Type="http://schemas.openxmlformats.org/officeDocument/2006/relationships/image" Target="../media/image56.tiff"/><Relationship Id="rId6" Type="http://schemas.openxmlformats.org/officeDocument/2006/relationships/image" Target="../media/image57.tiff"/><Relationship Id="rId7" Type="http://schemas.openxmlformats.org/officeDocument/2006/relationships/image" Target="../media/image58.tiff"/><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5.bin"/><Relationship Id="rId5" Type="http://schemas.openxmlformats.org/officeDocument/2006/relationships/image" Target="../media/image59.emf"/><Relationship Id="rId1" Type="http://schemas.openxmlformats.org/officeDocument/2006/relationships/vmlDrawing" Target="../drawings/vmlDrawing4.vml"/><Relationship Id="rId2"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0.tiff"/></Relationships>
</file>

<file path=ppt/slides/_rels/slide38.xml.rels><?xml version="1.0" encoding="UTF-8" standalone="yes"?>
<Relationships xmlns="http://schemas.openxmlformats.org/package/2006/relationships"><Relationship Id="rId9" Type="http://schemas.openxmlformats.org/officeDocument/2006/relationships/image" Target="../media/image67.tiff"/><Relationship Id="rId20" Type="http://schemas.openxmlformats.org/officeDocument/2006/relationships/image" Target="../media/image78.tiff"/><Relationship Id="rId21" Type="http://schemas.openxmlformats.org/officeDocument/2006/relationships/image" Target="../media/image79.tiff"/><Relationship Id="rId22" Type="http://schemas.openxmlformats.org/officeDocument/2006/relationships/image" Target="../media/image80.tiff"/><Relationship Id="rId23" Type="http://schemas.openxmlformats.org/officeDocument/2006/relationships/image" Target="../media/image81.tiff"/><Relationship Id="rId24" Type="http://schemas.openxmlformats.org/officeDocument/2006/relationships/image" Target="../media/image82.tiff"/><Relationship Id="rId10" Type="http://schemas.openxmlformats.org/officeDocument/2006/relationships/image" Target="../media/image68.tiff"/><Relationship Id="rId11" Type="http://schemas.openxmlformats.org/officeDocument/2006/relationships/image" Target="../media/image69.tiff"/><Relationship Id="rId12" Type="http://schemas.openxmlformats.org/officeDocument/2006/relationships/image" Target="../media/image70.tiff"/><Relationship Id="rId13" Type="http://schemas.openxmlformats.org/officeDocument/2006/relationships/image" Target="../media/image71.tiff"/><Relationship Id="rId14" Type="http://schemas.openxmlformats.org/officeDocument/2006/relationships/image" Target="../media/image72.tiff"/><Relationship Id="rId15" Type="http://schemas.openxmlformats.org/officeDocument/2006/relationships/image" Target="../media/image73.tiff"/><Relationship Id="rId16" Type="http://schemas.openxmlformats.org/officeDocument/2006/relationships/image" Target="../media/image74.tiff"/><Relationship Id="rId17" Type="http://schemas.openxmlformats.org/officeDocument/2006/relationships/image" Target="../media/image75.tiff"/><Relationship Id="rId18" Type="http://schemas.openxmlformats.org/officeDocument/2006/relationships/image" Target="../media/image76.tiff"/><Relationship Id="rId19" Type="http://schemas.openxmlformats.org/officeDocument/2006/relationships/image" Target="../media/image77.tiff"/><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1.tiff"/><Relationship Id="rId4" Type="http://schemas.openxmlformats.org/officeDocument/2006/relationships/image" Target="../media/image62.tiff"/><Relationship Id="rId5" Type="http://schemas.openxmlformats.org/officeDocument/2006/relationships/image" Target="../media/image63.tiff"/><Relationship Id="rId6" Type="http://schemas.openxmlformats.org/officeDocument/2006/relationships/image" Target="../media/image64.tiff"/><Relationship Id="rId7" Type="http://schemas.openxmlformats.org/officeDocument/2006/relationships/image" Target="../media/image65.tiff"/><Relationship Id="rId8" Type="http://schemas.openxmlformats.org/officeDocument/2006/relationships/image" Target="../media/image66.tiff"/></Relationships>
</file>

<file path=ppt/slides/_rels/slide39.xml.rels><?xml version="1.0" encoding="UTF-8" standalone="yes"?>
<Relationships xmlns="http://schemas.openxmlformats.org/package/2006/relationships"><Relationship Id="rId3" Type="http://schemas.openxmlformats.org/officeDocument/2006/relationships/image" Target="../media/image54.tiff"/><Relationship Id="rId4" Type="http://schemas.openxmlformats.org/officeDocument/2006/relationships/image" Target="../media/image55.tiff"/><Relationship Id="rId5" Type="http://schemas.openxmlformats.org/officeDocument/2006/relationships/image" Target="../media/image56.tiff"/><Relationship Id="rId6" Type="http://schemas.openxmlformats.org/officeDocument/2006/relationships/image" Target="../media/image57.tiff"/><Relationship Id="rId7" Type="http://schemas.openxmlformats.org/officeDocument/2006/relationships/image" Target="../media/image58.tiff"/><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83.tif"/><Relationship Id="rId4" Type="http://schemas.openxmlformats.org/officeDocument/2006/relationships/image" Target="../media/image84.tif"/><Relationship Id="rId5" Type="http://schemas.openxmlformats.org/officeDocument/2006/relationships/image" Target="../media/image85.ti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image" Target="../media/image86.tif"/><Relationship Id="rId4" Type="http://schemas.openxmlformats.org/officeDocument/2006/relationships/image" Target="../media/image87.ti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8.ti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89.tiff"/><Relationship Id="rId5" Type="http://schemas.openxmlformats.org/officeDocument/2006/relationships/image" Target="../media/image90.tiff"/><Relationship Id="rId1" Type="http://schemas.openxmlformats.org/officeDocument/2006/relationships/tags" Target="../tags/tag1.xml"/><Relationship Id="rId2"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91.tiff"/><Relationship Id="rId1" Type="http://schemas.openxmlformats.org/officeDocument/2006/relationships/tags" Target="../tags/tag2.xml"/><Relationship Id="rId2"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3.tif"/><Relationship Id="rId4" Type="http://schemas.openxmlformats.org/officeDocument/2006/relationships/image" Target="../media/image94.tif"/><Relationship Id="rId5" Type="http://schemas.openxmlformats.org/officeDocument/2006/relationships/image" Target="../media/image95.tif"/><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tiff"/><Relationship Id="rId3" Type="http://schemas.openxmlformats.org/officeDocument/2006/relationships/image" Target="../media/image9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tiff"/><Relationship Id="rId3"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7.xml"/><Relationship Id="rId5" Type="http://schemas.openxmlformats.org/officeDocument/2006/relationships/image" Target="../media/image104.png"/><Relationship Id="rId6" Type="http://schemas.openxmlformats.org/officeDocument/2006/relationships/image" Target="../media/image105.png"/><Relationship Id="rId1" Type="http://schemas.microsoft.com/office/2007/relationships/media" Target="../media/media1.mp4"/><Relationship Id="rId2" Type="http://schemas.openxmlformats.org/officeDocument/2006/relationships/video" Target="../media/media1.mp4"/></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9.png"/></Relationships>
</file>

<file path=ppt/slides/_rels/slide57.xml.rels><?xml version="1.0" encoding="UTF-8" standalone="yes"?>
<Relationships xmlns="http://schemas.openxmlformats.org/package/2006/relationships"><Relationship Id="rId11" Type="http://schemas.openxmlformats.org/officeDocument/2006/relationships/image" Target="../media/image118.png"/><Relationship Id="rId12"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15.png"/><Relationship Id="rId9" Type="http://schemas.openxmlformats.org/officeDocument/2006/relationships/image" Target="../media/image116.png"/><Relationship Id="rId10" Type="http://schemas.openxmlformats.org/officeDocument/2006/relationships/image" Target="../media/image11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tiff"/><Relationship Id="rId3" Type="http://schemas.openxmlformats.org/officeDocument/2006/relationships/image" Target="../media/image12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t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2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25.t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12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9.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1" Type="http://schemas.openxmlformats.org/officeDocument/2006/relationships/slideLayout" Target="../slideLayouts/slideLayout7.xml"/><Relationship Id="rId2" Type="http://schemas.openxmlformats.org/officeDocument/2006/relationships/image" Target="../media/image1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tif"/></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13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35.png"/><Relationship Id="rId1" Type="http://schemas.openxmlformats.org/officeDocument/2006/relationships/slideLayout" Target="../slideLayouts/slideLayout14.xml"/><Relationship Id="rId2" Type="http://schemas.openxmlformats.org/officeDocument/2006/relationships/notesSlide" Target="../notesSlides/notesSlide59.xml"/></Relationships>
</file>

<file path=ppt/slides/_rels/slide74.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0.tif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oleObject" Target="../embeddings/oleObject1.bin"/><Relationship Id="rId7"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0" y="925286"/>
            <a:ext cx="9906000" cy="2485570"/>
          </a:xfrm>
        </p:spPr>
        <p:txBody>
          <a:bodyPr rtlCol="0">
            <a:noAutofit/>
          </a:bodyPr>
          <a:lstStyle/>
          <a:p>
            <a:pPr fontAlgn="auto">
              <a:spcAft>
                <a:spcPts val="0"/>
              </a:spcAft>
              <a:defRPr/>
            </a:pPr>
            <a:r>
              <a:rPr lang="en-US" altLang="ja-JP" sz="4800" b="1" dirty="0" smtClean="0">
                <a:latin typeface="Arial"/>
                <a:ea typeface="ヒラギノ丸ゴ Pro W4"/>
                <a:cs typeface="Arial"/>
              </a:rPr>
              <a:t>State of progress in </a:t>
            </a:r>
            <a:br>
              <a:rPr lang="en-US" altLang="ja-JP" sz="4800" b="1" dirty="0" smtClean="0">
                <a:latin typeface="Arial"/>
                <a:ea typeface="ヒラギノ丸ゴ Pro W4"/>
                <a:cs typeface="Arial"/>
              </a:rPr>
            </a:br>
            <a:r>
              <a:rPr lang="en-US" altLang="ja-JP" sz="4800" b="1" dirty="0" smtClean="0">
                <a:latin typeface="Arial"/>
                <a:ea typeface="ヒラギノ丸ゴ Pro W4"/>
                <a:cs typeface="Arial"/>
              </a:rPr>
              <a:t>THz and broadband spectrum</a:t>
            </a:r>
            <a:r>
              <a:rPr lang="en-US" altLang="ja-JP" sz="4800" b="1" dirty="0">
                <a:latin typeface="Arial"/>
                <a:ea typeface="ヒラギノ丸ゴ Pro W4"/>
                <a:cs typeface="Arial"/>
              </a:rPr>
              <a:t> </a:t>
            </a:r>
            <a:r>
              <a:rPr lang="en-US" altLang="ja-JP" sz="4800" b="1" dirty="0" smtClean="0">
                <a:latin typeface="Arial"/>
                <a:ea typeface="ヒラギノ丸ゴ Pro W4"/>
                <a:cs typeface="Arial"/>
              </a:rPr>
              <a:t>manipulation group </a:t>
            </a:r>
            <a:endParaRPr lang="ja-JP" altLang="en-US" sz="4800" b="1" dirty="0">
              <a:latin typeface="Arial"/>
              <a:ea typeface="ヒラギノ丸ゴ Pro W4"/>
              <a:cs typeface="Arial"/>
            </a:endParaRPr>
          </a:p>
        </p:txBody>
      </p:sp>
      <p:sp>
        <p:nvSpPr>
          <p:cNvPr id="2" name="テキスト ボックス 1"/>
          <p:cNvSpPr txBox="1"/>
          <p:nvPr/>
        </p:nvSpPr>
        <p:spPr>
          <a:xfrm>
            <a:off x="833525" y="5878563"/>
            <a:ext cx="8391264" cy="954107"/>
          </a:xfrm>
          <a:prstGeom prst="rect">
            <a:avLst/>
          </a:prstGeom>
          <a:noFill/>
        </p:spPr>
        <p:txBody>
          <a:bodyPr wrap="none" rtlCol="0">
            <a:spAutoFit/>
          </a:bodyPr>
          <a:lstStyle/>
          <a:p>
            <a:pPr algn="ctr"/>
            <a:r>
              <a:rPr lang="en-US" altLang="ja-JP" sz="2800" b="1" dirty="0" err="1" smtClean="0">
                <a:solidFill>
                  <a:srgbClr val="8000FF"/>
                </a:solidFill>
                <a:latin typeface="Arial"/>
                <a:ea typeface="ヒラギノ丸ゴ ProN W4"/>
                <a:cs typeface="Arial"/>
              </a:rPr>
              <a:t>Minoshima</a:t>
            </a:r>
            <a:r>
              <a:rPr lang="en-US" altLang="ja-JP" sz="2800" b="1" dirty="0" smtClean="0">
                <a:solidFill>
                  <a:srgbClr val="8000FF"/>
                </a:solidFill>
                <a:latin typeface="Arial"/>
                <a:ea typeface="ヒラギノ丸ゴ ProN W4"/>
                <a:cs typeface="Arial"/>
              </a:rPr>
              <a:t> ERATO</a:t>
            </a:r>
            <a:r>
              <a:rPr lang="ja-JP" altLang="en-US" sz="2800" b="1" dirty="0" smtClean="0">
                <a:solidFill>
                  <a:srgbClr val="8000FF"/>
                </a:solidFill>
                <a:latin typeface="Arial"/>
                <a:ea typeface="ヒラギノ丸ゴ ProN W4"/>
                <a:cs typeface="Arial"/>
              </a:rPr>
              <a:t>　</a:t>
            </a:r>
            <a:r>
              <a:rPr lang="en-US" altLang="ja-JP" sz="2800" b="1" dirty="0" smtClean="0">
                <a:solidFill>
                  <a:srgbClr val="8000FF"/>
                </a:solidFill>
                <a:latin typeface="Arial"/>
                <a:ea typeface="ヒラギノ丸ゴ ProN W4"/>
                <a:cs typeface="Arial"/>
              </a:rPr>
              <a:t>2nd  group meeting in 2014</a:t>
            </a:r>
          </a:p>
          <a:p>
            <a:pPr algn="ctr"/>
            <a:r>
              <a:rPr kumimoji="1" lang="ja-JP" altLang="en-US" sz="2800" b="1" dirty="0" smtClean="0">
                <a:solidFill>
                  <a:srgbClr val="8000FF"/>
                </a:solidFill>
                <a:latin typeface="Arial"/>
                <a:ea typeface="ヒラギノ丸ゴ ProN W4"/>
                <a:cs typeface="Arial"/>
              </a:rPr>
              <a:t>（</a:t>
            </a:r>
            <a:r>
              <a:rPr kumimoji="1" lang="en-US" altLang="ja-JP" sz="2800" b="1" dirty="0" smtClean="0">
                <a:solidFill>
                  <a:srgbClr val="8000FF"/>
                </a:solidFill>
                <a:latin typeface="Arial"/>
                <a:ea typeface="ヒラギノ丸ゴ ProN W4"/>
                <a:cs typeface="Arial"/>
              </a:rPr>
              <a:t>Dec. 22, 2014@</a:t>
            </a:r>
            <a:r>
              <a:rPr lang="en-US" altLang="ja-JP" sz="2800" b="1" dirty="0" smtClean="0">
                <a:solidFill>
                  <a:srgbClr val="8000FF"/>
                </a:solidFill>
                <a:latin typeface="Arial"/>
                <a:ea typeface="ヒラギノ丸ゴ ProN W4"/>
                <a:cs typeface="Arial"/>
              </a:rPr>
              <a:t>AIST</a:t>
            </a:r>
            <a:r>
              <a:rPr kumimoji="1" lang="ja-JP" altLang="en-US" sz="2800" b="1" dirty="0" smtClean="0">
                <a:solidFill>
                  <a:srgbClr val="8000FF"/>
                </a:solidFill>
                <a:latin typeface="Arial"/>
                <a:ea typeface="ヒラギノ丸ゴ ProN W4"/>
                <a:cs typeface="Arial"/>
              </a:rPr>
              <a:t>）</a:t>
            </a:r>
            <a:endParaRPr kumimoji="1" lang="ja-JP" altLang="en-US" sz="2800" b="1" dirty="0">
              <a:solidFill>
                <a:srgbClr val="8000FF"/>
              </a:solidFill>
              <a:latin typeface="Arial"/>
              <a:ea typeface="ヒラギノ丸ゴ ProN W4"/>
              <a:cs typeface="Arial"/>
            </a:endParaRPr>
          </a:p>
        </p:txBody>
      </p:sp>
      <p:sp>
        <p:nvSpPr>
          <p:cNvPr id="6" name="Rectangle 2"/>
          <p:cNvSpPr txBox="1">
            <a:spLocks noChangeArrowheads="1"/>
          </p:cNvSpPr>
          <p:nvPr/>
        </p:nvSpPr>
        <p:spPr bwMode="auto">
          <a:xfrm>
            <a:off x="0" y="3997366"/>
            <a:ext cx="9906000" cy="141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fontAlgn="base">
              <a:spcBef>
                <a:spcPct val="0"/>
              </a:spcBef>
              <a:spcAft>
                <a:spcPct val="0"/>
              </a:spcAft>
              <a:defRPr kumimoji="1" sz="4400" kern="1200">
                <a:solidFill>
                  <a:schemeClr val="tx1"/>
                </a:solidFill>
                <a:latin typeface="+mj-lt"/>
                <a:ea typeface="+mj-ea"/>
                <a:cs typeface="ＭＳ Ｐゴシック" charset="0"/>
              </a:defRPr>
            </a:lvl1pPr>
            <a:lvl2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a:lstStyle>
          <a:p>
            <a:pPr fontAlgn="auto">
              <a:spcAft>
                <a:spcPts val="0"/>
              </a:spcAft>
              <a:defRPr/>
            </a:pPr>
            <a:r>
              <a:rPr lang="en-US" altLang="ja-JP" sz="4800" dirty="0" smtClean="0">
                <a:latin typeface="Arial"/>
                <a:ea typeface="ヒラギノ丸ゴ Pro W4"/>
                <a:cs typeface="Arial"/>
              </a:rPr>
              <a:t>Takeshi </a:t>
            </a:r>
            <a:r>
              <a:rPr lang="en-US" altLang="ja-JP" sz="4800" dirty="0" err="1" smtClean="0">
                <a:latin typeface="Arial"/>
                <a:ea typeface="ヒラギノ丸ゴ Pro W4"/>
                <a:cs typeface="Arial"/>
              </a:rPr>
              <a:t>Yasui</a:t>
            </a:r>
            <a:endParaRPr lang="en-US" altLang="ja-JP" sz="4800" dirty="0" smtClean="0">
              <a:latin typeface="Arial"/>
              <a:ea typeface="ヒラギノ丸ゴ Pro W4"/>
              <a:cs typeface="Arial"/>
            </a:endParaRPr>
          </a:p>
          <a:p>
            <a:pPr fontAlgn="auto">
              <a:spcAft>
                <a:spcPts val="0"/>
              </a:spcAft>
              <a:defRPr/>
            </a:pPr>
            <a:r>
              <a:rPr lang="en-US" altLang="ja-JP" sz="4800" dirty="0">
                <a:latin typeface="Arial"/>
                <a:ea typeface="ヒラギノ丸ゴ Pro W4"/>
                <a:cs typeface="Arial"/>
              </a:rPr>
              <a:t>(Tokushima University)</a:t>
            </a:r>
            <a:endParaRPr lang="ja-JP" altLang="en-US" sz="4800" dirty="0">
              <a:latin typeface="Arial"/>
              <a:ea typeface="ヒラギノ丸ゴ Pro W4"/>
              <a:cs typeface="Arial"/>
            </a:endParaRPr>
          </a:p>
        </p:txBody>
      </p:sp>
    </p:spTree>
    <p:extLst>
      <p:ext uri="{BB962C8B-B14F-4D97-AF65-F5344CB8AC3E}">
        <p14:creationId xmlns:p14="http://schemas.microsoft.com/office/powerpoint/2010/main" val="2339935691"/>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表 21"/>
          <p:cNvGraphicFramePr>
            <a:graphicFrameLocks noGrp="1"/>
          </p:cNvGraphicFramePr>
          <p:nvPr>
            <p:extLst>
              <p:ext uri="{D42A27DB-BD31-4B8C-83A1-F6EECF244321}">
                <p14:modId xmlns:p14="http://schemas.microsoft.com/office/powerpoint/2010/main" val="2522942069"/>
              </p:ext>
            </p:extLst>
          </p:nvPr>
        </p:nvGraphicFramePr>
        <p:xfrm>
          <a:off x="92991" y="1342709"/>
          <a:ext cx="9754395" cy="5343835"/>
        </p:xfrm>
        <a:graphic>
          <a:graphicData uri="http://schemas.openxmlformats.org/drawingml/2006/table">
            <a:tbl>
              <a:tblPr firstRow="1" bandRow="1">
                <a:tableStyleId>{5C22544A-7EE6-4342-B048-85BDC9FD1C3A}</a:tableStyleId>
              </a:tblPr>
              <a:tblGrid>
                <a:gridCol w="395514"/>
                <a:gridCol w="4680520"/>
                <a:gridCol w="4678361"/>
              </a:tblGrid>
              <a:tr h="447291">
                <a:tc>
                  <a:txBody>
                    <a:bodyPr/>
                    <a:lstStyle/>
                    <a:p>
                      <a:endParaRPr kumimoji="1" lang="ja-JP" alt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2376264">
                <a:tc>
                  <a:txBody>
                    <a:bodyPr/>
                    <a:lstStyle/>
                    <a:p>
                      <a:endParaRPr kumimoji="1" lang="ja-JP" alt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2520280">
                <a:tc>
                  <a:txBody>
                    <a:bodyPr/>
                    <a:lstStyle/>
                    <a:p>
                      <a:endParaRPr kumimoji="1" lang="ja-JP" alt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kumimoji="1" lang="ja-JP" alt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sp>
        <p:nvSpPr>
          <p:cNvPr id="6" name="タイトル 5"/>
          <p:cNvSpPr>
            <a:spLocks noGrp="1"/>
          </p:cNvSpPr>
          <p:nvPr>
            <p:ph type="title"/>
          </p:nvPr>
        </p:nvSpPr>
        <p:spPr>
          <a:xfrm>
            <a:off x="56457" y="404664"/>
            <a:ext cx="9769097" cy="749108"/>
          </a:xfrm>
        </p:spPr>
        <p:txBody>
          <a:bodyPr/>
          <a:lstStyle/>
          <a:p>
            <a:r>
              <a:rPr lang="en-US" altLang="ja-JP" b="1" dirty="0" smtClean="0">
                <a:solidFill>
                  <a:schemeClr val="tx1"/>
                </a:solidFill>
              </a:rPr>
              <a:t>Influence</a:t>
            </a:r>
            <a:r>
              <a:rPr kumimoji="1" lang="en-US" altLang="ja-JP" b="1" dirty="0" smtClean="0">
                <a:solidFill>
                  <a:schemeClr val="tx1"/>
                </a:solidFill>
              </a:rPr>
              <a:t> of timing jitter in ASOPS</a:t>
            </a:r>
            <a:endParaRPr kumimoji="1" lang="ja-JP" altLang="en-US" b="1" dirty="0">
              <a:solidFill>
                <a:schemeClr val="tx1"/>
              </a:solidFill>
            </a:endParaRPr>
          </a:p>
        </p:txBody>
      </p:sp>
      <p:sp>
        <p:nvSpPr>
          <p:cNvPr id="27" name="下矢印 26"/>
          <p:cNvSpPr/>
          <p:nvPr/>
        </p:nvSpPr>
        <p:spPr bwMode="auto">
          <a:xfrm>
            <a:off x="7041233" y="3950242"/>
            <a:ext cx="576237" cy="638317"/>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40" name="下矢印 139"/>
          <p:cNvSpPr/>
          <p:nvPr/>
        </p:nvSpPr>
        <p:spPr bwMode="auto">
          <a:xfrm rot="5400000">
            <a:off x="4825953" y="4996209"/>
            <a:ext cx="617614" cy="939585"/>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30" name="テキスト ボックス 29"/>
          <p:cNvSpPr txBox="1"/>
          <p:nvPr/>
        </p:nvSpPr>
        <p:spPr>
          <a:xfrm>
            <a:off x="7810590" y="4052130"/>
            <a:ext cx="792088" cy="523220"/>
          </a:xfrm>
          <a:prstGeom prst="rect">
            <a:avLst/>
          </a:prstGeom>
          <a:solidFill>
            <a:schemeClr val="bg1"/>
          </a:solidFill>
          <a:ln w="28575">
            <a:solidFill>
              <a:schemeClr val="tx1"/>
            </a:solidFill>
          </a:ln>
        </p:spPr>
        <p:txBody>
          <a:bodyPr wrap="square" rtlCol="0">
            <a:spAutoFit/>
          </a:bodyPr>
          <a:lstStyle/>
          <a:p>
            <a:pPr algn="ctr"/>
            <a:r>
              <a:rPr kumimoji="1" lang="en-US" altLang="ja-JP" sz="2800" dirty="0" smtClean="0"/>
              <a:t>F.T.</a:t>
            </a:r>
            <a:endParaRPr kumimoji="1" lang="ja-JP" altLang="en-US" sz="2800" dirty="0"/>
          </a:p>
        </p:txBody>
      </p:sp>
      <p:sp>
        <p:nvSpPr>
          <p:cNvPr id="141" name="下矢印 140"/>
          <p:cNvSpPr/>
          <p:nvPr/>
        </p:nvSpPr>
        <p:spPr bwMode="auto">
          <a:xfrm rot="16200000">
            <a:off x="4901951" y="2339380"/>
            <a:ext cx="617614" cy="924647"/>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43" name="テキスト ボックス 42"/>
          <p:cNvSpPr txBox="1"/>
          <p:nvPr/>
        </p:nvSpPr>
        <p:spPr>
          <a:xfrm>
            <a:off x="1299588" y="1282207"/>
            <a:ext cx="2757102" cy="523220"/>
          </a:xfrm>
          <a:prstGeom prst="rect">
            <a:avLst/>
          </a:prstGeom>
          <a:noFill/>
        </p:spPr>
        <p:txBody>
          <a:bodyPr wrap="square" rtlCol="0">
            <a:spAutoFit/>
          </a:bodyPr>
          <a:lstStyle/>
          <a:p>
            <a:pPr algn="ctr"/>
            <a:r>
              <a:rPr kumimoji="1" lang="el-GR" altLang="ja-JP" sz="2800" dirty="0" smtClean="0">
                <a:solidFill>
                  <a:srgbClr val="0070C0"/>
                </a:solidFill>
              </a:rPr>
              <a:t>Τ</a:t>
            </a:r>
            <a:r>
              <a:rPr kumimoji="1" lang="en-US" altLang="ja-JP" sz="2800" dirty="0" smtClean="0">
                <a:solidFill>
                  <a:srgbClr val="0070C0"/>
                </a:solidFill>
              </a:rPr>
              <a:t>Hz</a:t>
            </a:r>
            <a:r>
              <a:rPr lang="ja-JP" altLang="en-US" sz="2800" dirty="0" smtClean="0">
                <a:solidFill>
                  <a:srgbClr val="0070C0"/>
                </a:solidFill>
              </a:rPr>
              <a:t> </a:t>
            </a:r>
            <a:r>
              <a:rPr lang="en-US" altLang="ja-JP" sz="2800" dirty="0" smtClean="0">
                <a:solidFill>
                  <a:srgbClr val="0070C0"/>
                </a:solidFill>
              </a:rPr>
              <a:t>region</a:t>
            </a:r>
            <a:endParaRPr kumimoji="1" lang="ja-JP" altLang="en-US" sz="2800" dirty="0">
              <a:solidFill>
                <a:srgbClr val="0070C0"/>
              </a:solidFill>
            </a:endParaRPr>
          </a:p>
        </p:txBody>
      </p:sp>
      <p:sp>
        <p:nvSpPr>
          <p:cNvPr id="145" name="テキスト ボックス 144"/>
          <p:cNvSpPr txBox="1"/>
          <p:nvPr/>
        </p:nvSpPr>
        <p:spPr>
          <a:xfrm>
            <a:off x="5181786" y="1268760"/>
            <a:ext cx="4811775" cy="523220"/>
          </a:xfrm>
          <a:prstGeom prst="rect">
            <a:avLst/>
          </a:prstGeom>
          <a:noFill/>
        </p:spPr>
        <p:txBody>
          <a:bodyPr wrap="square" rtlCol="0">
            <a:spAutoFit/>
          </a:bodyPr>
          <a:lstStyle/>
          <a:p>
            <a:pPr algn="ctr"/>
            <a:r>
              <a:rPr lang="en-US" altLang="ja-JP" sz="2800" dirty="0" smtClean="0">
                <a:solidFill>
                  <a:srgbClr val="FF0000"/>
                </a:solidFill>
              </a:rPr>
              <a:t>RF region (ASOPS signal)</a:t>
            </a:r>
            <a:endParaRPr kumimoji="1" lang="ja-JP" altLang="en-US" sz="2800" dirty="0">
              <a:solidFill>
                <a:srgbClr val="FF0000"/>
              </a:solidFill>
            </a:endParaRPr>
          </a:p>
        </p:txBody>
      </p:sp>
      <p:sp>
        <p:nvSpPr>
          <p:cNvPr id="7" name="テキスト ボックス 6"/>
          <p:cNvSpPr txBox="1"/>
          <p:nvPr/>
        </p:nvSpPr>
        <p:spPr>
          <a:xfrm>
            <a:off x="6031126" y="3543816"/>
            <a:ext cx="3386370" cy="400110"/>
          </a:xfrm>
          <a:prstGeom prst="rect">
            <a:avLst/>
          </a:prstGeom>
          <a:solidFill>
            <a:srgbClr val="FFFF00"/>
          </a:solidFill>
        </p:spPr>
        <p:txBody>
          <a:bodyPr wrap="square" rtlCol="0">
            <a:spAutoFit/>
          </a:bodyPr>
          <a:lstStyle/>
          <a:p>
            <a:pPr algn="ctr"/>
            <a:r>
              <a:rPr lang="en-US" altLang="ja-JP" sz="2000" b="1" dirty="0" smtClean="0">
                <a:solidFill>
                  <a:srgbClr val="FF0000"/>
                </a:solidFill>
              </a:rPr>
              <a:t>Nonlinearity of time scale.</a:t>
            </a:r>
            <a:endParaRPr kumimoji="1" lang="ja-JP" altLang="en-US" sz="2000" b="1" dirty="0">
              <a:solidFill>
                <a:srgbClr val="FF0000"/>
              </a:solidFill>
            </a:endParaRPr>
          </a:p>
        </p:txBody>
      </p:sp>
      <p:sp>
        <p:nvSpPr>
          <p:cNvPr id="119" name="テキスト ボックス 118"/>
          <p:cNvSpPr txBox="1"/>
          <p:nvPr/>
        </p:nvSpPr>
        <p:spPr>
          <a:xfrm rot="10800000">
            <a:off x="27430" y="4489667"/>
            <a:ext cx="492443" cy="1638437"/>
          </a:xfrm>
          <a:prstGeom prst="rect">
            <a:avLst/>
          </a:prstGeom>
          <a:noFill/>
        </p:spPr>
        <p:txBody>
          <a:bodyPr vert="eaVert" wrap="square" rtlCol="0">
            <a:spAutoFit/>
          </a:bodyPr>
          <a:lstStyle/>
          <a:p>
            <a:pPr algn="ctr"/>
            <a:r>
              <a:rPr kumimoji="1" lang="en-US" altLang="ja-JP" sz="2000" dirty="0" smtClean="0"/>
              <a:t>Frequency</a:t>
            </a:r>
            <a:endParaRPr kumimoji="1" lang="ja-JP" altLang="en-US" sz="2000" dirty="0"/>
          </a:p>
        </p:txBody>
      </p:sp>
      <p:sp>
        <p:nvSpPr>
          <p:cNvPr id="120" name="テキスト ボックス 119"/>
          <p:cNvSpPr txBox="1"/>
          <p:nvPr/>
        </p:nvSpPr>
        <p:spPr>
          <a:xfrm rot="10800000">
            <a:off x="39715" y="2111176"/>
            <a:ext cx="492443" cy="1638437"/>
          </a:xfrm>
          <a:prstGeom prst="rect">
            <a:avLst/>
          </a:prstGeom>
          <a:noFill/>
        </p:spPr>
        <p:txBody>
          <a:bodyPr vert="eaVert" wrap="square" rtlCol="0">
            <a:spAutoFit/>
          </a:bodyPr>
          <a:lstStyle/>
          <a:p>
            <a:pPr algn="ctr"/>
            <a:r>
              <a:rPr kumimoji="1" lang="en-US" altLang="ja-JP" sz="2000" dirty="0" smtClean="0"/>
              <a:t>Time</a:t>
            </a:r>
            <a:endParaRPr kumimoji="1" lang="ja-JP" altLang="en-US" sz="2000" dirty="0"/>
          </a:p>
        </p:txBody>
      </p:sp>
      <p:sp>
        <p:nvSpPr>
          <p:cNvPr id="121" name="テキスト ボックス 120"/>
          <p:cNvSpPr txBox="1"/>
          <p:nvPr/>
        </p:nvSpPr>
        <p:spPr>
          <a:xfrm>
            <a:off x="200474" y="5966466"/>
            <a:ext cx="4302260" cy="646331"/>
          </a:xfrm>
          <a:prstGeom prst="rect">
            <a:avLst/>
          </a:prstGeom>
          <a:solidFill>
            <a:srgbClr val="FFFF00"/>
          </a:solidFill>
        </p:spPr>
        <p:txBody>
          <a:bodyPr wrap="square" rtlCol="0">
            <a:spAutoFit/>
          </a:bodyPr>
          <a:lstStyle/>
          <a:p>
            <a:pPr algn="ctr"/>
            <a:r>
              <a:rPr kumimoji="1" lang="en-US" altLang="ja-JP" b="1" dirty="0" smtClean="0">
                <a:solidFill>
                  <a:srgbClr val="FF0000"/>
                </a:solidFill>
              </a:rPr>
              <a:t>Nonlinearity of frequency scal</a:t>
            </a:r>
            <a:r>
              <a:rPr lang="en-US" altLang="ja-JP" b="1" dirty="0" smtClean="0">
                <a:solidFill>
                  <a:srgbClr val="FF0000"/>
                </a:solidFill>
              </a:rPr>
              <a:t>e limits spectral resolution and accuracy!!</a:t>
            </a:r>
            <a:endParaRPr kumimoji="1" lang="ja-JP" altLang="en-US" b="1" dirty="0">
              <a:solidFill>
                <a:srgbClr val="FF0000"/>
              </a:solidFill>
            </a:endParaRPr>
          </a:p>
        </p:txBody>
      </p:sp>
      <p:sp>
        <p:nvSpPr>
          <p:cNvPr id="122" name="スライド番号プレースホルダー 5"/>
          <p:cNvSpPr>
            <a:spLocks noGrp="1"/>
          </p:cNvSpPr>
          <p:nvPr>
            <p:ph type="sldNum" sz="quarter" idx="12"/>
          </p:nvPr>
        </p:nvSpPr>
        <p:spPr>
          <a:xfrm>
            <a:off x="7800000" y="0"/>
            <a:ext cx="2063750" cy="457200"/>
          </a:xfrm>
        </p:spPr>
        <p:txBody>
          <a:bodyPr/>
          <a:lstStyle/>
          <a:p>
            <a:fld id="{30C24394-6C73-4A70-84C8-733E302D9C49}" type="slidenum">
              <a:rPr kumimoji="1" lang="ja-JP" altLang="en-US" smtClean="0"/>
              <a:t>10</a:t>
            </a:fld>
            <a:endParaRPr kumimoji="1" lang="ja-JP" altLang="en-US" dirty="0"/>
          </a:p>
        </p:txBody>
      </p:sp>
      <p:sp>
        <p:nvSpPr>
          <p:cNvPr id="64" name="テキスト ボックス 63"/>
          <p:cNvSpPr txBox="1"/>
          <p:nvPr/>
        </p:nvSpPr>
        <p:spPr>
          <a:xfrm>
            <a:off x="5789630" y="6182488"/>
            <a:ext cx="4041694" cy="400110"/>
          </a:xfrm>
          <a:prstGeom prst="rect">
            <a:avLst/>
          </a:prstGeom>
          <a:solidFill>
            <a:srgbClr val="FFFF00"/>
          </a:solidFill>
        </p:spPr>
        <p:txBody>
          <a:bodyPr wrap="square" rtlCol="0">
            <a:spAutoFit/>
          </a:bodyPr>
          <a:lstStyle/>
          <a:p>
            <a:pPr algn="ctr"/>
            <a:r>
              <a:rPr lang="en-US" altLang="ja-JP" sz="2000" b="1" dirty="0" smtClean="0">
                <a:solidFill>
                  <a:srgbClr val="FF0000"/>
                </a:solidFill>
              </a:rPr>
              <a:t>Nonlinearity of frequency scale.</a:t>
            </a:r>
            <a:endParaRPr kumimoji="1" lang="ja-JP" altLang="en-US" sz="2000" b="1" dirty="0">
              <a:solidFill>
                <a:srgbClr val="FF0000"/>
              </a:solidFill>
            </a:endParaRPr>
          </a:p>
        </p:txBody>
      </p:sp>
      <p:sp>
        <p:nvSpPr>
          <p:cNvPr id="12" name="テキスト ボックス 11"/>
          <p:cNvSpPr txBox="1"/>
          <p:nvPr/>
        </p:nvSpPr>
        <p:spPr>
          <a:xfrm>
            <a:off x="4526262" y="5805266"/>
            <a:ext cx="1321988" cy="584775"/>
          </a:xfrm>
          <a:prstGeom prst="rect">
            <a:avLst/>
          </a:prstGeom>
          <a:solidFill>
            <a:schemeClr val="accent3">
              <a:lumMod val="60000"/>
              <a:lumOff val="40000"/>
            </a:schemeClr>
          </a:solidFill>
          <a:ln w="25400">
            <a:solidFill>
              <a:schemeClr val="tx1"/>
            </a:solidFill>
          </a:ln>
        </p:spPr>
        <p:txBody>
          <a:bodyPr wrap="square" rtlCol="0">
            <a:spAutoFit/>
          </a:bodyPr>
          <a:lstStyle/>
          <a:p>
            <a:pPr algn="ctr"/>
            <a:r>
              <a:rPr kumimoji="1" lang="en-US" altLang="ja-JP" sz="1600" b="1" dirty="0" smtClean="0"/>
              <a:t>Frequency</a:t>
            </a:r>
          </a:p>
          <a:p>
            <a:pPr algn="ctr"/>
            <a:r>
              <a:rPr kumimoji="1" lang="en-US" altLang="ja-JP" sz="1600" b="1" dirty="0" smtClean="0"/>
              <a:t>calibration</a:t>
            </a:r>
            <a:endParaRPr kumimoji="1" lang="ja-JP" altLang="en-US" sz="1600" b="1" dirty="0"/>
          </a:p>
        </p:txBody>
      </p:sp>
      <p:sp>
        <p:nvSpPr>
          <p:cNvPr id="71" name="テキスト ボックス 70"/>
          <p:cNvSpPr txBox="1"/>
          <p:nvPr/>
        </p:nvSpPr>
        <p:spPr>
          <a:xfrm>
            <a:off x="4342354" y="1881229"/>
            <a:ext cx="1618758" cy="584775"/>
          </a:xfrm>
          <a:prstGeom prst="rect">
            <a:avLst/>
          </a:prstGeom>
          <a:solidFill>
            <a:srgbClr val="66CCFF"/>
          </a:solidFill>
          <a:ln w="25400">
            <a:solidFill>
              <a:srgbClr val="4F81BD"/>
            </a:solidFill>
          </a:ln>
        </p:spPr>
        <p:txBody>
          <a:bodyPr wrap="square" rtlCol="0">
            <a:spAutoFit/>
          </a:bodyPr>
          <a:lstStyle/>
          <a:p>
            <a:pPr algn="ctr"/>
            <a:r>
              <a:rPr kumimoji="1" lang="en-US" altLang="ja-JP" sz="1600" b="1" dirty="0" smtClean="0"/>
              <a:t>Frequency</a:t>
            </a:r>
          </a:p>
          <a:p>
            <a:pPr algn="ctr"/>
            <a:r>
              <a:rPr kumimoji="1" lang="en-US" altLang="ja-JP" sz="1600" b="1" dirty="0" smtClean="0"/>
              <a:t>downscaling</a:t>
            </a:r>
            <a:endParaRPr kumimoji="1" lang="ja-JP" altLang="en-US" sz="1600" b="1" dirty="0"/>
          </a:p>
        </p:txBody>
      </p:sp>
      <p:grpSp>
        <p:nvGrpSpPr>
          <p:cNvPr id="4" name="グループ化 3"/>
          <p:cNvGrpSpPr/>
          <p:nvPr/>
        </p:nvGrpSpPr>
        <p:grpSpPr>
          <a:xfrm>
            <a:off x="651289" y="2055943"/>
            <a:ext cx="4097142" cy="2038078"/>
            <a:chOff x="490908" y="2373419"/>
            <a:chExt cx="4344105" cy="2160926"/>
          </a:xfrm>
        </p:grpSpPr>
        <p:grpSp>
          <p:nvGrpSpPr>
            <p:cNvPr id="26" name="グループ化 25"/>
            <p:cNvGrpSpPr/>
            <p:nvPr/>
          </p:nvGrpSpPr>
          <p:grpSpPr>
            <a:xfrm>
              <a:off x="490908" y="2373419"/>
              <a:ext cx="4344105" cy="2160926"/>
              <a:chOff x="1219298" y="1898373"/>
              <a:chExt cx="4009944" cy="2160926"/>
            </a:xfrm>
          </p:grpSpPr>
          <p:cxnSp>
            <p:nvCxnSpPr>
              <p:cNvPr id="56" name="直線矢印コネクタ 55"/>
              <p:cNvCxnSpPr/>
              <p:nvPr/>
            </p:nvCxnSpPr>
            <p:spPr>
              <a:xfrm flipV="1">
                <a:off x="1605402" y="1898373"/>
                <a:ext cx="0" cy="1741151"/>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59" name="直線矢印コネクタ 58"/>
              <p:cNvCxnSpPr/>
              <p:nvPr/>
            </p:nvCxnSpPr>
            <p:spPr>
              <a:xfrm>
                <a:off x="1609325" y="3645024"/>
                <a:ext cx="3039510"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91" name="テキスト ボックス 90"/>
              <p:cNvSpPr txBox="1"/>
              <p:nvPr/>
            </p:nvSpPr>
            <p:spPr>
              <a:xfrm>
                <a:off x="4289805" y="3667705"/>
                <a:ext cx="939437" cy="391594"/>
              </a:xfrm>
              <a:prstGeom prst="rect">
                <a:avLst/>
              </a:prstGeom>
              <a:noFill/>
            </p:spPr>
            <p:txBody>
              <a:bodyPr wrap="square" rtlCol="0">
                <a:spAutoFit/>
              </a:bodyPr>
              <a:lstStyle/>
              <a:p>
                <a:pPr algn="ctr"/>
                <a:r>
                  <a:rPr lang="en-US" altLang="ja-JP" dirty="0"/>
                  <a:t>T</a:t>
                </a:r>
                <a:r>
                  <a:rPr kumimoji="1" lang="en-US" altLang="ja-JP" dirty="0" smtClean="0"/>
                  <a:t>ime</a:t>
                </a:r>
                <a:endParaRPr kumimoji="1" lang="ja-JP" altLang="en-US" dirty="0"/>
              </a:p>
            </p:txBody>
          </p:sp>
          <p:sp>
            <p:nvSpPr>
              <p:cNvPr id="92" name="テキスト ボックス 91"/>
              <p:cNvSpPr txBox="1"/>
              <p:nvPr/>
            </p:nvSpPr>
            <p:spPr>
              <a:xfrm rot="10800000">
                <a:off x="1219298" y="1994068"/>
                <a:ext cx="421717" cy="1638437"/>
              </a:xfrm>
              <a:prstGeom prst="rect">
                <a:avLst/>
              </a:prstGeom>
              <a:noFill/>
            </p:spPr>
            <p:txBody>
              <a:bodyPr vert="eaVert" wrap="square" rtlCol="0">
                <a:spAutoFit/>
              </a:bodyPr>
              <a:lstStyle/>
              <a:p>
                <a:pPr algn="ctr"/>
                <a:r>
                  <a:rPr kumimoji="1" lang="en-US" altLang="ja-JP" sz="1600" dirty="0" smtClean="0"/>
                  <a:t>Electric field</a:t>
                </a:r>
                <a:endParaRPr kumimoji="1" lang="ja-JP" altLang="en-US" sz="1600" dirty="0"/>
              </a:p>
            </p:txBody>
          </p:sp>
        </p:grpSp>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885" y="2507046"/>
              <a:ext cx="2853907" cy="1442556"/>
            </a:xfrm>
            <a:prstGeom prst="rect">
              <a:avLst/>
            </a:prstGeom>
          </p:spPr>
        </p:pic>
      </p:grpSp>
      <p:grpSp>
        <p:nvGrpSpPr>
          <p:cNvPr id="5" name="グループ化 4"/>
          <p:cNvGrpSpPr/>
          <p:nvPr/>
        </p:nvGrpSpPr>
        <p:grpSpPr>
          <a:xfrm>
            <a:off x="5717798" y="4443504"/>
            <a:ext cx="4451443" cy="1641275"/>
            <a:chOff x="6364263" y="4619799"/>
            <a:chExt cx="3920251" cy="1445419"/>
          </a:xfrm>
        </p:grpSpPr>
        <p:pic>
          <p:nvPicPr>
            <p:cNvPr id="28" name="図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1764" y="4769016"/>
              <a:ext cx="2294224" cy="1134451"/>
            </a:xfrm>
            <a:prstGeom prst="rect">
              <a:avLst/>
            </a:prstGeom>
          </p:spPr>
        </p:pic>
        <p:grpSp>
          <p:nvGrpSpPr>
            <p:cNvPr id="123" name="グループ化 122"/>
            <p:cNvGrpSpPr/>
            <p:nvPr/>
          </p:nvGrpSpPr>
          <p:grpSpPr>
            <a:xfrm>
              <a:off x="6364263" y="4619799"/>
              <a:ext cx="3920251" cy="1445419"/>
              <a:chOff x="1692003" y="2093959"/>
              <a:chExt cx="4355356" cy="1739666"/>
            </a:xfrm>
          </p:grpSpPr>
          <p:cxnSp>
            <p:nvCxnSpPr>
              <p:cNvPr id="125" name="直線矢印コネクタ 124"/>
              <p:cNvCxnSpPr/>
              <p:nvPr/>
            </p:nvCxnSpPr>
            <p:spPr>
              <a:xfrm flipV="1">
                <a:off x="2093096" y="2168006"/>
                <a:ext cx="0" cy="1471515"/>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26" name="直線矢印コネクタ 125"/>
              <p:cNvCxnSpPr/>
              <p:nvPr/>
            </p:nvCxnSpPr>
            <p:spPr>
              <a:xfrm>
                <a:off x="2109718" y="3645024"/>
                <a:ext cx="2881903"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27" name="テキスト ボックス 126"/>
              <p:cNvSpPr txBox="1"/>
              <p:nvPr/>
            </p:nvSpPr>
            <p:spPr>
              <a:xfrm>
                <a:off x="4430806" y="3213793"/>
                <a:ext cx="1616553" cy="619832"/>
              </a:xfrm>
              <a:prstGeom prst="rect">
                <a:avLst/>
              </a:prstGeom>
              <a:noFill/>
            </p:spPr>
            <p:txBody>
              <a:bodyPr wrap="square" rtlCol="0">
                <a:spAutoFit/>
              </a:bodyPr>
              <a:lstStyle/>
              <a:p>
                <a:pPr algn="ctr"/>
                <a:r>
                  <a:rPr lang="en-US" altLang="ja-JP" sz="1600" dirty="0"/>
                  <a:t>F</a:t>
                </a:r>
                <a:r>
                  <a:rPr kumimoji="1" lang="en-US" altLang="ja-JP" sz="1600" dirty="0" smtClean="0"/>
                  <a:t>requency </a:t>
                </a:r>
              </a:p>
              <a:p>
                <a:pPr algn="ctr"/>
                <a:r>
                  <a:rPr kumimoji="1" lang="en-US" altLang="ja-JP" sz="1600" dirty="0" smtClean="0"/>
                  <a:t>[MHz]</a:t>
                </a:r>
                <a:endParaRPr kumimoji="1" lang="ja-JP" altLang="en-US" sz="1600" dirty="0"/>
              </a:p>
            </p:txBody>
          </p:sp>
          <p:sp>
            <p:nvSpPr>
              <p:cNvPr id="128" name="テキスト ボックス 127"/>
              <p:cNvSpPr txBox="1"/>
              <p:nvPr/>
            </p:nvSpPr>
            <p:spPr>
              <a:xfrm rot="10800000">
                <a:off x="1692003" y="2093959"/>
                <a:ext cx="451700" cy="1638437"/>
              </a:xfrm>
              <a:prstGeom prst="rect">
                <a:avLst/>
              </a:prstGeom>
              <a:noFill/>
            </p:spPr>
            <p:txBody>
              <a:bodyPr vert="eaVert" wrap="square" rtlCol="0">
                <a:spAutoFit/>
              </a:bodyPr>
              <a:lstStyle/>
              <a:p>
                <a:pPr algn="ctr"/>
                <a:r>
                  <a:rPr kumimoji="1" lang="en-US" altLang="ja-JP" dirty="0" smtClean="0"/>
                  <a:t>Amplitude</a:t>
                </a:r>
                <a:endParaRPr kumimoji="1" lang="ja-JP" altLang="en-US" dirty="0"/>
              </a:p>
            </p:txBody>
          </p:sp>
        </p:grpSp>
      </p:grpSp>
      <p:grpSp>
        <p:nvGrpSpPr>
          <p:cNvPr id="3" name="グループ化 2"/>
          <p:cNvGrpSpPr/>
          <p:nvPr/>
        </p:nvGrpSpPr>
        <p:grpSpPr>
          <a:xfrm>
            <a:off x="5943835" y="1884674"/>
            <a:ext cx="4139034" cy="1568164"/>
            <a:chOff x="5933568" y="2145638"/>
            <a:chExt cx="3367839" cy="1447525"/>
          </a:xfrm>
        </p:grpSpPr>
        <p:grpSp>
          <p:nvGrpSpPr>
            <p:cNvPr id="95" name="グループ化 94"/>
            <p:cNvGrpSpPr/>
            <p:nvPr/>
          </p:nvGrpSpPr>
          <p:grpSpPr>
            <a:xfrm>
              <a:off x="5933568" y="2145638"/>
              <a:ext cx="3367839" cy="1447525"/>
              <a:chOff x="1620173" y="1804638"/>
              <a:chExt cx="3952503" cy="1840386"/>
            </a:xfrm>
          </p:grpSpPr>
          <p:cxnSp>
            <p:nvCxnSpPr>
              <p:cNvPr id="97" name="直線矢印コネクタ 96"/>
              <p:cNvCxnSpPr/>
              <p:nvPr/>
            </p:nvCxnSpPr>
            <p:spPr>
              <a:xfrm flipV="1">
                <a:off x="2050227" y="1804638"/>
                <a:ext cx="0" cy="1834884"/>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98" name="直線矢印コネクタ 97"/>
              <p:cNvCxnSpPr/>
              <p:nvPr/>
            </p:nvCxnSpPr>
            <p:spPr>
              <a:xfrm>
                <a:off x="2049400" y="3645024"/>
                <a:ext cx="2998572"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99" name="テキスト ボックス 98"/>
              <p:cNvSpPr txBox="1"/>
              <p:nvPr/>
            </p:nvSpPr>
            <p:spPr>
              <a:xfrm>
                <a:off x="4455947" y="3135202"/>
                <a:ext cx="1116729" cy="433445"/>
              </a:xfrm>
              <a:prstGeom prst="rect">
                <a:avLst/>
              </a:prstGeom>
              <a:noFill/>
            </p:spPr>
            <p:txBody>
              <a:bodyPr wrap="square" rtlCol="0">
                <a:spAutoFit/>
              </a:bodyPr>
              <a:lstStyle/>
              <a:p>
                <a:pPr algn="ctr"/>
                <a:r>
                  <a:rPr lang="en-US" altLang="ja-JP" dirty="0"/>
                  <a:t>T</a:t>
                </a:r>
                <a:r>
                  <a:rPr kumimoji="1" lang="en-US" altLang="ja-JP" dirty="0" smtClean="0"/>
                  <a:t>ime</a:t>
                </a:r>
                <a:endParaRPr kumimoji="1" lang="ja-JP" altLang="en-US" dirty="0"/>
              </a:p>
            </p:txBody>
          </p:sp>
          <p:sp>
            <p:nvSpPr>
              <p:cNvPr id="100" name="テキスト ボックス 99"/>
              <p:cNvSpPr txBox="1"/>
              <p:nvPr/>
            </p:nvSpPr>
            <p:spPr>
              <a:xfrm rot="10800000">
                <a:off x="1620173" y="1932535"/>
                <a:ext cx="440859" cy="1638436"/>
              </a:xfrm>
              <a:prstGeom prst="rect">
                <a:avLst/>
              </a:prstGeom>
              <a:noFill/>
            </p:spPr>
            <p:txBody>
              <a:bodyPr vert="eaVert" wrap="square" rtlCol="0">
                <a:spAutoFit/>
              </a:bodyPr>
              <a:lstStyle/>
              <a:p>
                <a:pPr algn="ctr"/>
                <a:r>
                  <a:rPr kumimoji="1" lang="en-US" altLang="ja-JP" dirty="0" smtClean="0"/>
                  <a:t>Electric field</a:t>
                </a:r>
                <a:endParaRPr kumimoji="1" lang="ja-JP" altLang="en-US" dirty="0"/>
              </a:p>
            </p:txBody>
          </p:sp>
        </p:gr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5301" y="2245875"/>
              <a:ext cx="2413255" cy="1255672"/>
            </a:xfrm>
            <a:prstGeom prst="rect">
              <a:avLst/>
            </a:prstGeom>
          </p:spPr>
        </p:pic>
      </p:grpSp>
      <p:pic>
        <p:nvPicPr>
          <p:cNvPr id="21" name="図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733" y="4430960"/>
            <a:ext cx="2606378" cy="1315402"/>
          </a:xfrm>
          <a:prstGeom prst="rect">
            <a:avLst/>
          </a:prstGeom>
        </p:spPr>
      </p:pic>
      <p:cxnSp>
        <p:nvCxnSpPr>
          <p:cNvPr id="111" name="直線矢印コネクタ 110"/>
          <p:cNvCxnSpPr/>
          <p:nvPr/>
        </p:nvCxnSpPr>
        <p:spPr>
          <a:xfrm flipV="1">
            <a:off x="801731" y="4382289"/>
            <a:ext cx="4019" cy="1358871"/>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14" name="テキスト ボックス 113"/>
          <p:cNvSpPr txBox="1"/>
          <p:nvPr/>
        </p:nvSpPr>
        <p:spPr>
          <a:xfrm rot="10800000">
            <a:off x="406756" y="4399071"/>
            <a:ext cx="430887" cy="1549367"/>
          </a:xfrm>
          <a:prstGeom prst="rect">
            <a:avLst/>
          </a:prstGeom>
          <a:noFill/>
        </p:spPr>
        <p:txBody>
          <a:bodyPr vert="eaVert" wrap="square" rtlCol="0">
            <a:spAutoFit/>
          </a:bodyPr>
          <a:lstStyle/>
          <a:p>
            <a:pPr algn="ctr"/>
            <a:r>
              <a:rPr kumimoji="1" lang="en-US" altLang="ja-JP" sz="1600" dirty="0" smtClean="0"/>
              <a:t>Amplitude</a:t>
            </a:r>
            <a:endParaRPr kumimoji="1" lang="ja-JP" altLang="en-US" sz="1600" dirty="0"/>
          </a:p>
        </p:txBody>
      </p:sp>
      <p:sp>
        <p:nvSpPr>
          <p:cNvPr id="137" name="テキスト ボックス 136"/>
          <p:cNvSpPr txBox="1"/>
          <p:nvPr/>
        </p:nvSpPr>
        <p:spPr>
          <a:xfrm>
            <a:off x="3524897" y="5383619"/>
            <a:ext cx="1207309" cy="584775"/>
          </a:xfrm>
          <a:prstGeom prst="rect">
            <a:avLst/>
          </a:prstGeom>
          <a:noFill/>
        </p:spPr>
        <p:txBody>
          <a:bodyPr wrap="square" rtlCol="0">
            <a:spAutoFit/>
          </a:bodyPr>
          <a:lstStyle/>
          <a:p>
            <a:pPr algn="ctr"/>
            <a:r>
              <a:rPr lang="en-US" altLang="ja-JP" sz="1600" dirty="0" smtClean="0"/>
              <a:t>F</a:t>
            </a:r>
            <a:r>
              <a:rPr kumimoji="1" lang="en-US" altLang="ja-JP" sz="1600" dirty="0" smtClean="0"/>
              <a:t>requency</a:t>
            </a:r>
          </a:p>
          <a:p>
            <a:pPr algn="ctr"/>
            <a:r>
              <a:rPr kumimoji="1" lang="en-US" altLang="ja-JP" sz="1600" dirty="0" smtClean="0"/>
              <a:t>[</a:t>
            </a:r>
            <a:r>
              <a:rPr kumimoji="1" lang="el-GR" altLang="ja-JP" sz="1600" dirty="0" smtClean="0"/>
              <a:t>Τ</a:t>
            </a:r>
            <a:r>
              <a:rPr kumimoji="1" lang="en-US" altLang="ja-JP" sz="1600" dirty="0" smtClean="0"/>
              <a:t>Hz]</a:t>
            </a:r>
            <a:endParaRPr kumimoji="1" lang="ja-JP" altLang="en-US" sz="1600" dirty="0"/>
          </a:p>
        </p:txBody>
      </p:sp>
      <p:cxnSp>
        <p:nvCxnSpPr>
          <p:cNvPr id="112" name="直線矢印コネクタ 111"/>
          <p:cNvCxnSpPr/>
          <p:nvPr/>
        </p:nvCxnSpPr>
        <p:spPr>
          <a:xfrm>
            <a:off x="803680" y="5746362"/>
            <a:ext cx="2913355"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aphicFrame>
        <p:nvGraphicFramePr>
          <p:cNvPr id="8" name="オブジェクト 7"/>
          <p:cNvGraphicFramePr>
            <a:graphicFrameLocks noChangeAspect="1"/>
          </p:cNvGraphicFramePr>
          <p:nvPr>
            <p:extLst>
              <p:ext uri="{D42A27DB-BD31-4B8C-83A1-F6EECF244321}">
                <p14:modId xmlns:p14="http://schemas.microsoft.com/office/powerpoint/2010/main" val="2434945185"/>
              </p:ext>
            </p:extLst>
          </p:nvPr>
        </p:nvGraphicFramePr>
        <p:xfrm>
          <a:off x="4526261" y="3282611"/>
          <a:ext cx="1247835" cy="449221"/>
        </p:xfrm>
        <a:graphic>
          <a:graphicData uri="http://schemas.openxmlformats.org/presentationml/2006/ole">
            <mc:AlternateContent xmlns:mc="http://schemas.openxmlformats.org/markup-compatibility/2006">
              <mc:Choice xmlns:v="urn:schemas-microsoft-com:vml" Requires="v">
                <p:oleObj spid="_x0000_s2110" name="数式" r:id="rId8" imgW="635000" imgH="228600" progId="Equation.DSMT4">
                  <p:embed/>
                </p:oleObj>
              </mc:Choice>
              <mc:Fallback>
                <p:oleObj name="数式" r:id="rId8" imgW="635000" imgH="228600" progId="Equation.DSMT4">
                  <p:embed/>
                  <p:pic>
                    <p:nvPicPr>
                      <p:cNvPr id="0" name=""/>
                      <p:cNvPicPr/>
                      <p:nvPr/>
                    </p:nvPicPr>
                    <p:blipFill>
                      <a:blip r:embed="rId9"/>
                      <a:stretch>
                        <a:fillRect/>
                      </a:stretch>
                    </p:blipFill>
                    <p:spPr>
                      <a:xfrm>
                        <a:off x="4526261" y="3282611"/>
                        <a:ext cx="1247835" cy="449221"/>
                      </a:xfrm>
                      <a:prstGeom prst="rect">
                        <a:avLst/>
                      </a:prstGeom>
                      <a:solidFill>
                        <a:srgbClr val="66CCFF"/>
                      </a:solidFill>
                    </p:spPr>
                  </p:pic>
                </p:oleObj>
              </mc:Fallback>
            </mc:AlternateContent>
          </a:graphicData>
        </a:graphic>
      </p:graphicFrame>
      <p:graphicFrame>
        <p:nvGraphicFramePr>
          <p:cNvPr id="52" name="オブジェクト 51"/>
          <p:cNvGraphicFramePr>
            <a:graphicFrameLocks noChangeAspect="1"/>
          </p:cNvGraphicFramePr>
          <p:nvPr>
            <p:extLst>
              <p:ext uri="{D42A27DB-BD31-4B8C-83A1-F6EECF244321}">
                <p14:modId xmlns:p14="http://schemas.microsoft.com/office/powerpoint/2010/main" val="477671702"/>
              </p:ext>
            </p:extLst>
          </p:nvPr>
        </p:nvGraphicFramePr>
        <p:xfrm>
          <a:off x="4566716" y="4612939"/>
          <a:ext cx="1247835" cy="449221"/>
        </p:xfrm>
        <a:graphic>
          <a:graphicData uri="http://schemas.openxmlformats.org/presentationml/2006/ole">
            <mc:AlternateContent xmlns:mc="http://schemas.openxmlformats.org/markup-compatibility/2006">
              <mc:Choice xmlns:v="urn:schemas-microsoft-com:vml" Requires="v">
                <p:oleObj spid="_x0000_s2111" name="数式" r:id="rId10" imgW="635000" imgH="228600" progId="Equation.DSMT4">
                  <p:embed/>
                </p:oleObj>
              </mc:Choice>
              <mc:Fallback>
                <p:oleObj name="数式" r:id="rId10" imgW="635000" imgH="228600" progId="Equation.DSMT4">
                  <p:embed/>
                  <p:pic>
                    <p:nvPicPr>
                      <p:cNvPr id="0" name=""/>
                      <p:cNvPicPr/>
                      <p:nvPr/>
                    </p:nvPicPr>
                    <p:blipFill>
                      <a:blip r:embed="rId9"/>
                      <a:stretch>
                        <a:fillRect/>
                      </a:stretch>
                    </p:blipFill>
                    <p:spPr>
                      <a:xfrm>
                        <a:off x="4566716" y="4612939"/>
                        <a:ext cx="1247835" cy="449221"/>
                      </a:xfrm>
                      <a:prstGeom prst="rect">
                        <a:avLst/>
                      </a:prstGeom>
                      <a:solidFill>
                        <a:srgbClr val="C3D69B"/>
                      </a:solidFill>
                    </p:spPr>
                  </p:pic>
                </p:oleObj>
              </mc:Fallback>
            </mc:AlternateContent>
          </a:graphicData>
        </a:graphic>
      </p:graphicFrame>
      <p:grpSp>
        <p:nvGrpSpPr>
          <p:cNvPr id="9" name="図形グループ 8"/>
          <p:cNvGrpSpPr/>
          <p:nvPr/>
        </p:nvGrpSpPr>
        <p:grpSpPr>
          <a:xfrm>
            <a:off x="4396780" y="3235664"/>
            <a:ext cx="1629950" cy="1904685"/>
            <a:chOff x="4396780" y="3235664"/>
            <a:chExt cx="1629950" cy="1904685"/>
          </a:xfrm>
        </p:grpSpPr>
        <p:sp>
          <p:nvSpPr>
            <p:cNvPr id="50" name="テキスト ボックス 49"/>
            <p:cNvSpPr txBox="1"/>
            <p:nvPr/>
          </p:nvSpPr>
          <p:spPr>
            <a:xfrm>
              <a:off x="4448944" y="3933056"/>
              <a:ext cx="1577786" cy="400110"/>
            </a:xfrm>
            <a:prstGeom prst="rect">
              <a:avLst/>
            </a:prstGeom>
            <a:solidFill>
              <a:srgbClr val="FF0000"/>
            </a:solidFill>
          </p:spPr>
          <p:txBody>
            <a:bodyPr wrap="square" rtlCol="0">
              <a:spAutoFit/>
            </a:bodyPr>
            <a:lstStyle/>
            <a:p>
              <a:pPr algn="ctr"/>
              <a:r>
                <a:rPr lang="en-US" altLang="ja-JP" sz="2000" b="1" dirty="0" smtClean="0">
                  <a:solidFill>
                    <a:schemeClr val="bg1"/>
                  </a:solidFill>
                </a:rPr>
                <a:t>Fluctuated!</a:t>
              </a:r>
              <a:endParaRPr kumimoji="1" lang="ja-JP" altLang="en-US" sz="2000" b="1" dirty="0">
                <a:solidFill>
                  <a:schemeClr val="bg1"/>
                </a:solidFill>
              </a:endParaRPr>
            </a:p>
          </p:txBody>
        </p:sp>
        <p:sp>
          <p:nvSpPr>
            <p:cNvPr id="51" name="円/楕円 50"/>
            <p:cNvSpPr/>
            <p:nvPr/>
          </p:nvSpPr>
          <p:spPr bwMode="auto">
            <a:xfrm>
              <a:off x="4396780" y="3235664"/>
              <a:ext cx="1463126" cy="565132"/>
            </a:xfrm>
            <a:prstGeom prst="ellipse">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54" name="円/楕円 53"/>
            <p:cNvSpPr/>
            <p:nvPr/>
          </p:nvSpPr>
          <p:spPr bwMode="auto">
            <a:xfrm>
              <a:off x="4438835" y="4575217"/>
              <a:ext cx="1463126" cy="565132"/>
            </a:xfrm>
            <a:prstGeom prst="ellipse">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grpSp>
    </p:spTree>
    <p:extLst>
      <p:ext uri="{BB962C8B-B14F-4D97-AF65-F5344CB8AC3E}">
        <p14:creationId xmlns:p14="http://schemas.microsoft.com/office/powerpoint/2010/main" val="3645641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1" grpId="0" animBg="1"/>
      <p:bldP spid="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bwMode="auto">
          <a:xfrm>
            <a:off x="-159569" y="-27384"/>
            <a:ext cx="10065569" cy="836712"/>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8" name="Rectangle 2"/>
          <p:cNvSpPr txBox="1">
            <a:spLocks noChangeArrowheads="1"/>
          </p:cNvSpPr>
          <p:nvPr/>
        </p:nvSpPr>
        <p:spPr bwMode="auto">
          <a:xfrm>
            <a:off x="0" y="36940"/>
            <a:ext cx="9906000" cy="67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kumimoji="1" sz="4400" kern="1200">
                <a:solidFill>
                  <a:schemeClr val="tx1"/>
                </a:solidFill>
                <a:latin typeface="+mj-lt"/>
                <a:ea typeface="+mj-ea"/>
                <a:cs typeface="ＭＳ Ｐゴシック" charset="0"/>
              </a:defRPr>
            </a:lvl1pPr>
            <a:lvl2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a:lstStyle>
          <a:p>
            <a:r>
              <a:rPr lang="en-US" altLang="ja-JP" sz="4800" dirty="0" smtClean="0">
                <a:cs typeface="ヒラギノ丸ゴ ProN W4"/>
              </a:rPr>
              <a:t>Adaptive sampling method</a:t>
            </a:r>
            <a:endParaRPr lang="en-US" altLang="ja-JP" sz="4800" dirty="0">
              <a:cs typeface="ヒラギノ丸ゴ ProN W4"/>
            </a:endParaRP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069" y="4827905"/>
            <a:ext cx="3127048" cy="1023800"/>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013" y="2012695"/>
            <a:ext cx="3586917" cy="1608793"/>
          </a:xfrm>
          <a:prstGeom prst="rect">
            <a:avLst/>
          </a:prstGeom>
        </p:spPr>
      </p:pic>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0705" y="1985461"/>
            <a:ext cx="4112782" cy="1878969"/>
          </a:xfrm>
          <a:prstGeom prst="rect">
            <a:avLst/>
          </a:prstGeom>
        </p:spPr>
      </p:pic>
      <p:sp>
        <p:nvSpPr>
          <p:cNvPr id="385" name="下矢印 384"/>
          <p:cNvSpPr/>
          <p:nvPr/>
        </p:nvSpPr>
        <p:spPr>
          <a:xfrm>
            <a:off x="2132635" y="3846980"/>
            <a:ext cx="756202" cy="747860"/>
          </a:xfrm>
          <a:prstGeom prst="downArrow">
            <a:avLst>
              <a:gd name="adj1" fmla="val 43251"/>
              <a:gd name="adj2" fmla="val 5891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6" name="テキスト ボックス 385"/>
          <p:cNvSpPr txBox="1"/>
          <p:nvPr/>
        </p:nvSpPr>
        <p:spPr>
          <a:xfrm>
            <a:off x="2944981" y="4174487"/>
            <a:ext cx="2396173" cy="707886"/>
          </a:xfrm>
          <a:prstGeom prst="rect">
            <a:avLst/>
          </a:prstGeom>
          <a:noFill/>
        </p:spPr>
        <p:txBody>
          <a:bodyPr wrap="square" rtlCol="0">
            <a:spAutoFit/>
          </a:bodyPr>
          <a:lstStyle/>
          <a:p>
            <a:r>
              <a:rPr kumimoji="1" lang="en-US" altLang="ja-JP" sz="2000" dirty="0" smtClean="0">
                <a:solidFill>
                  <a:srgbClr val="FF0000"/>
                </a:solidFill>
                <a:latin typeface="Times New Roman" panose="02020603050405020304" pitchFamily="18" charset="0"/>
                <a:cs typeface="Times New Roman" panose="02020603050405020304" pitchFamily="18" charset="0"/>
              </a:rPr>
              <a:t>Temporal waveform is still distorted!!</a:t>
            </a:r>
            <a:endParaRPr kumimoji="1" lang="ja-JP" altLang="en-US" sz="2000" dirty="0">
              <a:solidFill>
                <a:srgbClr val="FF0000"/>
              </a:solidFill>
              <a:latin typeface="Times New Roman" panose="02020603050405020304" pitchFamily="18" charset="0"/>
              <a:cs typeface="Times New Roman" panose="02020603050405020304" pitchFamily="18" charset="0"/>
            </a:endParaRPr>
          </a:p>
        </p:txBody>
      </p:sp>
      <p:sp>
        <p:nvSpPr>
          <p:cNvPr id="7" name="テキスト ボックス 6"/>
          <p:cNvSpPr txBox="1"/>
          <p:nvPr/>
        </p:nvSpPr>
        <p:spPr>
          <a:xfrm>
            <a:off x="5932285" y="992922"/>
            <a:ext cx="3613442" cy="707886"/>
          </a:xfrm>
          <a:prstGeom prst="rect">
            <a:avLst/>
          </a:prstGeom>
          <a:noFill/>
        </p:spPr>
        <p:txBody>
          <a:bodyPr wrap="square" rtlCol="0">
            <a:spAutoFit/>
          </a:bodyPr>
          <a:lstStyle/>
          <a:p>
            <a:pPr algn="ctr"/>
            <a:r>
              <a:rPr kumimoji="1" lang="en-US" altLang="ja-JP" sz="2000" b="1" i="1" dirty="0" smtClean="0">
                <a:solidFill>
                  <a:srgbClr val="FF0000"/>
                </a:solidFill>
              </a:rPr>
              <a:t>Proposed method</a:t>
            </a:r>
          </a:p>
          <a:p>
            <a:pPr algn="ctr"/>
            <a:r>
              <a:rPr lang="en-US" altLang="ja-JP" sz="2000" b="1" i="1" dirty="0" smtClean="0">
                <a:solidFill>
                  <a:srgbClr val="FF0000"/>
                </a:solidFill>
              </a:rPr>
              <a:t>(Adaptive sampling)</a:t>
            </a:r>
            <a:endParaRPr kumimoji="1" lang="ja-JP" altLang="en-US" sz="2000" b="1" i="1" dirty="0">
              <a:solidFill>
                <a:srgbClr val="FF0000"/>
              </a:solidFill>
            </a:endParaRPr>
          </a:p>
        </p:txBody>
      </p:sp>
      <p:sp>
        <p:nvSpPr>
          <p:cNvPr id="22" name="テキスト ボックス 21"/>
          <p:cNvSpPr txBox="1"/>
          <p:nvPr/>
        </p:nvSpPr>
        <p:spPr>
          <a:xfrm>
            <a:off x="1671568" y="992922"/>
            <a:ext cx="3613442" cy="707886"/>
          </a:xfrm>
          <a:prstGeom prst="rect">
            <a:avLst/>
          </a:prstGeom>
          <a:noFill/>
        </p:spPr>
        <p:txBody>
          <a:bodyPr wrap="square" rtlCol="0">
            <a:spAutoFit/>
          </a:bodyPr>
          <a:lstStyle/>
          <a:p>
            <a:pPr algn="ctr"/>
            <a:r>
              <a:rPr lang="en-US" altLang="ja-JP" sz="2000" b="1" dirty="0"/>
              <a:t>C</a:t>
            </a:r>
            <a:r>
              <a:rPr kumimoji="1" lang="en-US" altLang="ja-JP" sz="2000" b="1" dirty="0" smtClean="0"/>
              <a:t>onventional method</a:t>
            </a:r>
          </a:p>
          <a:p>
            <a:pPr algn="ctr"/>
            <a:r>
              <a:rPr lang="en-US" altLang="ja-JP" sz="2000" b="1" dirty="0" smtClean="0"/>
              <a:t>(constant sampling)</a:t>
            </a:r>
            <a:endParaRPr kumimoji="1" lang="ja-JP" altLang="en-US" sz="2000" b="1" dirty="0"/>
          </a:p>
        </p:txBody>
      </p:sp>
      <p:pic>
        <p:nvPicPr>
          <p:cNvPr id="381" name="図 380"/>
          <p:cNvPicPr>
            <a:picLocks noChangeAspect="1"/>
          </p:cNvPicPr>
          <p:nvPr/>
        </p:nvPicPr>
        <p:blipFill rotWithShape="1">
          <a:blip r:embed="rId6" cstate="print">
            <a:extLst>
              <a:ext uri="{28A0092B-C50C-407E-A947-70E740481C1C}">
                <a14:useLocalDpi xmlns:a14="http://schemas.microsoft.com/office/drawing/2010/main" val="0"/>
              </a:ext>
            </a:extLst>
          </a:blip>
          <a:srcRect r="24658"/>
          <a:stretch/>
        </p:blipFill>
        <p:spPr>
          <a:xfrm>
            <a:off x="5955359" y="4753430"/>
            <a:ext cx="3469998" cy="1117708"/>
          </a:xfrm>
          <a:prstGeom prst="rect">
            <a:avLst/>
          </a:prstGeom>
        </p:spPr>
      </p:pic>
      <p:sp>
        <p:nvSpPr>
          <p:cNvPr id="384" name="テキスト ボックス 383"/>
          <p:cNvSpPr txBox="1"/>
          <p:nvPr/>
        </p:nvSpPr>
        <p:spPr>
          <a:xfrm>
            <a:off x="6902196" y="4132282"/>
            <a:ext cx="2745729" cy="707886"/>
          </a:xfrm>
          <a:prstGeom prst="rect">
            <a:avLst/>
          </a:prstGeom>
          <a:noFill/>
        </p:spPr>
        <p:txBody>
          <a:bodyPr wrap="square" rtlCol="0">
            <a:spAutoFit/>
          </a:bodyPr>
          <a:lstStyle/>
          <a:p>
            <a:pPr algn="ctr"/>
            <a:r>
              <a:rPr kumimoji="1" lang="en-US" altLang="ja-JP" sz="2000" b="1" dirty="0" smtClean="0">
                <a:solidFill>
                  <a:srgbClr val="00B050"/>
                </a:solidFill>
                <a:latin typeface="Times New Roman" panose="02020603050405020304" pitchFamily="18" charset="0"/>
                <a:cs typeface="Times New Roman" panose="02020603050405020304" pitchFamily="18" charset="0"/>
              </a:rPr>
              <a:t>linearity of time scale</a:t>
            </a:r>
          </a:p>
          <a:p>
            <a:pPr algn="ctr"/>
            <a:r>
              <a:rPr kumimoji="1" lang="en-US" altLang="ja-JP" sz="2000" b="1" dirty="0" smtClean="0">
                <a:solidFill>
                  <a:srgbClr val="00B050"/>
                </a:solidFill>
                <a:latin typeface="Times New Roman" panose="02020603050405020304" pitchFamily="18" charset="0"/>
                <a:cs typeface="Times New Roman" panose="02020603050405020304" pitchFamily="18" charset="0"/>
              </a:rPr>
              <a:t> is recovered!!</a:t>
            </a:r>
            <a:endParaRPr kumimoji="1" lang="ja-JP" altLang="en-US" sz="2000" b="1" dirty="0">
              <a:solidFill>
                <a:srgbClr val="00B050"/>
              </a:solidFill>
              <a:latin typeface="Times New Roman" panose="02020603050405020304" pitchFamily="18" charset="0"/>
              <a:cs typeface="Times New Roman" panose="02020603050405020304" pitchFamily="18" charset="0"/>
            </a:endParaRPr>
          </a:p>
        </p:txBody>
      </p:sp>
      <p:sp>
        <p:nvSpPr>
          <p:cNvPr id="61" name="角丸四角形 60"/>
          <p:cNvSpPr/>
          <p:nvPr/>
        </p:nvSpPr>
        <p:spPr bwMode="auto">
          <a:xfrm>
            <a:off x="5564763" y="1772816"/>
            <a:ext cx="4180128" cy="4177818"/>
          </a:xfrm>
          <a:prstGeom prst="roundRect">
            <a:avLst>
              <a:gd name="adj" fmla="val 8100"/>
            </a:avLst>
          </a:prstGeom>
          <a:noFill/>
          <a:ln w="25400" cap="flat" cmpd="sng" algn="ctr">
            <a:solidFill>
              <a:schemeClr val="tx1"/>
            </a:solidFill>
            <a:prstDash val="solid"/>
            <a:round/>
            <a:headEnd type="none" w="med" len="med"/>
            <a:tailEnd type="none" w="med" len="med"/>
          </a:ln>
          <a:effectLst>
            <a:outerShdw blurRad="88900" dir="2400000" sx="99000" sy="99000" algn="tl" rotWithShape="0">
              <a:prstClr val="black"/>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9" name="テキスト ボックス 28"/>
          <p:cNvSpPr txBox="1"/>
          <p:nvPr/>
        </p:nvSpPr>
        <p:spPr>
          <a:xfrm>
            <a:off x="2391132" y="3555228"/>
            <a:ext cx="3111807" cy="369332"/>
          </a:xfrm>
          <a:prstGeom prst="rect">
            <a:avLst/>
          </a:prstGeom>
          <a:noFill/>
        </p:spPr>
        <p:txBody>
          <a:bodyPr wrap="square" rtlCol="0">
            <a:spAutoFit/>
          </a:bodyPr>
          <a:lstStyle/>
          <a:p>
            <a:pPr algn="ctr"/>
            <a:r>
              <a:rPr kumimoji="1" lang="en-US" altLang="ja-JP" b="1" dirty="0" smtClean="0">
                <a:latin typeface="Times New Roman" panose="02020603050405020304" pitchFamily="18" charset="0"/>
                <a:cs typeface="Times New Roman" panose="02020603050405020304" pitchFamily="18" charset="0"/>
              </a:rPr>
              <a:t>Constant clock</a:t>
            </a:r>
            <a:endParaRPr kumimoji="1" lang="ja-JP" altLang="en-US" b="1" dirty="0">
              <a:latin typeface="Times New Roman" panose="02020603050405020304" pitchFamily="18" charset="0"/>
              <a:cs typeface="Times New Roman" panose="02020603050405020304" pitchFamily="18" charset="0"/>
            </a:endParaRPr>
          </a:p>
        </p:txBody>
      </p:sp>
      <p:sp>
        <p:nvSpPr>
          <p:cNvPr id="30" name="テキスト ボックス 29"/>
          <p:cNvSpPr txBox="1"/>
          <p:nvPr/>
        </p:nvSpPr>
        <p:spPr>
          <a:xfrm>
            <a:off x="6783620" y="3473399"/>
            <a:ext cx="3111807" cy="646331"/>
          </a:xfrm>
          <a:prstGeom prst="rect">
            <a:avLst/>
          </a:prstGeom>
          <a:noFill/>
        </p:spPr>
        <p:txBody>
          <a:bodyPr wrap="square" rtlCol="0">
            <a:spAutoFit/>
          </a:bodyPr>
          <a:lstStyle/>
          <a:p>
            <a:pPr algn="ctr"/>
            <a:r>
              <a:rPr kumimoji="1" lang="en-US" altLang="ja-JP" b="1" i="1" dirty="0" smtClean="0">
                <a:solidFill>
                  <a:srgbClr val="FF0000"/>
                </a:solidFill>
                <a:latin typeface="Times New Roman" panose="02020603050405020304" pitchFamily="18" charset="0"/>
                <a:cs typeface="Times New Roman" panose="02020603050405020304" pitchFamily="18" charset="0"/>
              </a:rPr>
              <a:t>Adaptive clock</a:t>
            </a:r>
          </a:p>
          <a:p>
            <a:pPr algn="ctr"/>
            <a:r>
              <a:rPr lang="en-US" altLang="ja-JP" b="1" i="1" dirty="0" smtClean="0">
                <a:solidFill>
                  <a:srgbClr val="FF0000"/>
                </a:solidFill>
                <a:latin typeface="Times New Roman" panose="02020603050405020304" pitchFamily="18" charset="0"/>
                <a:cs typeface="Times New Roman" panose="02020603050405020304" pitchFamily="18" charset="0"/>
              </a:rPr>
              <a:t>reflecting timing jitter</a:t>
            </a:r>
            <a:endParaRPr kumimoji="1" lang="ja-JP" altLang="en-US" b="1" dirty="0">
              <a:solidFill>
                <a:srgbClr val="FF0000"/>
              </a:solidFill>
              <a:latin typeface="Times New Roman" panose="02020603050405020304" pitchFamily="18" charset="0"/>
              <a:cs typeface="Times New Roman" panose="02020603050405020304" pitchFamily="18" charset="0"/>
            </a:endParaRPr>
          </a:p>
        </p:txBody>
      </p:sp>
      <p:sp>
        <p:nvSpPr>
          <p:cNvPr id="4" name="テキスト ボックス 3"/>
          <p:cNvSpPr txBox="1"/>
          <p:nvPr/>
        </p:nvSpPr>
        <p:spPr>
          <a:xfrm>
            <a:off x="-83088" y="2278615"/>
            <a:ext cx="2116859" cy="646331"/>
          </a:xfrm>
          <a:prstGeom prst="rect">
            <a:avLst/>
          </a:prstGeom>
          <a:noFill/>
        </p:spPr>
        <p:txBody>
          <a:bodyPr wrap="square" rtlCol="0">
            <a:spAutoFit/>
          </a:bodyPr>
          <a:lstStyle/>
          <a:p>
            <a:pPr algn="ctr"/>
            <a:r>
              <a:rPr kumimoji="1" lang="en-US" altLang="ja-JP" b="1" dirty="0" smtClean="0">
                <a:solidFill>
                  <a:schemeClr val="accent2"/>
                </a:solidFill>
              </a:rPr>
              <a:t>Sampled</a:t>
            </a:r>
            <a:r>
              <a:rPr lang="ja-JP" altLang="en-US" b="1" dirty="0">
                <a:solidFill>
                  <a:schemeClr val="accent2"/>
                </a:solidFill>
              </a:rPr>
              <a:t> </a:t>
            </a:r>
            <a:r>
              <a:rPr lang="en-US" altLang="ja-JP" b="1" dirty="0" smtClean="0">
                <a:solidFill>
                  <a:schemeClr val="accent2"/>
                </a:solidFill>
              </a:rPr>
              <a:t>signal by ASOPS</a:t>
            </a:r>
            <a:endParaRPr kumimoji="1" lang="ja-JP" altLang="en-US" b="1" dirty="0">
              <a:solidFill>
                <a:schemeClr val="accent2"/>
              </a:solidFill>
            </a:endParaRPr>
          </a:p>
        </p:txBody>
      </p:sp>
      <p:sp>
        <p:nvSpPr>
          <p:cNvPr id="23" name="テキスト ボックス 22"/>
          <p:cNvSpPr txBox="1"/>
          <p:nvPr/>
        </p:nvSpPr>
        <p:spPr>
          <a:xfrm>
            <a:off x="348644" y="5092072"/>
            <a:ext cx="1156411" cy="707886"/>
          </a:xfrm>
          <a:prstGeom prst="rect">
            <a:avLst/>
          </a:prstGeom>
          <a:noFill/>
        </p:spPr>
        <p:txBody>
          <a:bodyPr wrap="none" rtlCol="0">
            <a:spAutoFit/>
          </a:bodyPr>
          <a:lstStyle/>
          <a:p>
            <a:pPr algn="ctr"/>
            <a:r>
              <a:rPr kumimoji="1" lang="en-US" altLang="ja-JP" sz="2000" b="1" dirty="0" smtClean="0">
                <a:solidFill>
                  <a:schemeClr val="accent2"/>
                </a:solidFill>
              </a:rPr>
              <a:t>Acquired</a:t>
            </a:r>
          </a:p>
          <a:p>
            <a:pPr algn="ctr"/>
            <a:r>
              <a:rPr lang="en-US" altLang="ja-JP" sz="2000" b="1" dirty="0" smtClean="0">
                <a:solidFill>
                  <a:schemeClr val="accent2"/>
                </a:solidFill>
              </a:rPr>
              <a:t>signal</a:t>
            </a:r>
            <a:endParaRPr kumimoji="1" lang="ja-JP" altLang="en-US" sz="2000" b="1" dirty="0">
              <a:solidFill>
                <a:schemeClr val="accent2"/>
              </a:solidFill>
            </a:endParaRPr>
          </a:p>
        </p:txBody>
      </p:sp>
      <p:sp>
        <p:nvSpPr>
          <p:cNvPr id="24" name="テキスト ボックス 23"/>
          <p:cNvSpPr txBox="1"/>
          <p:nvPr/>
        </p:nvSpPr>
        <p:spPr>
          <a:xfrm>
            <a:off x="81279" y="3132784"/>
            <a:ext cx="1737149" cy="646331"/>
          </a:xfrm>
          <a:prstGeom prst="rect">
            <a:avLst/>
          </a:prstGeom>
          <a:noFill/>
        </p:spPr>
        <p:txBody>
          <a:bodyPr wrap="none" rtlCol="0">
            <a:spAutoFit/>
          </a:bodyPr>
          <a:lstStyle/>
          <a:p>
            <a:pPr algn="ctr"/>
            <a:r>
              <a:rPr kumimoji="1" lang="en-US" altLang="ja-JP" b="1" dirty="0" smtClean="0">
                <a:solidFill>
                  <a:schemeClr val="accent2"/>
                </a:solidFill>
              </a:rPr>
              <a:t>Data acquisition</a:t>
            </a:r>
          </a:p>
          <a:p>
            <a:pPr algn="ctr"/>
            <a:r>
              <a:rPr lang="en-US" altLang="ja-JP" b="1" dirty="0" smtClean="0">
                <a:solidFill>
                  <a:schemeClr val="accent2"/>
                </a:solidFill>
              </a:rPr>
              <a:t>timing</a:t>
            </a:r>
            <a:endParaRPr kumimoji="1" lang="ja-JP" altLang="en-US" b="1" dirty="0">
              <a:solidFill>
                <a:schemeClr val="accent2"/>
              </a:solidFill>
            </a:endParaRPr>
          </a:p>
        </p:txBody>
      </p:sp>
      <p:sp>
        <p:nvSpPr>
          <p:cNvPr id="31" name="下矢印 30"/>
          <p:cNvSpPr/>
          <p:nvPr/>
        </p:nvSpPr>
        <p:spPr>
          <a:xfrm>
            <a:off x="6084502" y="3764026"/>
            <a:ext cx="848611" cy="839250"/>
          </a:xfrm>
          <a:prstGeom prst="downArrow">
            <a:avLst>
              <a:gd name="adj1" fmla="val 43251"/>
              <a:gd name="adj2" fmla="val 5891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正方形/長方形 128"/>
          <p:cNvSpPr/>
          <p:nvPr/>
        </p:nvSpPr>
        <p:spPr>
          <a:xfrm>
            <a:off x="6076993" y="755345"/>
            <a:ext cx="3772553" cy="307777"/>
          </a:xfrm>
          <a:prstGeom prst="rect">
            <a:avLst/>
          </a:prstGeom>
        </p:spPr>
        <p:txBody>
          <a:bodyPr wrap="square">
            <a:spAutoFit/>
          </a:bodyPr>
          <a:lstStyle/>
          <a:p>
            <a:r>
              <a:rPr lang="fi-FI" altLang="ja-JP" sz="1400" dirty="0" err="1" smtClean="0"/>
              <a:t>Ref</a:t>
            </a:r>
            <a:r>
              <a:rPr lang="fi-FI" altLang="ja-JP" sz="1400" dirty="0" smtClean="0"/>
              <a:t>) T</a:t>
            </a:r>
            <a:r>
              <a:rPr lang="fi-FI" altLang="ja-JP" sz="1400" dirty="0"/>
              <a:t>. </a:t>
            </a:r>
            <a:r>
              <a:rPr lang="fi-FI" altLang="ja-JP" sz="1400" dirty="0" smtClean="0"/>
              <a:t>Ideguchi, </a:t>
            </a:r>
            <a:r>
              <a:rPr lang="en-US" altLang="ja-JP" sz="1400" dirty="0"/>
              <a:t>Nat. Comm., </a:t>
            </a:r>
            <a:r>
              <a:rPr lang="en-US" altLang="ja-JP" sz="1400" b="1" dirty="0"/>
              <a:t>5</a:t>
            </a:r>
            <a:r>
              <a:rPr lang="en-US" altLang="ja-JP" sz="1400" dirty="0"/>
              <a:t>, 3375 (2014).</a:t>
            </a:r>
            <a:endParaRPr lang="ja-JP" altLang="en-US" sz="1400" dirty="0"/>
          </a:p>
        </p:txBody>
      </p:sp>
      <p:sp>
        <p:nvSpPr>
          <p:cNvPr id="8" name="テキスト ボックス 7"/>
          <p:cNvSpPr txBox="1"/>
          <p:nvPr/>
        </p:nvSpPr>
        <p:spPr>
          <a:xfrm>
            <a:off x="-22071" y="5994822"/>
            <a:ext cx="9917499" cy="954107"/>
          </a:xfrm>
          <a:prstGeom prst="rect">
            <a:avLst/>
          </a:prstGeom>
          <a:solidFill>
            <a:srgbClr val="FFFF00"/>
          </a:solidFill>
        </p:spPr>
        <p:txBody>
          <a:bodyPr wrap="square" rtlCol="0">
            <a:spAutoFit/>
          </a:bodyPr>
          <a:lstStyle/>
          <a:p>
            <a:pPr algn="ctr"/>
            <a:r>
              <a:rPr kumimoji="1" lang="en-US" altLang="ja-JP" sz="2800" b="1" dirty="0" smtClean="0">
                <a:solidFill>
                  <a:srgbClr val="FF0000"/>
                </a:solidFill>
                <a:latin typeface="Arial"/>
                <a:cs typeface="Arial"/>
              </a:rPr>
              <a:t>Adaptive clock can be generated by beat signal between dual </a:t>
            </a:r>
            <a:r>
              <a:rPr kumimoji="1" lang="el-GR" altLang="ja-JP" sz="2800" b="1" dirty="0" smtClean="0">
                <a:solidFill>
                  <a:srgbClr val="FF0000"/>
                </a:solidFill>
                <a:latin typeface="Arial"/>
                <a:cs typeface="Arial"/>
              </a:rPr>
              <a:t>Τ</a:t>
            </a:r>
            <a:r>
              <a:rPr kumimoji="1" lang="en-US" altLang="ja-JP" sz="2800" b="1" dirty="0" smtClean="0">
                <a:solidFill>
                  <a:srgbClr val="FF0000"/>
                </a:solidFill>
                <a:latin typeface="Arial"/>
                <a:cs typeface="Arial"/>
              </a:rPr>
              <a:t>Hz comb modes!!</a:t>
            </a:r>
            <a:endParaRPr kumimoji="1" lang="ja-JP" altLang="en-US" sz="2800" b="1" dirty="0">
              <a:solidFill>
                <a:srgbClr val="FF0000"/>
              </a:solidFill>
              <a:latin typeface="Arial"/>
              <a:cs typeface="Arial"/>
            </a:endParaRPr>
          </a:p>
        </p:txBody>
      </p:sp>
      <p:sp>
        <p:nvSpPr>
          <p:cNvPr id="6" name="スライド番号プレースホルダー 5"/>
          <p:cNvSpPr>
            <a:spLocks noGrp="1"/>
          </p:cNvSpPr>
          <p:nvPr>
            <p:ph type="sldNum" sz="quarter" idx="12"/>
          </p:nvPr>
        </p:nvSpPr>
        <p:spPr>
          <a:xfrm>
            <a:off x="7800000" y="0"/>
            <a:ext cx="2063750" cy="457200"/>
          </a:xfrm>
        </p:spPr>
        <p:txBody>
          <a:bodyPr/>
          <a:lstStyle/>
          <a:p>
            <a:fld id="{30C24394-6C73-4A70-84C8-733E302D9C49}" type="slidenum">
              <a:rPr kumimoji="1" lang="ja-JP" altLang="en-US" smtClean="0"/>
              <a:t>11</a:t>
            </a:fld>
            <a:endParaRPr kumimoji="1" lang="ja-JP" altLang="en-US" dirty="0"/>
          </a:p>
        </p:txBody>
      </p:sp>
    </p:spTree>
    <p:extLst>
      <p:ext uri="{BB962C8B-B14F-4D97-AF65-F5344CB8AC3E}">
        <p14:creationId xmlns:p14="http://schemas.microsoft.com/office/powerpoint/2010/main" val="4081971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テキスト ボックス 6"/>
          <p:cNvSpPr txBox="1">
            <a:spLocks noChangeArrowheads="1"/>
          </p:cNvSpPr>
          <p:nvPr/>
        </p:nvSpPr>
        <p:spPr bwMode="auto">
          <a:xfrm>
            <a:off x="0" y="321006"/>
            <a:ext cx="9906000" cy="1323439"/>
          </a:xfrm>
          <a:prstGeom prst="rect">
            <a:avLst/>
          </a:prstGeom>
          <a:noFill/>
          <a:ln>
            <a:noFill/>
          </a:ln>
          <a:extLst/>
        </p:spPr>
        <p:txBody>
          <a:bodyPr wrap="squar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4000" spc="-150" dirty="0" smtClean="0">
                <a:solidFill>
                  <a:srgbClr val="000090"/>
                </a:solidFill>
                <a:latin typeface="Arial"/>
                <a:ea typeface="ヒラギノ丸ゴ Pro W4" charset="0"/>
                <a:cs typeface="Arial"/>
              </a:rPr>
              <a:t>Generation of THz adaptive clock using dual THz-comb-referenced spectrum analyzer</a:t>
            </a:r>
            <a:endParaRPr lang="ja-JP" altLang="en-US" sz="4000" spc="-150" dirty="0">
              <a:solidFill>
                <a:srgbClr val="000090"/>
              </a:solidFill>
              <a:latin typeface="Arial"/>
              <a:ea typeface="ヒラギノ丸ゴ Pro W4" charset="0"/>
              <a:cs typeface="Arial"/>
            </a:endParaRPr>
          </a:p>
        </p:txBody>
      </p:sp>
      <p:sp>
        <p:nvSpPr>
          <p:cNvPr id="56323" name="テキスト ボックス 9"/>
          <p:cNvSpPr txBox="1">
            <a:spLocks noChangeArrowheads="1"/>
          </p:cNvSpPr>
          <p:nvPr/>
        </p:nvSpPr>
        <p:spPr bwMode="auto">
          <a:xfrm>
            <a:off x="5451475" y="5838826"/>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endParaRPr lang="ja-JP" altLang="en-US"/>
          </a:p>
        </p:txBody>
      </p:sp>
      <p:sp>
        <p:nvSpPr>
          <p:cNvPr id="56325" name="テキスト ボックス 12"/>
          <p:cNvSpPr txBox="1">
            <a:spLocks noChangeArrowheads="1"/>
          </p:cNvSpPr>
          <p:nvPr/>
        </p:nvSpPr>
        <p:spPr bwMode="auto">
          <a:xfrm>
            <a:off x="-7340600" y="7651750"/>
            <a:ext cx="346761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ja-JP" altLang="en-US" sz="3200">
                <a:solidFill>
                  <a:srgbClr val="FF0000"/>
                </a:solidFill>
                <a:latin typeface="ヒラギノ丸ゴ Pro W4" charset="0"/>
                <a:ea typeface="ヒラギノ丸ゴ Pro W4" charset="0"/>
                <a:cs typeface="ヒラギノ丸ゴ Pro W4" charset="0"/>
              </a:rPr>
              <a:t>一般公開（予定）</a:t>
            </a:r>
          </a:p>
        </p:txBody>
      </p:sp>
      <p:pic>
        <p:nvPicPr>
          <p:cNvPr id="2" name="図 1" descr="fig9.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44" y="1915932"/>
            <a:ext cx="9546336" cy="4675632"/>
          </a:xfrm>
          <a:prstGeom prst="rect">
            <a:avLst/>
          </a:prstGeom>
        </p:spPr>
      </p:pic>
      <p:grpSp>
        <p:nvGrpSpPr>
          <p:cNvPr id="5" name="図形グループ 4"/>
          <p:cNvGrpSpPr/>
          <p:nvPr/>
        </p:nvGrpSpPr>
        <p:grpSpPr>
          <a:xfrm>
            <a:off x="4254866" y="224541"/>
            <a:ext cx="5565045" cy="3209141"/>
            <a:chOff x="4254865" y="224539"/>
            <a:chExt cx="5565044" cy="3209141"/>
          </a:xfrm>
        </p:grpSpPr>
        <p:pic>
          <p:nvPicPr>
            <p:cNvPr id="3" name="図 2"/>
            <p:cNvPicPr>
              <a:picLocks noChangeAspect="1"/>
            </p:cNvPicPr>
            <p:nvPr/>
          </p:nvPicPr>
          <p:blipFill>
            <a:blip r:embed="rId3"/>
            <a:stretch>
              <a:fillRect/>
            </a:stretch>
          </p:blipFill>
          <p:spPr>
            <a:xfrm>
              <a:off x="4337370" y="224539"/>
              <a:ext cx="5382310" cy="2839809"/>
            </a:xfrm>
            <a:prstGeom prst="rect">
              <a:avLst/>
            </a:prstGeom>
            <a:solidFill>
              <a:srgbClr val="C3D69B"/>
            </a:solidFill>
            <a:ln w="76200" cmpd="sng">
              <a:solidFill>
                <a:schemeClr val="tx1"/>
              </a:solidFill>
            </a:ln>
          </p:spPr>
        </p:pic>
        <p:sp>
          <p:nvSpPr>
            <p:cNvPr id="4" name="テキスト ボックス 3"/>
            <p:cNvSpPr txBox="1"/>
            <p:nvPr/>
          </p:nvSpPr>
          <p:spPr>
            <a:xfrm>
              <a:off x="4254865" y="3064348"/>
              <a:ext cx="5565044" cy="369332"/>
            </a:xfrm>
            <a:prstGeom prst="rect">
              <a:avLst/>
            </a:prstGeom>
            <a:solidFill>
              <a:schemeClr val="tx1"/>
            </a:solidFill>
          </p:spPr>
          <p:txBody>
            <a:bodyPr wrap="none" rtlCol="0">
              <a:spAutoFit/>
            </a:bodyPr>
            <a:lstStyle/>
            <a:p>
              <a:r>
                <a:rPr kumimoji="1" lang="en-US" altLang="ja-JP" dirty="0" smtClean="0">
                  <a:solidFill>
                    <a:schemeClr val="bg1"/>
                  </a:solidFill>
                  <a:latin typeface="Arial"/>
                  <a:cs typeface="Arial"/>
                </a:rPr>
                <a:t>Beat signal between dual THz comb modes at 4 THz</a:t>
              </a:r>
              <a:endParaRPr kumimoji="1" lang="ja-JP" altLang="en-US" dirty="0">
                <a:solidFill>
                  <a:schemeClr val="bg1"/>
                </a:solidFill>
                <a:latin typeface="Arial"/>
                <a:cs typeface="Arial"/>
              </a:endParaRPr>
            </a:p>
          </p:txBody>
        </p:sp>
      </p:grpSp>
    </p:spTree>
    <p:extLst>
      <p:ext uri="{BB962C8B-B14F-4D97-AF65-F5344CB8AC3E}">
        <p14:creationId xmlns:p14="http://schemas.microsoft.com/office/powerpoint/2010/main" val="2052193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21" y="1115340"/>
            <a:ext cx="9193191" cy="5899992"/>
          </a:xfrm>
          <a:prstGeom prst="rect">
            <a:avLst/>
          </a:prstGeom>
        </p:spPr>
      </p:pic>
      <p:sp>
        <p:nvSpPr>
          <p:cNvPr id="2" name="タイトル 1"/>
          <p:cNvSpPr>
            <a:spLocks noGrp="1"/>
          </p:cNvSpPr>
          <p:nvPr>
            <p:ph type="title"/>
          </p:nvPr>
        </p:nvSpPr>
        <p:spPr>
          <a:xfrm>
            <a:off x="0" y="270283"/>
            <a:ext cx="9973163" cy="664074"/>
          </a:xfrm>
        </p:spPr>
        <p:txBody>
          <a:bodyPr/>
          <a:lstStyle/>
          <a:p>
            <a:r>
              <a:rPr kumimoji="1" lang="en-US" altLang="ja-JP" sz="4000" dirty="0" smtClean="0">
                <a:latin typeface="Arial"/>
                <a:cs typeface="Arial"/>
              </a:rPr>
              <a:t>Setup for dual </a:t>
            </a:r>
            <a:r>
              <a:rPr kumimoji="1" lang="el-GR" altLang="ja-JP" sz="4000" dirty="0" smtClean="0">
                <a:latin typeface="Arial"/>
                <a:cs typeface="Arial"/>
              </a:rPr>
              <a:t>Τ</a:t>
            </a:r>
            <a:r>
              <a:rPr kumimoji="1" lang="en-US" altLang="ja-JP" sz="4000" dirty="0" smtClean="0">
                <a:latin typeface="Arial"/>
                <a:cs typeface="Arial"/>
              </a:rPr>
              <a:t>Hz comb spectroscopy</a:t>
            </a:r>
            <a:endParaRPr kumimoji="1" lang="ja-JP" altLang="en-US" sz="4000" dirty="0">
              <a:latin typeface="Arial"/>
              <a:cs typeface="Arial"/>
            </a:endParaRPr>
          </a:p>
        </p:txBody>
      </p:sp>
    </p:spTree>
    <p:extLst>
      <p:ext uri="{BB962C8B-B14F-4D97-AF65-F5344CB8AC3E}">
        <p14:creationId xmlns:p14="http://schemas.microsoft.com/office/powerpoint/2010/main" val="1532253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3">
            <a:extLst>
              <a:ext uri="{28A0092B-C50C-407E-A947-70E740481C1C}">
                <a14:useLocalDpi xmlns:a14="http://schemas.microsoft.com/office/drawing/2010/main" val="0"/>
              </a:ext>
            </a:extLst>
          </a:blip>
          <a:srcRect l="5429" t="2327" r="3561" b="15884"/>
          <a:stretch/>
        </p:blipFill>
        <p:spPr>
          <a:xfrm>
            <a:off x="4751517" y="1265872"/>
            <a:ext cx="4377947" cy="1750537"/>
          </a:xfrm>
          <a:prstGeom prst="rect">
            <a:avLst/>
          </a:prstGeom>
        </p:spPr>
      </p:pic>
      <p:pic>
        <p:nvPicPr>
          <p:cNvPr id="20" name="図 19"/>
          <p:cNvPicPr>
            <a:picLocks noChangeAspect="1"/>
          </p:cNvPicPr>
          <p:nvPr/>
        </p:nvPicPr>
        <p:blipFill rotWithShape="1">
          <a:blip r:embed="rId4">
            <a:extLst>
              <a:ext uri="{28A0092B-C50C-407E-A947-70E740481C1C}">
                <a14:useLocalDpi xmlns:a14="http://schemas.microsoft.com/office/drawing/2010/main" val="0"/>
              </a:ext>
            </a:extLst>
          </a:blip>
          <a:srcRect l="43190" t="86687" r="30933"/>
          <a:stretch/>
        </p:blipFill>
        <p:spPr>
          <a:xfrm>
            <a:off x="6753200" y="6623862"/>
            <a:ext cx="1237958" cy="265056"/>
          </a:xfrm>
          <a:prstGeom prst="rect">
            <a:avLst/>
          </a:prstGeom>
        </p:spPr>
      </p:pic>
      <p:sp>
        <p:nvSpPr>
          <p:cNvPr id="24" name="タイトル 1"/>
          <p:cNvSpPr>
            <a:spLocks noGrp="1"/>
          </p:cNvSpPr>
          <p:nvPr>
            <p:ph type="title"/>
          </p:nvPr>
        </p:nvSpPr>
        <p:spPr>
          <a:xfrm>
            <a:off x="1" y="310228"/>
            <a:ext cx="9928183" cy="526484"/>
          </a:xfrm>
          <a:noFill/>
        </p:spPr>
        <p:txBody>
          <a:bodyPr>
            <a:noAutofit/>
          </a:bodyPr>
          <a:lstStyle/>
          <a:p>
            <a:r>
              <a:rPr lang="en-US" altLang="ja-JP" sz="3800" dirty="0" smtClean="0">
                <a:latin typeface="Arial"/>
                <a:cs typeface="Arial"/>
              </a:rPr>
              <a:t>Integrated temporal waveform of </a:t>
            </a:r>
            <a:r>
              <a:rPr lang="el-GR" altLang="ja-JP" sz="3800" dirty="0" smtClean="0">
                <a:latin typeface="Arial"/>
                <a:cs typeface="Arial"/>
              </a:rPr>
              <a:t>Τ</a:t>
            </a:r>
            <a:r>
              <a:rPr lang="en-US" altLang="ja-JP" sz="3800" dirty="0" smtClean="0">
                <a:latin typeface="Arial"/>
                <a:cs typeface="Arial"/>
              </a:rPr>
              <a:t>Hz pulses</a:t>
            </a:r>
            <a:endParaRPr kumimoji="1" lang="ja-JP" altLang="en-US" sz="3800" dirty="0">
              <a:latin typeface="Arial"/>
              <a:cs typeface="Arial"/>
            </a:endParaRPr>
          </a:p>
        </p:txBody>
      </p:sp>
      <p:sp>
        <p:nvSpPr>
          <p:cNvPr id="4" name="テキスト ボックス 3"/>
          <p:cNvSpPr txBox="1"/>
          <p:nvPr/>
        </p:nvSpPr>
        <p:spPr>
          <a:xfrm>
            <a:off x="6249026" y="879108"/>
            <a:ext cx="3484265" cy="400110"/>
          </a:xfrm>
          <a:prstGeom prst="rect">
            <a:avLst/>
          </a:prstGeom>
          <a:solidFill>
            <a:srgbClr val="000000"/>
          </a:solidFill>
        </p:spPr>
        <p:txBody>
          <a:bodyPr wrap="square" rtlCol="0">
            <a:spAutoFit/>
          </a:bodyPr>
          <a:lstStyle/>
          <a:p>
            <a:pPr algn="ctr"/>
            <a:r>
              <a:rPr lang="en-US" altLang="ja-JP" sz="2000" b="1" dirty="0" smtClean="0">
                <a:solidFill>
                  <a:schemeClr val="bg1"/>
                </a:solidFill>
                <a:latin typeface="Arial"/>
                <a:cs typeface="Arial"/>
              </a:rPr>
              <a:t>Integration number=</a:t>
            </a:r>
            <a:r>
              <a:rPr kumimoji="1" lang="en-US" altLang="ja-JP" sz="2000" b="1" dirty="0" smtClean="0">
                <a:solidFill>
                  <a:schemeClr val="bg1"/>
                </a:solidFill>
                <a:latin typeface="Arial"/>
                <a:cs typeface="Arial"/>
              </a:rPr>
              <a:t>10000</a:t>
            </a:r>
            <a:endParaRPr kumimoji="1" lang="ja-JP" altLang="en-US" sz="2000" b="1" dirty="0">
              <a:solidFill>
                <a:schemeClr val="bg1"/>
              </a:solidFill>
              <a:latin typeface="Arial"/>
              <a:cs typeface="Arial"/>
            </a:endParaRPr>
          </a:p>
        </p:txBody>
      </p:sp>
      <p:sp>
        <p:nvSpPr>
          <p:cNvPr id="2" name="テキスト ボックス 1"/>
          <p:cNvSpPr txBox="1"/>
          <p:nvPr/>
        </p:nvSpPr>
        <p:spPr>
          <a:xfrm>
            <a:off x="330008" y="3300145"/>
            <a:ext cx="4548278" cy="1077218"/>
          </a:xfrm>
          <a:prstGeom prst="rect">
            <a:avLst/>
          </a:prstGeom>
          <a:noFill/>
        </p:spPr>
        <p:txBody>
          <a:bodyPr wrap="square" rtlCol="0">
            <a:spAutoFit/>
          </a:bodyPr>
          <a:lstStyle/>
          <a:p>
            <a:pPr algn="ctr"/>
            <a:r>
              <a:rPr lang="en-US" altLang="ja-JP" sz="3200" dirty="0">
                <a:solidFill>
                  <a:srgbClr val="2403ED"/>
                </a:solidFill>
                <a:latin typeface="Arial"/>
                <a:cs typeface="Arial"/>
              </a:rPr>
              <a:t>Constant c</a:t>
            </a:r>
            <a:r>
              <a:rPr lang="en-US" altLang="ja-JP" sz="3200" dirty="0" smtClean="0">
                <a:solidFill>
                  <a:srgbClr val="2403ED"/>
                </a:solidFill>
                <a:latin typeface="Arial"/>
                <a:cs typeface="Arial"/>
              </a:rPr>
              <a:t>lock</a:t>
            </a:r>
          </a:p>
          <a:p>
            <a:pPr algn="ctr"/>
            <a:r>
              <a:rPr lang="en-US" altLang="ja-JP" sz="3200" dirty="0" smtClean="0">
                <a:solidFill>
                  <a:srgbClr val="2403ED"/>
                </a:solidFill>
                <a:latin typeface="Arial"/>
                <a:cs typeface="Arial"/>
              </a:rPr>
              <a:t>with stabilized lasers</a:t>
            </a:r>
            <a:endParaRPr lang="en-US" altLang="ja-JP" sz="3200" dirty="0">
              <a:solidFill>
                <a:srgbClr val="2403ED"/>
              </a:solidFill>
              <a:latin typeface="Arial"/>
              <a:cs typeface="Arial"/>
            </a:endParaRPr>
          </a:p>
        </p:txBody>
      </p:sp>
      <p:sp>
        <p:nvSpPr>
          <p:cNvPr id="25" name="テキスト ボックス 24"/>
          <p:cNvSpPr txBox="1"/>
          <p:nvPr/>
        </p:nvSpPr>
        <p:spPr>
          <a:xfrm>
            <a:off x="252188" y="1500400"/>
            <a:ext cx="4548278" cy="1077218"/>
          </a:xfrm>
          <a:prstGeom prst="rect">
            <a:avLst/>
          </a:prstGeom>
          <a:noFill/>
        </p:spPr>
        <p:txBody>
          <a:bodyPr wrap="square" rtlCol="0">
            <a:spAutoFit/>
          </a:bodyPr>
          <a:lstStyle/>
          <a:p>
            <a:pPr algn="ctr"/>
            <a:r>
              <a:rPr lang="en-US" altLang="ja-JP" sz="3200" dirty="0">
                <a:solidFill>
                  <a:srgbClr val="008000"/>
                </a:solidFill>
                <a:latin typeface="Arial"/>
                <a:cs typeface="Arial"/>
              </a:rPr>
              <a:t>Constant c</a:t>
            </a:r>
            <a:r>
              <a:rPr lang="en-US" altLang="ja-JP" sz="3200" dirty="0" smtClean="0">
                <a:solidFill>
                  <a:srgbClr val="008000"/>
                </a:solidFill>
                <a:latin typeface="Arial"/>
                <a:cs typeface="Arial"/>
              </a:rPr>
              <a:t>lock</a:t>
            </a:r>
          </a:p>
          <a:p>
            <a:pPr algn="ctr"/>
            <a:r>
              <a:rPr lang="en-US" altLang="ja-JP" sz="3200" dirty="0" smtClean="0">
                <a:solidFill>
                  <a:srgbClr val="008000"/>
                </a:solidFill>
                <a:latin typeface="Arial"/>
                <a:cs typeface="Arial"/>
              </a:rPr>
              <a:t>with free-running lasers</a:t>
            </a:r>
            <a:endParaRPr lang="en-US" altLang="ja-JP" sz="3200" dirty="0">
              <a:solidFill>
                <a:srgbClr val="008000"/>
              </a:solidFill>
              <a:latin typeface="Arial"/>
              <a:cs typeface="Arial"/>
            </a:endParaRPr>
          </a:p>
        </p:txBody>
      </p:sp>
      <p:sp>
        <p:nvSpPr>
          <p:cNvPr id="26" name="テキスト ボックス 25"/>
          <p:cNvSpPr txBox="1"/>
          <p:nvPr/>
        </p:nvSpPr>
        <p:spPr>
          <a:xfrm>
            <a:off x="281642" y="5243799"/>
            <a:ext cx="4645012" cy="1077218"/>
          </a:xfrm>
          <a:prstGeom prst="rect">
            <a:avLst/>
          </a:prstGeom>
          <a:noFill/>
          <a:ln w="41275">
            <a:noFill/>
          </a:ln>
        </p:spPr>
        <p:txBody>
          <a:bodyPr wrap="square" rtlCol="0">
            <a:spAutoFit/>
          </a:bodyPr>
          <a:lstStyle/>
          <a:p>
            <a:pPr algn="ctr"/>
            <a:r>
              <a:rPr lang="en-US" altLang="ja-JP" sz="3200" dirty="0">
                <a:solidFill>
                  <a:srgbClr val="FF0000"/>
                </a:solidFill>
                <a:latin typeface="Arial"/>
                <a:cs typeface="Arial"/>
              </a:rPr>
              <a:t>Adaptive c</a:t>
            </a:r>
            <a:r>
              <a:rPr lang="en-US" altLang="ja-JP" sz="3200" dirty="0" smtClean="0">
                <a:solidFill>
                  <a:srgbClr val="FF0000"/>
                </a:solidFill>
                <a:latin typeface="Arial"/>
                <a:cs typeface="Arial"/>
              </a:rPr>
              <a:t>lock</a:t>
            </a:r>
          </a:p>
          <a:p>
            <a:pPr algn="ctr"/>
            <a:r>
              <a:rPr lang="en-US" altLang="ja-JP" sz="3200" dirty="0" smtClean="0">
                <a:solidFill>
                  <a:srgbClr val="FF0000"/>
                </a:solidFill>
                <a:latin typeface="Arial"/>
                <a:cs typeface="Arial"/>
              </a:rPr>
              <a:t>with free-running lasers</a:t>
            </a:r>
            <a:endParaRPr kumimoji="1" lang="ja-JP" altLang="en-US" sz="3200" dirty="0">
              <a:solidFill>
                <a:srgbClr val="FF0000"/>
              </a:solidFill>
              <a:latin typeface="Arial"/>
              <a:cs typeface="Arial"/>
            </a:endParaRPr>
          </a:p>
        </p:txBody>
      </p:sp>
      <p:pic>
        <p:nvPicPr>
          <p:cNvPr id="11" name="図 10"/>
          <p:cNvPicPr>
            <a:picLocks noChangeAspect="1"/>
          </p:cNvPicPr>
          <p:nvPr/>
        </p:nvPicPr>
        <p:blipFill rotWithShape="1">
          <a:blip r:embed="rId4">
            <a:extLst>
              <a:ext uri="{28A0092B-C50C-407E-A947-70E740481C1C}">
                <a14:useLocalDpi xmlns:a14="http://schemas.microsoft.com/office/drawing/2010/main" val="0"/>
              </a:ext>
            </a:extLst>
          </a:blip>
          <a:srcRect l="5721" t="2922" r="3560" b="15133"/>
          <a:stretch/>
        </p:blipFill>
        <p:spPr>
          <a:xfrm>
            <a:off x="4770530" y="5024228"/>
            <a:ext cx="4339885" cy="1631527"/>
          </a:xfrm>
          <a:prstGeom prst="rect">
            <a:avLst/>
          </a:prstGeom>
        </p:spPr>
      </p:pic>
      <p:pic>
        <p:nvPicPr>
          <p:cNvPr id="8" name="図 7"/>
          <p:cNvPicPr>
            <a:picLocks noChangeAspect="1"/>
          </p:cNvPicPr>
          <p:nvPr/>
        </p:nvPicPr>
        <p:blipFill rotWithShape="1">
          <a:blip r:embed="rId5">
            <a:extLst>
              <a:ext uri="{28A0092B-C50C-407E-A947-70E740481C1C}">
                <a14:useLocalDpi xmlns:a14="http://schemas.microsoft.com/office/drawing/2010/main" val="0"/>
              </a:ext>
            </a:extLst>
          </a:blip>
          <a:srcRect l="4586" t="3694" r="3745" b="16141"/>
          <a:stretch/>
        </p:blipFill>
        <p:spPr>
          <a:xfrm>
            <a:off x="4715549" y="3191552"/>
            <a:ext cx="4394865" cy="1611412"/>
          </a:xfrm>
          <a:prstGeom prst="rect">
            <a:avLst/>
          </a:prstGeom>
        </p:spPr>
      </p:pic>
      <p:sp>
        <p:nvSpPr>
          <p:cNvPr id="12" name="フリーフォーム 11"/>
          <p:cNvSpPr/>
          <p:nvPr/>
        </p:nvSpPr>
        <p:spPr bwMode="auto">
          <a:xfrm>
            <a:off x="5592819" y="3285681"/>
            <a:ext cx="3228474" cy="96626"/>
          </a:xfrm>
          <a:custGeom>
            <a:avLst/>
            <a:gdLst>
              <a:gd name="connsiteX0" fmla="*/ 0 w 3228474"/>
              <a:gd name="connsiteY0" fmla="*/ 0 h 96626"/>
              <a:gd name="connsiteX1" fmla="*/ 360948 w 3228474"/>
              <a:gd name="connsiteY1" fmla="*/ 28074 h 96626"/>
              <a:gd name="connsiteX2" fmla="*/ 713874 w 3228474"/>
              <a:gd name="connsiteY2" fmla="*/ 88232 h 96626"/>
              <a:gd name="connsiteX3" fmla="*/ 1082843 w 3228474"/>
              <a:gd name="connsiteY3" fmla="*/ 68179 h 96626"/>
              <a:gd name="connsiteX4" fmla="*/ 1439779 w 3228474"/>
              <a:gd name="connsiteY4" fmla="*/ 12032 h 96626"/>
              <a:gd name="connsiteX5" fmla="*/ 1792706 w 3228474"/>
              <a:gd name="connsiteY5" fmla="*/ 32085 h 96626"/>
              <a:gd name="connsiteX6" fmla="*/ 2149643 w 3228474"/>
              <a:gd name="connsiteY6" fmla="*/ 96253 h 96626"/>
              <a:gd name="connsiteX7" fmla="*/ 2502569 w 3228474"/>
              <a:gd name="connsiteY7" fmla="*/ 60158 h 96626"/>
              <a:gd name="connsiteX8" fmla="*/ 2867527 w 3228474"/>
              <a:gd name="connsiteY8" fmla="*/ 20053 h 96626"/>
              <a:gd name="connsiteX9" fmla="*/ 3228474 w 3228474"/>
              <a:gd name="connsiteY9" fmla="*/ 32085 h 96626"/>
              <a:gd name="connsiteX10" fmla="*/ 3228474 w 3228474"/>
              <a:gd name="connsiteY10" fmla="*/ 32085 h 9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8474" h="96626">
                <a:moveTo>
                  <a:pt x="0" y="0"/>
                </a:moveTo>
                <a:cubicBezTo>
                  <a:pt x="120984" y="6684"/>
                  <a:pt x="241969" y="13369"/>
                  <a:pt x="360948" y="28074"/>
                </a:cubicBezTo>
                <a:cubicBezTo>
                  <a:pt x="479927" y="42779"/>
                  <a:pt x="593558" y="81548"/>
                  <a:pt x="713874" y="88232"/>
                </a:cubicBezTo>
                <a:cubicBezTo>
                  <a:pt x="834190" y="94916"/>
                  <a:pt x="961859" y="80879"/>
                  <a:pt x="1082843" y="68179"/>
                </a:cubicBezTo>
                <a:cubicBezTo>
                  <a:pt x="1203827" y="55479"/>
                  <a:pt x="1321469" y="18048"/>
                  <a:pt x="1439779" y="12032"/>
                </a:cubicBezTo>
                <a:cubicBezTo>
                  <a:pt x="1558089" y="6016"/>
                  <a:pt x="1674395" y="18048"/>
                  <a:pt x="1792706" y="32085"/>
                </a:cubicBezTo>
                <a:cubicBezTo>
                  <a:pt x="1911017" y="46122"/>
                  <a:pt x="2031333" y="91574"/>
                  <a:pt x="2149643" y="96253"/>
                </a:cubicBezTo>
                <a:cubicBezTo>
                  <a:pt x="2267953" y="100932"/>
                  <a:pt x="2502569" y="60158"/>
                  <a:pt x="2502569" y="60158"/>
                </a:cubicBezTo>
                <a:cubicBezTo>
                  <a:pt x="2622216" y="47458"/>
                  <a:pt x="2746543" y="24732"/>
                  <a:pt x="2867527" y="20053"/>
                </a:cubicBezTo>
                <a:lnTo>
                  <a:pt x="3228474" y="32085"/>
                </a:lnTo>
                <a:lnTo>
                  <a:pt x="3228474" y="32085"/>
                </a:lnTo>
              </a:path>
            </a:pathLst>
          </a:custGeom>
          <a:noFill/>
          <a:ln w="25400" cap="flat" cmpd="sng" algn="ctr">
            <a:solidFill>
              <a:srgbClr val="660066"/>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cxnSp>
        <p:nvCxnSpPr>
          <p:cNvPr id="14" name="直線コネクタ 13"/>
          <p:cNvCxnSpPr/>
          <p:nvPr/>
        </p:nvCxnSpPr>
        <p:spPr bwMode="auto">
          <a:xfrm>
            <a:off x="5579372" y="5129906"/>
            <a:ext cx="3228474" cy="0"/>
          </a:xfrm>
          <a:prstGeom prst="line">
            <a:avLst/>
          </a:prstGeom>
          <a:noFill/>
          <a:ln w="25400" cap="flat" cmpd="sng" algn="ctr">
            <a:solidFill>
              <a:srgbClr val="660066"/>
            </a:solidFill>
            <a:prstDash val="sysDash"/>
            <a:round/>
            <a:headEnd type="none" w="med" len="med"/>
            <a:tailEnd type="none" w="med" len="med"/>
          </a:ln>
          <a:effectLst/>
        </p:spPr>
      </p:cxnSp>
      <p:sp>
        <p:nvSpPr>
          <p:cNvPr id="15" name="テキスト ボックス 14"/>
          <p:cNvSpPr txBox="1"/>
          <p:nvPr/>
        </p:nvSpPr>
        <p:spPr>
          <a:xfrm>
            <a:off x="-1815751" y="1800012"/>
            <a:ext cx="184666" cy="369332"/>
          </a:xfrm>
          <a:prstGeom prst="rect">
            <a:avLst/>
          </a:prstGeom>
          <a:noFill/>
        </p:spPr>
        <p:txBody>
          <a:bodyPr wrap="none" rtlCol="0">
            <a:spAutoFit/>
          </a:bodyPr>
          <a:lstStyle/>
          <a:p>
            <a:endParaRPr kumimoji="1" lang="ja-JP" altLang="en-US" dirty="0">
              <a:latin typeface="Arial"/>
              <a:cs typeface="Arial"/>
            </a:endParaRPr>
          </a:p>
        </p:txBody>
      </p:sp>
      <p:sp>
        <p:nvSpPr>
          <p:cNvPr id="6" name="テキスト ボックス 5"/>
          <p:cNvSpPr txBox="1"/>
          <p:nvPr/>
        </p:nvSpPr>
        <p:spPr>
          <a:xfrm>
            <a:off x="7235611" y="2838480"/>
            <a:ext cx="2369370" cy="400110"/>
          </a:xfrm>
          <a:prstGeom prst="rect">
            <a:avLst/>
          </a:prstGeom>
          <a:solidFill>
            <a:schemeClr val="bg1"/>
          </a:solidFill>
        </p:spPr>
        <p:txBody>
          <a:bodyPr wrap="square" rtlCol="0">
            <a:spAutoFit/>
          </a:bodyPr>
          <a:lstStyle/>
          <a:p>
            <a:pPr algn="ctr"/>
            <a:r>
              <a:rPr lang="en-US" altLang="ja-JP" sz="2000" b="1" dirty="0" smtClean="0">
                <a:solidFill>
                  <a:srgbClr val="0000FF"/>
                </a:solidFill>
                <a:latin typeface="Arial"/>
                <a:cs typeface="Arial"/>
              </a:rPr>
              <a:t>Peak fluctuated!!</a:t>
            </a:r>
            <a:endParaRPr kumimoji="1" lang="ja-JP" altLang="en-US" sz="2000" b="1" dirty="0">
              <a:solidFill>
                <a:srgbClr val="0000FF"/>
              </a:solidFill>
              <a:latin typeface="Arial"/>
              <a:cs typeface="Arial"/>
            </a:endParaRPr>
          </a:p>
        </p:txBody>
      </p:sp>
      <p:sp>
        <p:nvSpPr>
          <p:cNvPr id="17" name="テキスト ボックス 16"/>
          <p:cNvSpPr txBox="1"/>
          <p:nvPr/>
        </p:nvSpPr>
        <p:spPr>
          <a:xfrm>
            <a:off x="7710951" y="4689635"/>
            <a:ext cx="2087287" cy="400110"/>
          </a:xfrm>
          <a:prstGeom prst="rect">
            <a:avLst/>
          </a:prstGeom>
          <a:solidFill>
            <a:schemeClr val="bg1"/>
          </a:solidFill>
        </p:spPr>
        <p:txBody>
          <a:bodyPr wrap="square" rtlCol="0">
            <a:spAutoFit/>
          </a:bodyPr>
          <a:lstStyle/>
          <a:p>
            <a:pPr algn="ctr"/>
            <a:r>
              <a:rPr lang="en-US" altLang="ja-JP" sz="2000" b="1" dirty="0" smtClean="0">
                <a:solidFill>
                  <a:srgbClr val="FF0000"/>
                </a:solidFill>
                <a:latin typeface="Arial"/>
                <a:cs typeface="Arial"/>
              </a:rPr>
              <a:t>Peak constant!!</a:t>
            </a:r>
            <a:endParaRPr kumimoji="1" lang="ja-JP" altLang="en-US" sz="2000" b="1" dirty="0">
              <a:solidFill>
                <a:srgbClr val="FF0000"/>
              </a:solidFill>
              <a:latin typeface="Arial"/>
              <a:cs typeface="Arial"/>
            </a:endParaRPr>
          </a:p>
        </p:txBody>
      </p:sp>
      <p:sp>
        <p:nvSpPr>
          <p:cNvPr id="18" name="テキスト ボックス 17"/>
          <p:cNvSpPr txBox="1"/>
          <p:nvPr/>
        </p:nvSpPr>
        <p:spPr>
          <a:xfrm>
            <a:off x="6805754" y="1314421"/>
            <a:ext cx="3122430" cy="400110"/>
          </a:xfrm>
          <a:prstGeom prst="rect">
            <a:avLst/>
          </a:prstGeom>
          <a:solidFill>
            <a:schemeClr val="bg1"/>
          </a:solidFill>
          <a:ln>
            <a:noFill/>
          </a:ln>
        </p:spPr>
        <p:txBody>
          <a:bodyPr wrap="square" rtlCol="0">
            <a:spAutoFit/>
          </a:bodyPr>
          <a:lstStyle/>
          <a:p>
            <a:pPr algn="ctr"/>
            <a:r>
              <a:rPr kumimoji="1" lang="en-US" altLang="ja-JP" sz="2000" b="1" dirty="0" smtClean="0">
                <a:solidFill>
                  <a:srgbClr val="008000"/>
                </a:solidFill>
                <a:latin typeface="Arial"/>
                <a:cs typeface="Arial"/>
              </a:rPr>
              <a:t>Signal disappeared!!</a:t>
            </a:r>
            <a:endParaRPr kumimoji="1" lang="ja-JP" altLang="en-US" sz="2000" b="1" dirty="0">
              <a:solidFill>
                <a:srgbClr val="008000"/>
              </a:solidFill>
              <a:latin typeface="Arial"/>
              <a:cs typeface="Arial"/>
            </a:endParaRPr>
          </a:p>
        </p:txBody>
      </p:sp>
    </p:spTree>
    <p:extLst>
      <p:ext uri="{BB962C8B-B14F-4D97-AF65-F5344CB8AC3E}">
        <p14:creationId xmlns:p14="http://schemas.microsoft.com/office/powerpoint/2010/main" val="1109409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3">
            <a:extLst>
              <a:ext uri="{28A0092B-C50C-407E-A947-70E740481C1C}">
                <a14:useLocalDpi xmlns:a14="http://schemas.microsoft.com/office/drawing/2010/main" val="0"/>
              </a:ext>
            </a:extLst>
          </a:blip>
          <a:srcRect l="7587" t="6284" r="6266" b="11133"/>
          <a:stretch/>
        </p:blipFill>
        <p:spPr>
          <a:xfrm>
            <a:off x="4956036" y="1967387"/>
            <a:ext cx="4633369" cy="2651534"/>
          </a:xfrm>
          <a:prstGeom prst="rect">
            <a:avLst/>
          </a:prstGeom>
        </p:spPr>
      </p:pic>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l="5267" t="5507" r="5947" b="10920"/>
          <a:stretch/>
        </p:blipFill>
        <p:spPr>
          <a:xfrm>
            <a:off x="74250" y="1956067"/>
            <a:ext cx="4758877" cy="2674175"/>
          </a:xfrm>
          <a:prstGeom prst="rect">
            <a:avLst/>
          </a:prstGeom>
        </p:spPr>
      </p:pic>
      <p:sp>
        <p:nvSpPr>
          <p:cNvPr id="2" name="タイトル 1"/>
          <p:cNvSpPr>
            <a:spLocks noGrp="1"/>
          </p:cNvSpPr>
          <p:nvPr>
            <p:ph type="title"/>
          </p:nvPr>
        </p:nvSpPr>
        <p:spPr>
          <a:xfrm>
            <a:off x="1" y="244534"/>
            <a:ext cx="9753677" cy="534971"/>
          </a:xfrm>
        </p:spPr>
        <p:txBody>
          <a:bodyPr/>
          <a:lstStyle/>
          <a:p>
            <a:r>
              <a:rPr kumimoji="1" lang="en-US" altLang="ja-JP" dirty="0" smtClean="0">
                <a:latin typeface="Arial"/>
                <a:cs typeface="Arial"/>
              </a:rPr>
              <a:t>Mode-resolved </a:t>
            </a:r>
            <a:r>
              <a:rPr kumimoji="1" lang="el-GR" altLang="ja-JP" dirty="0" smtClean="0">
                <a:latin typeface="Arial"/>
                <a:cs typeface="Arial"/>
              </a:rPr>
              <a:t>Τ</a:t>
            </a:r>
            <a:r>
              <a:rPr kumimoji="1" lang="en-US" altLang="ja-JP" dirty="0" smtClean="0">
                <a:latin typeface="Arial"/>
                <a:cs typeface="Arial"/>
              </a:rPr>
              <a:t>Hz comb spectrum</a:t>
            </a:r>
            <a:endParaRPr kumimoji="1" lang="ja-JP" altLang="en-US" dirty="0">
              <a:latin typeface="Arial"/>
              <a:cs typeface="Arial"/>
            </a:endParaRPr>
          </a:p>
        </p:txBody>
      </p:sp>
      <p:sp>
        <p:nvSpPr>
          <p:cNvPr id="38" name="テキスト ボックス 37"/>
          <p:cNvSpPr txBox="1"/>
          <p:nvPr/>
        </p:nvSpPr>
        <p:spPr>
          <a:xfrm>
            <a:off x="7401272" y="4585139"/>
            <a:ext cx="2573192" cy="338554"/>
          </a:xfrm>
          <a:prstGeom prst="rect">
            <a:avLst/>
          </a:prstGeom>
          <a:noFill/>
        </p:spPr>
        <p:txBody>
          <a:bodyPr wrap="square" rtlCol="0">
            <a:spAutoFit/>
          </a:bodyPr>
          <a:lstStyle/>
          <a:p>
            <a:pPr algn="r"/>
            <a:r>
              <a:rPr kumimoji="1" lang="en-US" altLang="ja-JP" sz="1600" dirty="0" smtClean="0">
                <a:latin typeface="Arial"/>
                <a:cs typeface="Arial"/>
              </a:rPr>
              <a:t>Frequency [</a:t>
            </a:r>
            <a:r>
              <a:rPr kumimoji="1" lang="el-GR" altLang="ja-JP" sz="1600" dirty="0" smtClean="0">
                <a:latin typeface="Arial"/>
                <a:cs typeface="Arial"/>
              </a:rPr>
              <a:t>Τ</a:t>
            </a:r>
            <a:r>
              <a:rPr kumimoji="1" lang="en-US" altLang="ja-JP" sz="1600" dirty="0" smtClean="0">
                <a:latin typeface="Arial"/>
                <a:cs typeface="Arial"/>
              </a:rPr>
              <a:t>Hz]</a:t>
            </a:r>
            <a:endParaRPr kumimoji="1" lang="ja-JP" altLang="en-US" sz="1600" dirty="0">
              <a:latin typeface="Arial"/>
              <a:cs typeface="Arial"/>
            </a:endParaRPr>
          </a:p>
        </p:txBody>
      </p:sp>
      <p:sp>
        <p:nvSpPr>
          <p:cNvPr id="23" name="テキスト ボックス 22"/>
          <p:cNvSpPr txBox="1"/>
          <p:nvPr/>
        </p:nvSpPr>
        <p:spPr>
          <a:xfrm>
            <a:off x="6725506" y="4060180"/>
            <a:ext cx="2090192" cy="461665"/>
          </a:xfrm>
          <a:prstGeom prst="rect">
            <a:avLst/>
          </a:prstGeom>
          <a:noFill/>
        </p:spPr>
        <p:txBody>
          <a:bodyPr wrap="square" rtlCol="0">
            <a:spAutoFit/>
          </a:bodyPr>
          <a:lstStyle/>
          <a:p>
            <a:pPr algn="ctr"/>
            <a:r>
              <a:rPr kumimoji="1" lang="en-US" altLang="ja-JP" sz="2400" dirty="0" smtClean="0">
                <a:solidFill>
                  <a:schemeClr val="bg1"/>
                </a:solidFill>
                <a:latin typeface="Arial"/>
                <a:cs typeface="Arial"/>
              </a:rPr>
              <a:t>noise floor</a:t>
            </a:r>
            <a:endParaRPr kumimoji="1" lang="ja-JP" altLang="en-US" sz="2400" dirty="0">
              <a:solidFill>
                <a:schemeClr val="bg1"/>
              </a:solidFill>
              <a:latin typeface="Arial"/>
              <a:cs typeface="Arial"/>
            </a:endParaRPr>
          </a:p>
        </p:txBody>
      </p:sp>
      <p:pic>
        <p:nvPicPr>
          <p:cNvPr id="7" name="図 6"/>
          <p:cNvPicPr>
            <a:picLocks noChangeAspect="1"/>
          </p:cNvPicPr>
          <p:nvPr/>
        </p:nvPicPr>
        <p:blipFill rotWithShape="1">
          <a:blip r:embed="rId5">
            <a:extLst>
              <a:ext uri="{28A0092B-C50C-407E-A947-70E740481C1C}">
                <a14:useLocalDpi xmlns:a14="http://schemas.microsoft.com/office/drawing/2010/main" val="0"/>
              </a:ext>
            </a:extLst>
          </a:blip>
          <a:srcRect l="14886" t="2922" r="5288" b="13553"/>
          <a:stretch/>
        </p:blipFill>
        <p:spPr>
          <a:xfrm>
            <a:off x="4700525" y="4926343"/>
            <a:ext cx="3490952" cy="1927246"/>
          </a:xfrm>
          <a:prstGeom prst="rect">
            <a:avLst/>
          </a:prstGeom>
        </p:spPr>
      </p:pic>
      <p:cxnSp>
        <p:nvCxnSpPr>
          <p:cNvPr id="18" name="直線矢印コネクタ 17"/>
          <p:cNvCxnSpPr/>
          <p:nvPr/>
        </p:nvCxnSpPr>
        <p:spPr bwMode="auto">
          <a:xfrm>
            <a:off x="6283333" y="5685167"/>
            <a:ext cx="277235" cy="0"/>
          </a:xfrm>
          <a:prstGeom prst="straightConnector1">
            <a:avLst/>
          </a:prstGeom>
          <a:noFill/>
          <a:ln w="9525" cap="flat" cmpd="sng" algn="ctr">
            <a:solidFill>
              <a:schemeClr val="tx1"/>
            </a:solidFill>
            <a:prstDash val="solid"/>
            <a:round/>
            <a:headEnd type="arrow"/>
            <a:tailEnd type="arrow"/>
          </a:ln>
          <a:effectLst/>
        </p:spPr>
      </p:cxnSp>
      <p:sp>
        <p:nvSpPr>
          <p:cNvPr id="19" name="テキスト ボックス 18"/>
          <p:cNvSpPr txBox="1"/>
          <p:nvPr/>
        </p:nvSpPr>
        <p:spPr>
          <a:xfrm>
            <a:off x="6202351" y="5327676"/>
            <a:ext cx="528441" cy="338554"/>
          </a:xfrm>
          <a:prstGeom prst="rect">
            <a:avLst/>
          </a:prstGeom>
          <a:noFill/>
        </p:spPr>
        <p:txBody>
          <a:bodyPr wrap="square" rtlCol="0">
            <a:spAutoFit/>
          </a:bodyPr>
          <a:lstStyle/>
          <a:p>
            <a:r>
              <a:rPr kumimoji="1" lang="en-US" altLang="ja-JP" sz="1600" dirty="0" err="1" smtClean="0">
                <a:latin typeface="Arial"/>
                <a:cs typeface="Arial"/>
              </a:rPr>
              <a:t>f</a:t>
            </a:r>
            <a:r>
              <a:rPr kumimoji="1" lang="en-US" altLang="ja-JP" sz="1600" baseline="-25000" dirty="0" err="1" smtClean="0">
                <a:latin typeface="Arial"/>
                <a:cs typeface="Arial"/>
              </a:rPr>
              <a:t>rep</a:t>
            </a:r>
            <a:endParaRPr kumimoji="1" lang="ja-JP" altLang="en-US" sz="1600" baseline="-25000" dirty="0">
              <a:latin typeface="Arial"/>
              <a:cs typeface="Arial"/>
            </a:endParaRPr>
          </a:p>
        </p:txBody>
      </p:sp>
      <p:sp>
        <p:nvSpPr>
          <p:cNvPr id="20" name="正方形/長方形 19"/>
          <p:cNvSpPr/>
          <p:nvPr/>
        </p:nvSpPr>
        <p:spPr>
          <a:xfrm>
            <a:off x="4688321" y="4932577"/>
            <a:ext cx="3520041" cy="1886363"/>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sp>
        <p:nvSpPr>
          <p:cNvPr id="54" name="円/楕円 53"/>
          <p:cNvSpPr/>
          <p:nvPr/>
        </p:nvSpPr>
        <p:spPr>
          <a:xfrm>
            <a:off x="1819266" y="1958348"/>
            <a:ext cx="377457" cy="2592288"/>
          </a:xfrm>
          <a:prstGeom prst="ellipse">
            <a:avLst/>
          </a:prstGeom>
          <a:noFill/>
          <a:ln w="444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pic>
        <p:nvPicPr>
          <p:cNvPr id="6" name="図 5"/>
          <p:cNvPicPr>
            <a:picLocks noChangeAspect="1"/>
          </p:cNvPicPr>
          <p:nvPr/>
        </p:nvPicPr>
        <p:blipFill rotWithShape="1">
          <a:blip r:embed="rId6">
            <a:extLst>
              <a:ext uri="{28A0092B-C50C-407E-A947-70E740481C1C}">
                <a14:useLocalDpi xmlns:a14="http://schemas.microsoft.com/office/drawing/2010/main" val="0"/>
              </a:ext>
            </a:extLst>
          </a:blip>
          <a:srcRect l="14785" t="2984" r="4878" b="14536"/>
          <a:stretch/>
        </p:blipFill>
        <p:spPr>
          <a:xfrm>
            <a:off x="560512" y="4941882"/>
            <a:ext cx="3485320" cy="1887982"/>
          </a:xfrm>
          <a:prstGeom prst="rect">
            <a:avLst/>
          </a:prstGeom>
        </p:spPr>
      </p:pic>
      <p:cxnSp>
        <p:nvCxnSpPr>
          <p:cNvPr id="55" name="直線コネクタ 54"/>
          <p:cNvCxnSpPr/>
          <p:nvPr/>
        </p:nvCxnSpPr>
        <p:spPr>
          <a:xfrm>
            <a:off x="2020285" y="4715815"/>
            <a:ext cx="2025546" cy="22606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a:off x="560512" y="4715815"/>
            <a:ext cx="1447483" cy="19423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560513" y="4923693"/>
            <a:ext cx="3485318" cy="1906172"/>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cxnSp>
        <p:nvCxnSpPr>
          <p:cNvPr id="58" name="直線矢印コネクタ 57"/>
          <p:cNvCxnSpPr/>
          <p:nvPr/>
        </p:nvCxnSpPr>
        <p:spPr bwMode="auto">
          <a:xfrm>
            <a:off x="2132261" y="5732898"/>
            <a:ext cx="296225" cy="0"/>
          </a:xfrm>
          <a:prstGeom prst="straightConnector1">
            <a:avLst/>
          </a:prstGeom>
          <a:noFill/>
          <a:ln w="9525" cap="flat" cmpd="sng" algn="ctr">
            <a:solidFill>
              <a:schemeClr val="tx1"/>
            </a:solidFill>
            <a:prstDash val="solid"/>
            <a:round/>
            <a:headEnd type="arrow"/>
            <a:tailEnd type="arrow"/>
          </a:ln>
          <a:effectLst/>
        </p:spPr>
      </p:cxnSp>
      <p:sp>
        <p:nvSpPr>
          <p:cNvPr id="59" name="テキスト ボックス 58"/>
          <p:cNvSpPr txBox="1"/>
          <p:nvPr/>
        </p:nvSpPr>
        <p:spPr>
          <a:xfrm>
            <a:off x="2052811" y="5372275"/>
            <a:ext cx="528441" cy="338554"/>
          </a:xfrm>
          <a:prstGeom prst="rect">
            <a:avLst/>
          </a:prstGeom>
          <a:noFill/>
        </p:spPr>
        <p:txBody>
          <a:bodyPr wrap="square" rtlCol="0">
            <a:spAutoFit/>
          </a:bodyPr>
          <a:lstStyle/>
          <a:p>
            <a:r>
              <a:rPr kumimoji="1" lang="en-US" altLang="ja-JP" sz="1600" dirty="0" err="1" smtClean="0">
                <a:latin typeface="Arial"/>
                <a:cs typeface="Arial"/>
              </a:rPr>
              <a:t>f</a:t>
            </a:r>
            <a:r>
              <a:rPr kumimoji="1" lang="en-US" altLang="ja-JP" sz="1600" baseline="-25000" dirty="0" err="1" smtClean="0">
                <a:latin typeface="Arial"/>
                <a:cs typeface="Arial"/>
              </a:rPr>
              <a:t>rep</a:t>
            </a:r>
            <a:endParaRPr kumimoji="1" lang="ja-JP" altLang="en-US" sz="1600" baseline="-25000" dirty="0">
              <a:latin typeface="Arial"/>
              <a:cs typeface="Arial"/>
            </a:endParaRPr>
          </a:p>
        </p:txBody>
      </p:sp>
      <p:sp>
        <p:nvSpPr>
          <p:cNvPr id="27" name="テキスト ボックス 26"/>
          <p:cNvSpPr txBox="1"/>
          <p:nvPr/>
        </p:nvSpPr>
        <p:spPr>
          <a:xfrm>
            <a:off x="1232723" y="5075179"/>
            <a:ext cx="2441932" cy="369332"/>
          </a:xfrm>
          <a:prstGeom prst="rect">
            <a:avLst/>
          </a:prstGeom>
          <a:solidFill>
            <a:srgbClr val="FFFF00"/>
          </a:solidFill>
        </p:spPr>
        <p:txBody>
          <a:bodyPr wrap="none" rtlCol="0">
            <a:spAutoFit/>
          </a:bodyPr>
          <a:lstStyle/>
          <a:p>
            <a:r>
              <a:rPr kumimoji="1" lang="en-US" altLang="ja-JP" b="1" dirty="0" smtClean="0">
                <a:solidFill>
                  <a:srgbClr val="FF0000"/>
                </a:solidFill>
                <a:latin typeface="Arial"/>
                <a:cs typeface="Arial"/>
              </a:rPr>
              <a:t>Blurred </a:t>
            </a:r>
            <a:r>
              <a:rPr lang="en-US" altLang="ja-JP" b="1" dirty="0" smtClean="0">
                <a:solidFill>
                  <a:srgbClr val="FF0000"/>
                </a:solidFill>
                <a:latin typeface="Arial"/>
                <a:cs typeface="Arial"/>
              </a:rPr>
              <a:t>comb mode!</a:t>
            </a:r>
            <a:endParaRPr kumimoji="1" lang="ja-JP" altLang="en-US" b="1" dirty="0">
              <a:solidFill>
                <a:srgbClr val="FF0000"/>
              </a:solidFill>
              <a:latin typeface="Arial"/>
              <a:cs typeface="Arial"/>
            </a:endParaRPr>
          </a:p>
        </p:txBody>
      </p:sp>
      <p:sp>
        <p:nvSpPr>
          <p:cNvPr id="39" name="テキスト ボックス 38"/>
          <p:cNvSpPr txBox="1"/>
          <p:nvPr/>
        </p:nvSpPr>
        <p:spPr>
          <a:xfrm>
            <a:off x="5307800" y="5016947"/>
            <a:ext cx="2467518" cy="369332"/>
          </a:xfrm>
          <a:prstGeom prst="rect">
            <a:avLst/>
          </a:prstGeom>
          <a:solidFill>
            <a:srgbClr val="FFFF00"/>
          </a:solidFill>
        </p:spPr>
        <p:txBody>
          <a:bodyPr wrap="none" rtlCol="0">
            <a:spAutoFit/>
          </a:bodyPr>
          <a:lstStyle/>
          <a:p>
            <a:r>
              <a:rPr kumimoji="1" lang="en-US" altLang="ja-JP" b="1" dirty="0" smtClean="0">
                <a:solidFill>
                  <a:srgbClr val="FF0000"/>
                </a:solidFill>
                <a:latin typeface="Arial"/>
                <a:cs typeface="Arial"/>
              </a:rPr>
              <a:t>Distinct </a:t>
            </a:r>
            <a:r>
              <a:rPr lang="en-US" altLang="ja-JP" b="1" dirty="0" smtClean="0">
                <a:solidFill>
                  <a:srgbClr val="FF0000"/>
                </a:solidFill>
                <a:latin typeface="Arial"/>
                <a:cs typeface="Arial"/>
              </a:rPr>
              <a:t>comb mode!</a:t>
            </a:r>
            <a:endParaRPr kumimoji="1" lang="ja-JP" altLang="en-US" b="1" dirty="0">
              <a:solidFill>
                <a:srgbClr val="FF0000"/>
              </a:solidFill>
              <a:latin typeface="Arial"/>
              <a:cs typeface="Arial"/>
            </a:endParaRPr>
          </a:p>
        </p:txBody>
      </p:sp>
      <p:sp>
        <p:nvSpPr>
          <p:cNvPr id="40" name="円/楕円 39"/>
          <p:cNvSpPr/>
          <p:nvPr/>
        </p:nvSpPr>
        <p:spPr>
          <a:xfrm>
            <a:off x="6608782" y="1958348"/>
            <a:ext cx="377457" cy="2592288"/>
          </a:xfrm>
          <a:prstGeom prst="ellipse">
            <a:avLst/>
          </a:prstGeom>
          <a:noFill/>
          <a:ln w="444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cxnSp>
        <p:nvCxnSpPr>
          <p:cNvPr id="41" name="直線コネクタ 40"/>
          <p:cNvCxnSpPr>
            <a:stCxn id="40" idx="4"/>
          </p:cNvCxnSpPr>
          <p:nvPr/>
        </p:nvCxnSpPr>
        <p:spPr>
          <a:xfrm>
            <a:off x="6797511" y="4550636"/>
            <a:ext cx="1393966" cy="37305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a:stCxn id="40" idx="4"/>
          </p:cNvCxnSpPr>
          <p:nvPr/>
        </p:nvCxnSpPr>
        <p:spPr>
          <a:xfrm flipH="1">
            <a:off x="4700525" y="4550636"/>
            <a:ext cx="2096986" cy="37570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523460" y="813934"/>
            <a:ext cx="4548278" cy="1077218"/>
          </a:xfrm>
          <a:prstGeom prst="rect">
            <a:avLst/>
          </a:prstGeom>
          <a:noFill/>
        </p:spPr>
        <p:txBody>
          <a:bodyPr wrap="square" rtlCol="0">
            <a:spAutoFit/>
          </a:bodyPr>
          <a:lstStyle/>
          <a:p>
            <a:pPr algn="ctr"/>
            <a:r>
              <a:rPr lang="en-US" altLang="ja-JP" sz="3200" dirty="0">
                <a:solidFill>
                  <a:srgbClr val="2403ED"/>
                </a:solidFill>
                <a:latin typeface="Arial"/>
                <a:cs typeface="Arial"/>
              </a:rPr>
              <a:t>Constant c</a:t>
            </a:r>
            <a:r>
              <a:rPr lang="en-US" altLang="ja-JP" sz="3200" dirty="0" smtClean="0">
                <a:solidFill>
                  <a:srgbClr val="2403ED"/>
                </a:solidFill>
                <a:latin typeface="Arial"/>
                <a:cs typeface="Arial"/>
              </a:rPr>
              <a:t>lock</a:t>
            </a:r>
          </a:p>
          <a:p>
            <a:pPr algn="ctr"/>
            <a:r>
              <a:rPr lang="en-US" altLang="ja-JP" sz="3200" dirty="0" smtClean="0">
                <a:solidFill>
                  <a:srgbClr val="2403ED"/>
                </a:solidFill>
                <a:latin typeface="Arial"/>
                <a:cs typeface="Arial"/>
              </a:rPr>
              <a:t>with stabilized lasers</a:t>
            </a:r>
            <a:endParaRPr lang="en-US" altLang="ja-JP" sz="3200" dirty="0">
              <a:solidFill>
                <a:srgbClr val="2403ED"/>
              </a:solidFill>
              <a:latin typeface="Arial"/>
              <a:cs typeface="Arial"/>
            </a:endParaRPr>
          </a:p>
        </p:txBody>
      </p:sp>
      <p:sp>
        <p:nvSpPr>
          <p:cNvPr id="31" name="テキスト ボックス 30"/>
          <p:cNvSpPr txBox="1"/>
          <p:nvPr/>
        </p:nvSpPr>
        <p:spPr>
          <a:xfrm>
            <a:off x="5307801" y="815662"/>
            <a:ext cx="4645012" cy="1077218"/>
          </a:xfrm>
          <a:prstGeom prst="rect">
            <a:avLst/>
          </a:prstGeom>
          <a:noFill/>
          <a:ln w="41275">
            <a:noFill/>
          </a:ln>
        </p:spPr>
        <p:txBody>
          <a:bodyPr wrap="square" rtlCol="0">
            <a:spAutoFit/>
          </a:bodyPr>
          <a:lstStyle/>
          <a:p>
            <a:pPr algn="ctr"/>
            <a:r>
              <a:rPr lang="en-US" altLang="ja-JP" sz="3200" dirty="0">
                <a:solidFill>
                  <a:srgbClr val="FF0000"/>
                </a:solidFill>
                <a:latin typeface="Arial"/>
                <a:cs typeface="Arial"/>
              </a:rPr>
              <a:t>Adaptive c</a:t>
            </a:r>
            <a:r>
              <a:rPr lang="en-US" altLang="ja-JP" sz="3200" dirty="0" smtClean="0">
                <a:solidFill>
                  <a:srgbClr val="FF0000"/>
                </a:solidFill>
                <a:latin typeface="Arial"/>
                <a:cs typeface="Arial"/>
              </a:rPr>
              <a:t>lock</a:t>
            </a:r>
          </a:p>
          <a:p>
            <a:pPr algn="ctr"/>
            <a:r>
              <a:rPr lang="en-US" altLang="ja-JP" sz="3200" dirty="0" smtClean="0">
                <a:solidFill>
                  <a:srgbClr val="FF0000"/>
                </a:solidFill>
                <a:latin typeface="Arial"/>
                <a:cs typeface="Arial"/>
              </a:rPr>
              <a:t>with free-running lasers</a:t>
            </a:r>
            <a:endParaRPr kumimoji="1" lang="ja-JP" altLang="en-US" sz="3200" dirty="0">
              <a:solidFill>
                <a:srgbClr val="FF0000"/>
              </a:solidFill>
              <a:latin typeface="Arial"/>
              <a:cs typeface="Arial"/>
            </a:endParaRPr>
          </a:p>
        </p:txBody>
      </p:sp>
    </p:spTree>
    <p:extLst>
      <p:ext uri="{BB962C8B-B14F-4D97-AF65-F5344CB8AC3E}">
        <p14:creationId xmlns:p14="http://schemas.microsoft.com/office/powerpoint/2010/main" val="823466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タイトル 1"/>
          <p:cNvSpPr>
            <a:spLocks noGrp="1"/>
          </p:cNvSpPr>
          <p:nvPr>
            <p:ph type="title"/>
          </p:nvPr>
        </p:nvSpPr>
        <p:spPr>
          <a:xfrm>
            <a:off x="0" y="210316"/>
            <a:ext cx="9956024" cy="727239"/>
          </a:xfrm>
        </p:spPr>
        <p:txBody>
          <a:bodyPr/>
          <a:lstStyle/>
          <a:p>
            <a:r>
              <a:rPr lang="en-US" altLang="ja-JP" dirty="0" smtClean="0">
                <a:latin typeface="Arial"/>
                <a:cs typeface="Arial"/>
              </a:rPr>
              <a:t>Water vapor at  low pressure</a:t>
            </a:r>
            <a:endParaRPr kumimoji="1" lang="ja-JP" altLang="en-US" dirty="0">
              <a:latin typeface="Arial"/>
              <a:cs typeface="Arial"/>
            </a:endParaRPr>
          </a:p>
        </p:txBody>
      </p:sp>
      <p:pic>
        <p:nvPicPr>
          <p:cNvPr id="5" name="図 4" descr="constant.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5" y="3228778"/>
            <a:ext cx="4680000" cy="3480433"/>
          </a:xfrm>
          <a:prstGeom prst="rect">
            <a:avLst/>
          </a:prstGeom>
        </p:spPr>
      </p:pic>
      <p:pic>
        <p:nvPicPr>
          <p:cNvPr id="6" name="図 5" descr="adaptive.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3750" y="3162215"/>
            <a:ext cx="4680000" cy="3464353"/>
          </a:xfrm>
          <a:prstGeom prst="rect">
            <a:avLst/>
          </a:prstGeom>
        </p:spPr>
      </p:pic>
      <p:sp>
        <p:nvSpPr>
          <p:cNvPr id="7" name="テキスト ボックス 6"/>
          <p:cNvSpPr txBox="1"/>
          <p:nvPr/>
        </p:nvSpPr>
        <p:spPr>
          <a:xfrm>
            <a:off x="738724" y="3461915"/>
            <a:ext cx="1705227" cy="646331"/>
          </a:xfrm>
          <a:prstGeom prst="rect">
            <a:avLst/>
          </a:prstGeom>
          <a:solidFill>
            <a:schemeClr val="tx1"/>
          </a:solidFill>
        </p:spPr>
        <p:txBody>
          <a:bodyPr wrap="none" rtlCol="0">
            <a:spAutoFit/>
          </a:bodyPr>
          <a:lstStyle/>
          <a:p>
            <a:pPr algn="ctr"/>
            <a:r>
              <a:rPr kumimoji="1" lang="en-US" altLang="ja-JP" dirty="0" err="1" smtClean="0">
                <a:solidFill>
                  <a:schemeClr val="bg1"/>
                </a:solidFill>
                <a:latin typeface="Arial"/>
                <a:cs typeface="Arial"/>
              </a:rPr>
              <a:t>ν</a:t>
            </a:r>
            <a:r>
              <a:rPr kumimoji="1" lang="en-US" altLang="ja-JP" dirty="0" smtClean="0">
                <a:solidFill>
                  <a:schemeClr val="bg1"/>
                </a:solidFill>
                <a:latin typeface="Arial"/>
                <a:cs typeface="Arial"/>
              </a:rPr>
              <a:t>=0.55700THz</a:t>
            </a:r>
          </a:p>
          <a:p>
            <a:pPr algn="ctr"/>
            <a:r>
              <a:rPr lang="en-US" altLang="ja-JP" dirty="0" smtClean="0">
                <a:solidFill>
                  <a:schemeClr val="bg1"/>
                </a:solidFill>
                <a:latin typeface="Arial"/>
                <a:cs typeface="Arial"/>
              </a:rPr>
              <a:t>∆</a:t>
            </a:r>
            <a:r>
              <a:rPr lang="en-US" altLang="ja-JP" dirty="0" err="1">
                <a:solidFill>
                  <a:schemeClr val="bg1"/>
                </a:solidFill>
                <a:latin typeface="Arial"/>
                <a:cs typeface="Arial"/>
              </a:rPr>
              <a:t>ν</a:t>
            </a:r>
            <a:r>
              <a:rPr lang="en-US" altLang="ja-JP" dirty="0" smtClean="0">
                <a:solidFill>
                  <a:schemeClr val="bg1"/>
                </a:solidFill>
                <a:latin typeface="Arial"/>
                <a:cs typeface="Arial"/>
              </a:rPr>
              <a:t>=212MHz</a:t>
            </a:r>
            <a:endParaRPr lang="en-US" altLang="ja-JP" dirty="0">
              <a:solidFill>
                <a:schemeClr val="bg1"/>
              </a:solidFill>
              <a:latin typeface="Arial"/>
              <a:cs typeface="Arial"/>
            </a:endParaRPr>
          </a:p>
        </p:txBody>
      </p:sp>
      <p:sp>
        <p:nvSpPr>
          <p:cNvPr id="14" name="テキスト ボックス 13"/>
          <p:cNvSpPr txBox="1"/>
          <p:nvPr/>
        </p:nvSpPr>
        <p:spPr>
          <a:xfrm>
            <a:off x="5928290" y="3392711"/>
            <a:ext cx="1705227" cy="646331"/>
          </a:xfrm>
          <a:prstGeom prst="rect">
            <a:avLst/>
          </a:prstGeom>
          <a:solidFill>
            <a:schemeClr val="tx1"/>
          </a:solidFill>
        </p:spPr>
        <p:txBody>
          <a:bodyPr wrap="none" rtlCol="0">
            <a:spAutoFit/>
          </a:bodyPr>
          <a:lstStyle/>
          <a:p>
            <a:pPr algn="ctr"/>
            <a:r>
              <a:rPr kumimoji="1" lang="en-US" altLang="ja-JP" dirty="0" err="1" smtClean="0">
                <a:solidFill>
                  <a:schemeClr val="bg1"/>
                </a:solidFill>
                <a:latin typeface="Arial"/>
                <a:cs typeface="Arial"/>
              </a:rPr>
              <a:t>ν</a:t>
            </a:r>
            <a:r>
              <a:rPr kumimoji="1" lang="en-US" altLang="ja-JP" dirty="0" smtClean="0">
                <a:solidFill>
                  <a:schemeClr val="bg1"/>
                </a:solidFill>
                <a:latin typeface="Arial"/>
                <a:cs typeface="Arial"/>
              </a:rPr>
              <a:t>=0.55694THz</a:t>
            </a:r>
          </a:p>
          <a:p>
            <a:pPr algn="ctr"/>
            <a:r>
              <a:rPr lang="en-US" altLang="ja-JP" dirty="0" smtClean="0">
                <a:solidFill>
                  <a:schemeClr val="bg1"/>
                </a:solidFill>
                <a:latin typeface="Arial"/>
                <a:cs typeface="Arial"/>
              </a:rPr>
              <a:t>∆</a:t>
            </a:r>
            <a:r>
              <a:rPr lang="en-US" altLang="ja-JP" dirty="0" err="1">
                <a:solidFill>
                  <a:schemeClr val="bg1"/>
                </a:solidFill>
                <a:latin typeface="Arial"/>
                <a:cs typeface="Arial"/>
              </a:rPr>
              <a:t>ν</a:t>
            </a:r>
            <a:r>
              <a:rPr lang="en-US" altLang="ja-JP" dirty="0" smtClean="0">
                <a:solidFill>
                  <a:schemeClr val="bg1"/>
                </a:solidFill>
                <a:latin typeface="Arial"/>
                <a:cs typeface="Arial"/>
              </a:rPr>
              <a:t>=211MHz</a:t>
            </a:r>
            <a:endParaRPr lang="en-US" altLang="ja-JP" dirty="0">
              <a:solidFill>
                <a:schemeClr val="bg1"/>
              </a:solidFill>
              <a:latin typeface="Arial"/>
              <a:cs typeface="Arial"/>
            </a:endParaRPr>
          </a:p>
        </p:txBody>
      </p:sp>
      <p:sp>
        <p:nvSpPr>
          <p:cNvPr id="9" name="テキスト ボックス 8"/>
          <p:cNvSpPr txBox="1"/>
          <p:nvPr/>
        </p:nvSpPr>
        <p:spPr>
          <a:xfrm>
            <a:off x="526670" y="2177657"/>
            <a:ext cx="4548278" cy="1077218"/>
          </a:xfrm>
          <a:prstGeom prst="rect">
            <a:avLst/>
          </a:prstGeom>
          <a:noFill/>
        </p:spPr>
        <p:txBody>
          <a:bodyPr wrap="square" rtlCol="0">
            <a:spAutoFit/>
          </a:bodyPr>
          <a:lstStyle/>
          <a:p>
            <a:pPr algn="ctr"/>
            <a:r>
              <a:rPr lang="en-US" altLang="ja-JP" sz="3200" dirty="0">
                <a:solidFill>
                  <a:srgbClr val="2403ED"/>
                </a:solidFill>
                <a:latin typeface="Arial"/>
                <a:cs typeface="Arial"/>
              </a:rPr>
              <a:t>Constant c</a:t>
            </a:r>
            <a:r>
              <a:rPr lang="en-US" altLang="ja-JP" sz="3200" dirty="0" smtClean="0">
                <a:solidFill>
                  <a:srgbClr val="2403ED"/>
                </a:solidFill>
                <a:latin typeface="Arial"/>
                <a:cs typeface="Arial"/>
              </a:rPr>
              <a:t>lock</a:t>
            </a:r>
          </a:p>
          <a:p>
            <a:pPr algn="ctr"/>
            <a:r>
              <a:rPr lang="en-US" altLang="ja-JP" sz="3200" dirty="0" smtClean="0">
                <a:solidFill>
                  <a:srgbClr val="2403ED"/>
                </a:solidFill>
                <a:latin typeface="Arial"/>
                <a:cs typeface="Arial"/>
              </a:rPr>
              <a:t>with stabilized lasers</a:t>
            </a:r>
            <a:endParaRPr lang="en-US" altLang="ja-JP" sz="3200" dirty="0">
              <a:solidFill>
                <a:srgbClr val="2403ED"/>
              </a:solidFill>
              <a:latin typeface="Arial"/>
              <a:cs typeface="Arial"/>
            </a:endParaRPr>
          </a:p>
        </p:txBody>
      </p:sp>
      <p:sp>
        <p:nvSpPr>
          <p:cNvPr id="10" name="テキスト ボックス 9"/>
          <p:cNvSpPr txBox="1"/>
          <p:nvPr/>
        </p:nvSpPr>
        <p:spPr>
          <a:xfrm>
            <a:off x="5311011" y="2179385"/>
            <a:ext cx="4645012" cy="1077218"/>
          </a:xfrm>
          <a:prstGeom prst="rect">
            <a:avLst/>
          </a:prstGeom>
          <a:noFill/>
          <a:ln w="41275">
            <a:noFill/>
          </a:ln>
        </p:spPr>
        <p:txBody>
          <a:bodyPr wrap="square" rtlCol="0">
            <a:spAutoFit/>
          </a:bodyPr>
          <a:lstStyle/>
          <a:p>
            <a:pPr algn="ctr"/>
            <a:r>
              <a:rPr lang="en-US" altLang="ja-JP" sz="3200" dirty="0">
                <a:solidFill>
                  <a:srgbClr val="FF0000"/>
                </a:solidFill>
                <a:latin typeface="Arial"/>
                <a:cs typeface="Arial"/>
              </a:rPr>
              <a:t>Adaptive c</a:t>
            </a:r>
            <a:r>
              <a:rPr lang="en-US" altLang="ja-JP" sz="3200" dirty="0" smtClean="0">
                <a:solidFill>
                  <a:srgbClr val="FF0000"/>
                </a:solidFill>
                <a:latin typeface="Arial"/>
                <a:cs typeface="Arial"/>
              </a:rPr>
              <a:t>lock</a:t>
            </a:r>
          </a:p>
          <a:p>
            <a:pPr algn="ctr"/>
            <a:r>
              <a:rPr lang="en-US" altLang="ja-JP" sz="3200" dirty="0" smtClean="0">
                <a:solidFill>
                  <a:srgbClr val="FF0000"/>
                </a:solidFill>
                <a:latin typeface="Arial"/>
                <a:cs typeface="Arial"/>
              </a:rPr>
              <a:t>with free-running lasers</a:t>
            </a:r>
            <a:endParaRPr kumimoji="1" lang="ja-JP" altLang="en-US" sz="3200" dirty="0">
              <a:solidFill>
                <a:srgbClr val="FF0000"/>
              </a:solidFill>
              <a:latin typeface="Arial"/>
              <a:cs typeface="Arial"/>
            </a:endParaRPr>
          </a:p>
        </p:txBody>
      </p:sp>
      <p:sp>
        <p:nvSpPr>
          <p:cNvPr id="8" name="テキスト ボックス 7"/>
          <p:cNvSpPr txBox="1"/>
          <p:nvPr/>
        </p:nvSpPr>
        <p:spPr>
          <a:xfrm>
            <a:off x="1794031" y="1196471"/>
            <a:ext cx="6256991" cy="830997"/>
          </a:xfrm>
          <a:prstGeom prst="rect">
            <a:avLst/>
          </a:prstGeom>
          <a:solidFill>
            <a:srgbClr val="000090"/>
          </a:solidFill>
        </p:spPr>
        <p:txBody>
          <a:bodyPr wrap="none" rtlCol="0">
            <a:spAutoFit/>
          </a:bodyPr>
          <a:lstStyle/>
          <a:p>
            <a:pPr algn="ctr"/>
            <a:r>
              <a:rPr kumimoji="1" lang="en-US" altLang="ja-JP" sz="2400" dirty="0" smtClean="0">
                <a:solidFill>
                  <a:srgbClr val="FFFF00"/>
                </a:solidFill>
                <a:latin typeface="Arial"/>
                <a:cs typeface="Arial"/>
              </a:rPr>
              <a:t>Rotational transition I</a:t>
            </a:r>
            <a:r>
              <a:rPr kumimoji="1" lang="en-US" altLang="ja-JP" sz="2400" baseline="-25000" dirty="0" smtClean="0">
                <a:solidFill>
                  <a:srgbClr val="FFFF00"/>
                </a:solidFill>
                <a:latin typeface="Arial"/>
                <a:cs typeface="Arial"/>
              </a:rPr>
              <a:t>10</a:t>
            </a:r>
            <a:r>
              <a:rPr kumimoji="1" lang="en-US" altLang="ja-JP" sz="2400" dirty="0" smtClean="0">
                <a:solidFill>
                  <a:srgbClr val="FFFF00"/>
                </a:solidFill>
                <a:latin typeface="Arial"/>
                <a:cs typeface="Arial"/>
              </a:rPr>
              <a:t>←I</a:t>
            </a:r>
            <a:r>
              <a:rPr kumimoji="1" lang="en-US" altLang="ja-JP" sz="2400" baseline="-25000" dirty="0" smtClean="0">
                <a:solidFill>
                  <a:srgbClr val="FFFF00"/>
                </a:solidFill>
                <a:latin typeface="Arial"/>
                <a:cs typeface="Arial"/>
              </a:rPr>
              <a:t>01</a:t>
            </a:r>
            <a:r>
              <a:rPr kumimoji="1" lang="en-US" altLang="ja-JP" sz="2400" dirty="0" smtClean="0">
                <a:solidFill>
                  <a:srgbClr val="FFFF00"/>
                </a:solidFill>
                <a:latin typeface="Arial"/>
                <a:cs typeface="Arial"/>
              </a:rPr>
              <a:t> @ 0.556936THz</a:t>
            </a:r>
          </a:p>
          <a:p>
            <a:pPr algn="ctr"/>
            <a:r>
              <a:rPr lang="en-US" altLang="ja-JP" sz="2400" dirty="0" smtClean="0">
                <a:solidFill>
                  <a:srgbClr val="FFFF00"/>
                </a:solidFill>
                <a:latin typeface="Arial"/>
                <a:cs typeface="Arial"/>
              </a:rPr>
              <a:t>Pressure broadening linewidth = 200MHz</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4252962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テキスト ボックス 54"/>
          <p:cNvSpPr txBox="1"/>
          <p:nvPr/>
        </p:nvSpPr>
        <p:spPr>
          <a:xfrm>
            <a:off x="560513" y="1265369"/>
            <a:ext cx="5286988" cy="1877437"/>
          </a:xfrm>
          <a:prstGeom prst="rect">
            <a:avLst/>
          </a:prstGeom>
          <a:noFill/>
        </p:spPr>
        <p:txBody>
          <a:bodyPr wrap="square" rtlCol="0">
            <a:spAutoFit/>
          </a:bodyPr>
          <a:lstStyle/>
          <a:p>
            <a:r>
              <a:rPr kumimoji="1" lang="en-US" altLang="ja-JP" sz="3200" b="1" dirty="0" smtClean="0">
                <a:latin typeface="Arial"/>
                <a:cs typeface="Arial"/>
              </a:rPr>
              <a:t>Acetonitrile (CH</a:t>
            </a:r>
            <a:r>
              <a:rPr kumimoji="1" lang="en-US" altLang="ja-JP" sz="3200" b="1" baseline="-25000" dirty="0" smtClean="0">
                <a:latin typeface="Arial"/>
                <a:cs typeface="Arial"/>
              </a:rPr>
              <a:t>3</a:t>
            </a:r>
            <a:r>
              <a:rPr kumimoji="1" lang="en-US" altLang="ja-JP" sz="3200" b="1" dirty="0" smtClean="0">
                <a:latin typeface="Arial"/>
                <a:cs typeface="Arial"/>
              </a:rPr>
              <a:t>CN)</a:t>
            </a:r>
          </a:p>
          <a:p>
            <a:r>
              <a:rPr lang="ja-JP" altLang="en-US" sz="2800" dirty="0" smtClean="0">
                <a:latin typeface="Arial"/>
                <a:cs typeface="Arial"/>
              </a:rPr>
              <a:t>・</a:t>
            </a:r>
            <a:r>
              <a:rPr lang="en-US" altLang="ja-JP" sz="2800" dirty="0" smtClean="0">
                <a:latin typeface="Arial"/>
                <a:cs typeface="Arial"/>
              </a:rPr>
              <a:t>One of VOCs</a:t>
            </a:r>
            <a:endParaRPr kumimoji="1" lang="en-US" altLang="ja-JP" sz="2800" dirty="0" smtClean="0">
              <a:latin typeface="Arial"/>
              <a:cs typeface="Arial"/>
            </a:endParaRPr>
          </a:p>
          <a:p>
            <a:r>
              <a:rPr lang="ja-JP" altLang="en-US" sz="2800" dirty="0" smtClean="0">
                <a:latin typeface="Arial"/>
                <a:cs typeface="Arial"/>
              </a:rPr>
              <a:t>・</a:t>
            </a:r>
            <a:r>
              <a:rPr lang="en-US" altLang="ja-JP" sz="2800" dirty="0" smtClean="0">
                <a:latin typeface="Arial"/>
                <a:cs typeface="Arial"/>
              </a:rPr>
              <a:t>Very </a:t>
            </a:r>
            <a:r>
              <a:rPr lang="en-US" altLang="ja-JP" sz="2800" dirty="0">
                <a:latin typeface="Arial"/>
                <a:cs typeface="Arial"/>
              </a:rPr>
              <a:t>abundant species in </a:t>
            </a:r>
            <a:endParaRPr lang="en-US" altLang="ja-JP" sz="2800" dirty="0" smtClean="0">
              <a:latin typeface="Arial"/>
              <a:cs typeface="Arial"/>
            </a:endParaRPr>
          </a:p>
          <a:p>
            <a:r>
              <a:rPr lang="en-US" altLang="ja-JP" sz="2800" dirty="0">
                <a:latin typeface="Arial"/>
                <a:cs typeface="Arial"/>
              </a:rPr>
              <a:t> </a:t>
            </a:r>
            <a:r>
              <a:rPr lang="en-US" altLang="ja-JP" sz="2800" dirty="0" smtClean="0">
                <a:latin typeface="Arial"/>
                <a:cs typeface="Arial"/>
              </a:rPr>
              <a:t>   interstellar </a:t>
            </a:r>
            <a:r>
              <a:rPr lang="en-US" altLang="ja-JP" sz="2800" dirty="0">
                <a:latin typeface="Arial"/>
                <a:cs typeface="Arial"/>
              </a:rPr>
              <a:t>medium</a:t>
            </a:r>
            <a:endParaRPr lang="en-US" altLang="ja-JP" sz="2800" dirty="0" smtClean="0">
              <a:latin typeface="Arial"/>
              <a:cs typeface="Arial"/>
            </a:endParaRPr>
          </a:p>
        </p:txBody>
      </p:sp>
      <p:sp>
        <p:nvSpPr>
          <p:cNvPr id="56" name="タイトル 1"/>
          <p:cNvSpPr>
            <a:spLocks noGrp="1"/>
          </p:cNvSpPr>
          <p:nvPr>
            <p:ph type="title"/>
          </p:nvPr>
        </p:nvSpPr>
        <p:spPr>
          <a:xfrm>
            <a:off x="-179023" y="28888"/>
            <a:ext cx="10327782" cy="1340016"/>
          </a:xfrm>
        </p:spPr>
        <p:txBody>
          <a:bodyPr/>
          <a:lstStyle/>
          <a:p>
            <a:r>
              <a:rPr lang="en-US" altLang="ja-JP" dirty="0" smtClean="0">
                <a:latin typeface="Arial"/>
                <a:cs typeface="Arial"/>
              </a:rPr>
              <a:t>Acetonitrile </a:t>
            </a:r>
            <a:r>
              <a:rPr lang="en-US" altLang="ja-JP" dirty="0">
                <a:latin typeface="Arial"/>
                <a:cs typeface="Arial"/>
              </a:rPr>
              <a:t>gas at </a:t>
            </a:r>
            <a:r>
              <a:rPr lang="en-US" altLang="ja-JP" dirty="0" smtClean="0">
                <a:latin typeface="Arial"/>
                <a:cs typeface="Arial"/>
              </a:rPr>
              <a:t> low pressure(1kPa)</a:t>
            </a:r>
            <a:endParaRPr kumimoji="1" lang="ja-JP" altLang="en-US" dirty="0">
              <a:latin typeface="Arial"/>
              <a:cs typeface="Arial"/>
            </a:endParaRPr>
          </a:p>
        </p:txBody>
      </p:sp>
      <p:sp>
        <p:nvSpPr>
          <p:cNvPr id="65" name="テキスト ボックス 64"/>
          <p:cNvSpPr txBox="1"/>
          <p:nvPr/>
        </p:nvSpPr>
        <p:spPr>
          <a:xfrm>
            <a:off x="3918263" y="6425182"/>
            <a:ext cx="2734479" cy="461665"/>
          </a:xfrm>
          <a:prstGeom prst="rect">
            <a:avLst/>
          </a:prstGeom>
          <a:noFill/>
        </p:spPr>
        <p:txBody>
          <a:bodyPr wrap="square" rtlCol="0">
            <a:spAutoFit/>
          </a:bodyPr>
          <a:lstStyle/>
          <a:p>
            <a:r>
              <a:rPr kumimoji="1" lang="en-US" altLang="ja-JP" sz="2400" dirty="0" smtClean="0">
                <a:latin typeface="Arial"/>
                <a:cs typeface="Arial"/>
              </a:rPr>
              <a:t>Frequency [</a:t>
            </a:r>
            <a:r>
              <a:rPr kumimoji="1" lang="el-GR" altLang="ja-JP" sz="2400" dirty="0" smtClean="0">
                <a:latin typeface="Arial"/>
                <a:cs typeface="Arial"/>
              </a:rPr>
              <a:t>Τ</a:t>
            </a:r>
            <a:r>
              <a:rPr kumimoji="1" lang="en-US" altLang="ja-JP" sz="2400" dirty="0" smtClean="0">
                <a:latin typeface="Arial"/>
                <a:cs typeface="Arial"/>
              </a:rPr>
              <a:t>Hz]</a:t>
            </a:r>
            <a:endParaRPr kumimoji="1" lang="ja-JP" altLang="en-US" sz="2400" dirty="0">
              <a:latin typeface="Arial"/>
              <a:cs typeface="Arial"/>
            </a:endParaRPr>
          </a:p>
        </p:txBody>
      </p:sp>
      <p:sp>
        <p:nvSpPr>
          <p:cNvPr id="23" name="スライド番号プレースホルダー 21"/>
          <p:cNvSpPr>
            <a:spLocks noGrp="1"/>
          </p:cNvSpPr>
          <p:nvPr>
            <p:ph type="sldNum" sz="quarter" idx="12"/>
          </p:nvPr>
        </p:nvSpPr>
        <p:spPr>
          <a:xfrm>
            <a:off x="7800000" y="0"/>
            <a:ext cx="2063750" cy="457200"/>
          </a:xfrm>
        </p:spPr>
        <p:txBody>
          <a:bodyPr/>
          <a:lstStyle/>
          <a:p>
            <a:fld id="{30C24394-6C73-4A70-84C8-733E302D9C49}" type="slidenum">
              <a:rPr kumimoji="1" lang="ja-JP" altLang="en-US" smtClean="0">
                <a:latin typeface="Arial"/>
                <a:cs typeface="Arial"/>
              </a:rPr>
              <a:t>17</a:t>
            </a:fld>
            <a:endParaRPr kumimoji="1" lang="ja-JP" altLang="en-US" dirty="0">
              <a:latin typeface="Arial"/>
              <a:cs typeface="Arial"/>
            </a:endParaRPr>
          </a:p>
        </p:txBody>
      </p:sp>
      <p:grpSp>
        <p:nvGrpSpPr>
          <p:cNvPr id="9" name="グループ化 8"/>
          <p:cNvGrpSpPr/>
          <p:nvPr/>
        </p:nvGrpSpPr>
        <p:grpSpPr>
          <a:xfrm>
            <a:off x="5360580" y="3474721"/>
            <a:ext cx="4416956" cy="3018120"/>
            <a:chOff x="4337406" y="1704248"/>
            <a:chExt cx="5638040" cy="3852490"/>
          </a:xfrm>
        </p:grpSpPr>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l="10720" t="3870" r="6868" b="14468"/>
            <a:stretch/>
          </p:blipFill>
          <p:spPr>
            <a:xfrm>
              <a:off x="4543566" y="2453178"/>
              <a:ext cx="5258102" cy="3057667"/>
            </a:xfrm>
            <a:prstGeom prst="rect">
              <a:avLst/>
            </a:prstGeom>
          </p:spPr>
        </p:pic>
        <p:sp>
          <p:nvSpPr>
            <p:cNvPr id="2" name="角丸四角形 1"/>
            <p:cNvSpPr/>
            <p:nvPr/>
          </p:nvSpPr>
          <p:spPr bwMode="auto">
            <a:xfrm>
              <a:off x="4337406" y="1704248"/>
              <a:ext cx="5638040" cy="3852490"/>
            </a:xfrm>
            <a:prstGeom prst="roundRect">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grpSp>
      <p:grpSp>
        <p:nvGrpSpPr>
          <p:cNvPr id="13" name="グループ化 12"/>
          <p:cNvGrpSpPr/>
          <p:nvPr/>
        </p:nvGrpSpPr>
        <p:grpSpPr>
          <a:xfrm>
            <a:off x="482725" y="4035322"/>
            <a:ext cx="4443650" cy="2438504"/>
            <a:chOff x="56456" y="4061448"/>
            <a:chExt cx="4443650" cy="2438504"/>
          </a:xfrm>
        </p:grpSpPr>
        <p:pic>
          <p:nvPicPr>
            <p:cNvPr id="12" name="図 11"/>
            <p:cNvPicPr>
              <a:picLocks noChangeAspect="1"/>
            </p:cNvPicPr>
            <p:nvPr/>
          </p:nvPicPr>
          <p:blipFill rotWithShape="1">
            <a:blip r:embed="rId4">
              <a:extLst>
                <a:ext uri="{28A0092B-C50C-407E-A947-70E740481C1C}">
                  <a14:useLocalDpi xmlns:a14="http://schemas.microsoft.com/office/drawing/2010/main" val="0"/>
                </a:ext>
              </a:extLst>
            </a:blip>
            <a:srcRect l="12187" t="3971" r="7454" b="15203"/>
            <a:stretch/>
          </p:blipFill>
          <p:spPr>
            <a:xfrm>
              <a:off x="398782" y="4061448"/>
              <a:ext cx="4101324" cy="2438504"/>
            </a:xfrm>
            <a:prstGeom prst="rect">
              <a:avLst/>
            </a:prstGeom>
          </p:spPr>
        </p:pic>
        <p:pic>
          <p:nvPicPr>
            <p:cNvPr id="29" name="図 28"/>
            <p:cNvPicPr>
              <a:picLocks noChangeAspect="1"/>
            </p:cNvPicPr>
            <p:nvPr/>
          </p:nvPicPr>
          <p:blipFill rotWithShape="1">
            <a:blip r:embed="rId3">
              <a:extLst>
                <a:ext uri="{28A0092B-C50C-407E-A947-70E740481C1C}">
                  <a14:useLocalDpi xmlns:a14="http://schemas.microsoft.com/office/drawing/2010/main" val="0"/>
                </a:ext>
              </a:extLst>
            </a:blip>
            <a:srcRect l="4996" t="3870" r="88988" b="14468"/>
            <a:stretch/>
          </p:blipFill>
          <p:spPr>
            <a:xfrm>
              <a:off x="56456" y="4316200"/>
              <a:ext cx="264502" cy="2106910"/>
            </a:xfrm>
            <a:prstGeom prst="rect">
              <a:avLst/>
            </a:prstGeom>
          </p:spPr>
        </p:pic>
      </p:grpSp>
      <p:grpSp>
        <p:nvGrpSpPr>
          <p:cNvPr id="15" name="グループ化 14"/>
          <p:cNvGrpSpPr/>
          <p:nvPr/>
        </p:nvGrpSpPr>
        <p:grpSpPr>
          <a:xfrm>
            <a:off x="5673081" y="1065799"/>
            <a:ext cx="3800935" cy="2322702"/>
            <a:chOff x="4791461" y="1785370"/>
            <a:chExt cx="4246106" cy="2968352"/>
          </a:xfrm>
        </p:grpSpPr>
        <p:pic>
          <p:nvPicPr>
            <p:cNvPr id="38" name="図 37"/>
            <p:cNvPicPr>
              <a:picLocks noChangeAspect="1"/>
            </p:cNvPicPr>
            <p:nvPr/>
          </p:nvPicPr>
          <p:blipFill rotWithShape="1">
            <a:blip r:embed="rId5">
              <a:extLst>
                <a:ext uri="{28A0092B-C50C-407E-A947-70E740481C1C}">
                  <a14:useLocalDpi xmlns:a14="http://schemas.microsoft.com/office/drawing/2010/main" val="0"/>
                </a:ext>
              </a:extLst>
            </a:blip>
            <a:srcRect l="10943" t="4513" r="6707" b="11109"/>
            <a:stretch/>
          </p:blipFill>
          <p:spPr>
            <a:xfrm>
              <a:off x="4791461" y="1785370"/>
              <a:ext cx="4246106" cy="2968352"/>
            </a:xfrm>
            <a:prstGeom prst="rect">
              <a:avLst/>
            </a:prstGeom>
          </p:spPr>
        </p:pic>
        <p:sp>
          <p:nvSpPr>
            <p:cNvPr id="10" name="テキスト ボックス 9"/>
            <p:cNvSpPr txBox="1"/>
            <p:nvPr/>
          </p:nvSpPr>
          <p:spPr>
            <a:xfrm>
              <a:off x="5841819" y="1855747"/>
              <a:ext cx="2567566" cy="471997"/>
            </a:xfrm>
            <a:prstGeom prst="rect">
              <a:avLst/>
            </a:prstGeom>
            <a:noFill/>
          </p:spPr>
          <p:txBody>
            <a:bodyPr wrap="square" rtlCol="0">
              <a:spAutoFit/>
            </a:bodyPr>
            <a:lstStyle/>
            <a:p>
              <a:pPr algn="ctr"/>
              <a:r>
                <a:rPr kumimoji="1" lang="en-US" altLang="ja-JP" dirty="0" smtClean="0">
                  <a:latin typeface="Arial"/>
                  <a:cs typeface="Arial"/>
                </a:rPr>
                <a:t>NASA database</a:t>
              </a:r>
              <a:endParaRPr kumimoji="1" lang="ja-JP" altLang="en-US" dirty="0">
                <a:latin typeface="Arial"/>
                <a:cs typeface="Arial"/>
              </a:endParaRPr>
            </a:p>
          </p:txBody>
        </p:sp>
      </p:grpSp>
      <p:sp>
        <p:nvSpPr>
          <p:cNvPr id="30" name="テキスト ボックス 29"/>
          <p:cNvSpPr txBox="1"/>
          <p:nvPr/>
        </p:nvSpPr>
        <p:spPr>
          <a:xfrm>
            <a:off x="6166594" y="1470075"/>
            <a:ext cx="1056413" cy="338554"/>
          </a:xfrm>
          <a:prstGeom prst="rect">
            <a:avLst/>
          </a:prstGeom>
          <a:solidFill>
            <a:schemeClr val="bg1"/>
          </a:solidFill>
        </p:spPr>
        <p:txBody>
          <a:bodyPr wrap="square" rtlCol="0">
            <a:spAutoFit/>
          </a:bodyPr>
          <a:lstStyle/>
          <a:p>
            <a:pPr algn="ctr"/>
            <a:r>
              <a:rPr kumimoji="1" lang="en-US" altLang="ja-JP" sz="1600" dirty="0" smtClean="0">
                <a:latin typeface="Arial"/>
                <a:cs typeface="Arial"/>
              </a:rPr>
              <a:t>18.4 GHz</a:t>
            </a:r>
            <a:endParaRPr kumimoji="1" lang="ja-JP" altLang="en-US" sz="1600" dirty="0">
              <a:latin typeface="Arial"/>
              <a:cs typeface="Arial"/>
            </a:endParaRPr>
          </a:p>
        </p:txBody>
      </p:sp>
      <p:cxnSp>
        <p:nvCxnSpPr>
          <p:cNvPr id="31" name="直線コネクタ 30"/>
          <p:cNvCxnSpPr/>
          <p:nvPr/>
        </p:nvCxnSpPr>
        <p:spPr bwMode="auto">
          <a:xfrm flipV="1">
            <a:off x="6652741" y="1772817"/>
            <a:ext cx="0" cy="682208"/>
          </a:xfrm>
          <a:prstGeom prst="line">
            <a:avLst/>
          </a:prstGeom>
          <a:noFill/>
          <a:ln w="9525" cap="flat" cmpd="sng" algn="ctr">
            <a:solidFill>
              <a:schemeClr val="tx1"/>
            </a:solidFill>
            <a:prstDash val="solid"/>
            <a:round/>
            <a:headEnd type="none" w="med" len="med"/>
            <a:tailEnd type="none" w="med" len="med"/>
          </a:ln>
          <a:effectLst/>
        </p:spPr>
      </p:cxnSp>
      <p:cxnSp>
        <p:nvCxnSpPr>
          <p:cNvPr id="32" name="直線コネクタ 31"/>
          <p:cNvCxnSpPr/>
          <p:nvPr/>
        </p:nvCxnSpPr>
        <p:spPr bwMode="auto">
          <a:xfrm flipV="1">
            <a:off x="6731025" y="1772816"/>
            <a:ext cx="0" cy="599082"/>
          </a:xfrm>
          <a:prstGeom prst="line">
            <a:avLst/>
          </a:prstGeom>
          <a:noFill/>
          <a:ln w="9525" cap="flat" cmpd="sng" algn="ctr">
            <a:solidFill>
              <a:schemeClr val="tx1"/>
            </a:solidFill>
            <a:prstDash val="solid"/>
            <a:round/>
            <a:headEnd type="none" w="med" len="med"/>
            <a:tailEnd type="none" w="med" len="med"/>
          </a:ln>
          <a:effectLst/>
        </p:spPr>
      </p:cxnSp>
      <p:cxnSp>
        <p:nvCxnSpPr>
          <p:cNvPr id="35" name="直線矢印コネクタ 34"/>
          <p:cNvCxnSpPr/>
          <p:nvPr/>
        </p:nvCxnSpPr>
        <p:spPr bwMode="auto">
          <a:xfrm>
            <a:off x="6340490" y="1901282"/>
            <a:ext cx="312251" cy="0"/>
          </a:xfrm>
          <a:prstGeom prst="straightConnector1">
            <a:avLst/>
          </a:prstGeom>
          <a:noFill/>
          <a:ln w="9525" cap="flat" cmpd="sng" algn="ctr">
            <a:solidFill>
              <a:schemeClr val="tx1"/>
            </a:solidFill>
            <a:prstDash val="solid"/>
            <a:round/>
            <a:headEnd type="none" w="med" len="med"/>
            <a:tailEnd type="arrow"/>
          </a:ln>
          <a:effectLst/>
        </p:spPr>
      </p:cxnSp>
      <p:cxnSp>
        <p:nvCxnSpPr>
          <p:cNvPr id="36" name="直線矢印コネクタ 35"/>
          <p:cNvCxnSpPr/>
          <p:nvPr/>
        </p:nvCxnSpPr>
        <p:spPr bwMode="auto">
          <a:xfrm flipH="1">
            <a:off x="6734748" y="1901282"/>
            <a:ext cx="312251" cy="0"/>
          </a:xfrm>
          <a:prstGeom prst="straightConnector1">
            <a:avLst/>
          </a:prstGeom>
          <a:noFill/>
          <a:ln w="9525" cap="flat" cmpd="sng" algn="ctr">
            <a:solidFill>
              <a:schemeClr val="tx1"/>
            </a:solidFill>
            <a:prstDash val="solid"/>
            <a:round/>
            <a:headEnd type="none" w="med" len="med"/>
            <a:tailEnd type="arrow"/>
          </a:ln>
          <a:effectLst/>
        </p:spPr>
      </p:cxnSp>
      <p:sp>
        <p:nvSpPr>
          <p:cNvPr id="22" name="テキスト ボックス 21"/>
          <p:cNvSpPr txBox="1"/>
          <p:nvPr/>
        </p:nvSpPr>
        <p:spPr>
          <a:xfrm>
            <a:off x="1234432" y="4463668"/>
            <a:ext cx="1056413" cy="338554"/>
          </a:xfrm>
          <a:prstGeom prst="rect">
            <a:avLst/>
          </a:prstGeom>
          <a:solidFill>
            <a:schemeClr val="bg1"/>
          </a:solidFill>
        </p:spPr>
        <p:txBody>
          <a:bodyPr wrap="square" rtlCol="0">
            <a:spAutoFit/>
          </a:bodyPr>
          <a:lstStyle/>
          <a:p>
            <a:pPr algn="ctr"/>
            <a:r>
              <a:rPr kumimoji="1" lang="en-US" altLang="ja-JP" sz="1600" dirty="0" smtClean="0">
                <a:latin typeface="Arial"/>
                <a:cs typeface="Arial"/>
              </a:rPr>
              <a:t>18.4 GHz</a:t>
            </a:r>
            <a:endParaRPr kumimoji="1" lang="ja-JP" altLang="en-US" sz="1600" dirty="0">
              <a:latin typeface="Arial"/>
              <a:cs typeface="Arial"/>
            </a:endParaRPr>
          </a:p>
        </p:txBody>
      </p:sp>
      <p:cxnSp>
        <p:nvCxnSpPr>
          <p:cNvPr id="24" name="直線コネクタ 23"/>
          <p:cNvCxnSpPr/>
          <p:nvPr/>
        </p:nvCxnSpPr>
        <p:spPr bwMode="auto">
          <a:xfrm flipV="1">
            <a:off x="1707131" y="4766982"/>
            <a:ext cx="0" cy="748876"/>
          </a:xfrm>
          <a:prstGeom prst="line">
            <a:avLst/>
          </a:prstGeom>
          <a:noFill/>
          <a:ln w="9525" cap="flat" cmpd="sng" algn="ctr">
            <a:solidFill>
              <a:schemeClr val="tx1"/>
            </a:solidFill>
            <a:prstDash val="solid"/>
            <a:round/>
            <a:headEnd type="none" w="med" len="med"/>
            <a:tailEnd type="none" w="med" len="med"/>
          </a:ln>
          <a:effectLst/>
        </p:spPr>
      </p:cxnSp>
      <p:cxnSp>
        <p:nvCxnSpPr>
          <p:cNvPr id="25" name="直線コネクタ 24"/>
          <p:cNvCxnSpPr/>
          <p:nvPr/>
        </p:nvCxnSpPr>
        <p:spPr bwMode="auto">
          <a:xfrm flipV="1">
            <a:off x="1798863" y="4766409"/>
            <a:ext cx="0" cy="599082"/>
          </a:xfrm>
          <a:prstGeom prst="line">
            <a:avLst/>
          </a:prstGeom>
          <a:noFill/>
          <a:ln w="9525" cap="flat" cmpd="sng" algn="ctr">
            <a:solidFill>
              <a:schemeClr val="tx1"/>
            </a:solidFill>
            <a:prstDash val="solid"/>
            <a:round/>
            <a:headEnd type="none" w="med" len="med"/>
            <a:tailEnd type="none" w="med" len="med"/>
          </a:ln>
          <a:effectLst/>
        </p:spPr>
      </p:cxnSp>
      <p:cxnSp>
        <p:nvCxnSpPr>
          <p:cNvPr id="26" name="直線矢印コネクタ 25"/>
          <p:cNvCxnSpPr/>
          <p:nvPr/>
        </p:nvCxnSpPr>
        <p:spPr bwMode="auto">
          <a:xfrm>
            <a:off x="1394881" y="4900824"/>
            <a:ext cx="312251" cy="0"/>
          </a:xfrm>
          <a:prstGeom prst="straightConnector1">
            <a:avLst/>
          </a:prstGeom>
          <a:noFill/>
          <a:ln w="9525" cap="flat" cmpd="sng" algn="ctr">
            <a:solidFill>
              <a:schemeClr val="tx1"/>
            </a:solidFill>
            <a:prstDash val="solid"/>
            <a:round/>
            <a:headEnd type="none" w="med" len="med"/>
            <a:tailEnd type="arrow"/>
          </a:ln>
          <a:effectLst/>
        </p:spPr>
      </p:cxnSp>
      <p:cxnSp>
        <p:nvCxnSpPr>
          <p:cNvPr id="27" name="直線矢印コネクタ 26"/>
          <p:cNvCxnSpPr/>
          <p:nvPr/>
        </p:nvCxnSpPr>
        <p:spPr bwMode="auto">
          <a:xfrm flipH="1">
            <a:off x="1802586" y="4894875"/>
            <a:ext cx="312251" cy="0"/>
          </a:xfrm>
          <a:prstGeom prst="straightConnector1">
            <a:avLst/>
          </a:prstGeom>
          <a:noFill/>
          <a:ln w="9525" cap="flat" cmpd="sng" algn="ctr">
            <a:solidFill>
              <a:schemeClr val="tx1"/>
            </a:solidFill>
            <a:prstDash val="solid"/>
            <a:round/>
            <a:headEnd type="none" w="med" len="med"/>
            <a:tailEnd type="arrow"/>
          </a:ln>
          <a:effectLst/>
        </p:spPr>
      </p:cxnSp>
      <p:sp>
        <p:nvSpPr>
          <p:cNvPr id="45" name="テキスト ボックス 44"/>
          <p:cNvSpPr txBox="1"/>
          <p:nvPr/>
        </p:nvSpPr>
        <p:spPr>
          <a:xfrm>
            <a:off x="6128836" y="4437112"/>
            <a:ext cx="1056413" cy="338554"/>
          </a:xfrm>
          <a:prstGeom prst="rect">
            <a:avLst/>
          </a:prstGeom>
          <a:solidFill>
            <a:schemeClr val="bg1"/>
          </a:solidFill>
        </p:spPr>
        <p:txBody>
          <a:bodyPr wrap="square" rtlCol="0">
            <a:spAutoFit/>
          </a:bodyPr>
          <a:lstStyle/>
          <a:p>
            <a:pPr algn="ctr"/>
            <a:r>
              <a:rPr kumimoji="1" lang="en-US" altLang="ja-JP" sz="1600" dirty="0" smtClean="0">
                <a:latin typeface="Arial"/>
                <a:cs typeface="Arial"/>
              </a:rPr>
              <a:t>18.4 GHz</a:t>
            </a:r>
            <a:endParaRPr kumimoji="1" lang="ja-JP" altLang="en-US" sz="1600" dirty="0">
              <a:latin typeface="Arial"/>
              <a:cs typeface="Arial"/>
            </a:endParaRPr>
          </a:p>
        </p:txBody>
      </p:sp>
      <p:cxnSp>
        <p:nvCxnSpPr>
          <p:cNvPr id="46" name="直線コネクタ 45"/>
          <p:cNvCxnSpPr/>
          <p:nvPr/>
        </p:nvCxnSpPr>
        <p:spPr bwMode="auto">
          <a:xfrm flipV="1">
            <a:off x="6602832" y="4752474"/>
            <a:ext cx="0" cy="765022"/>
          </a:xfrm>
          <a:prstGeom prst="line">
            <a:avLst/>
          </a:prstGeom>
          <a:noFill/>
          <a:ln w="9525" cap="flat" cmpd="sng" algn="ctr">
            <a:solidFill>
              <a:schemeClr val="tx1"/>
            </a:solidFill>
            <a:prstDash val="solid"/>
            <a:round/>
            <a:headEnd type="none" w="med" len="med"/>
            <a:tailEnd type="none" w="med" len="med"/>
          </a:ln>
          <a:effectLst/>
        </p:spPr>
      </p:cxnSp>
      <p:cxnSp>
        <p:nvCxnSpPr>
          <p:cNvPr id="47" name="直線コネクタ 46"/>
          <p:cNvCxnSpPr/>
          <p:nvPr/>
        </p:nvCxnSpPr>
        <p:spPr bwMode="auto">
          <a:xfrm flipV="1">
            <a:off x="6686542" y="4753301"/>
            <a:ext cx="0" cy="599082"/>
          </a:xfrm>
          <a:prstGeom prst="line">
            <a:avLst/>
          </a:prstGeom>
          <a:noFill/>
          <a:ln w="9525" cap="flat" cmpd="sng" algn="ctr">
            <a:solidFill>
              <a:schemeClr val="tx1"/>
            </a:solidFill>
            <a:prstDash val="solid"/>
            <a:round/>
            <a:headEnd type="none" w="med" len="med"/>
            <a:tailEnd type="none" w="med" len="med"/>
          </a:ln>
          <a:effectLst/>
        </p:spPr>
      </p:cxnSp>
      <p:cxnSp>
        <p:nvCxnSpPr>
          <p:cNvPr id="48" name="直線矢印コネクタ 47"/>
          <p:cNvCxnSpPr/>
          <p:nvPr/>
        </p:nvCxnSpPr>
        <p:spPr bwMode="auto">
          <a:xfrm>
            <a:off x="6282560" y="4887716"/>
            <a:ext cx="312251" cy="0"/>
          </a:xfrm>
          <a:prstGeom prst="straightConnector1">
            <a:avLst/>
          </a:prstGeom>
          <a:noFill/>
          <a:ln w="9525" cap="flat" cmpd="sng" algn="ctr">
            <a:solidFill>
              <a:schemeClr val="tx1"/>
            </a:solidFill>
            <a:prstDash val="solid"/>
            <a:round/>
            <a:headEnd type="none" w="med" len="med"/>
            <a:tailEnd type="arrow"/>
          </a:ln>
          <a:effectLst/>
        </p:spPr>
      </p:cxnSp>
      <p:cxnSp>
        <p:nvCxnSpPr>
          <p:cNvPr id="49" name="直線矢印コネクタ 48"/>
          <p:cNvCxnSpPr/>
          <p:nvPr/>
        </p:nvCxnSpPr>
        <p:spPr bwMode="auto">
          <a:xfrm flipH="1">
            <a:off x="6690265" y="4881767"/>
            <a:ext cx="312251" cy="0"/>
          </a:xfrm>
          <a:prstGeom prst="straightConnector1">
            <a:avLst/>
          </a:prstGeom>
          <a:noFill/>
          <a:ln w="9525" cap="flat" cmpd="sng" algn="ctr">
            <a:solidFill>
              <a:schemeClr val="tx1"/>
            </a:solidFill>
            <a:prstDash val="solid"/>
            <a:round/>
            <a:headEnd type="none" w="med" len="med"/>
            <a:tailEnd type="arrow"/>
          </a:ln>
          <a:effectLst/>
        </p:spPr>
      </p:cxnSp>
      <p:sp>
        <p:nvSpPr>
          <p:cNvPr id="37" name="テキスト ボックス 36"/>
          <p:cNvSpPr txBox="1"/>
          <p:nvPr/>
        </p:nvSpPr>
        <p:spPr>
          <a:xfrm>
            <a:off x="1115786" y="3300147"/>
            <a:ext cx="3810589" cy="830997"/>
          </a:xfrm>
          <a:prstGeom prst="rect">
            <a:avLst/>
          </a:prstGeom>
          <a:noFill/>
        </p:spPr>
        <p:txBody>
          <a:bodyPr wrap="square" rtlCol="0">
            <a:spAutoFit/>
          </a:bodyPr>
          <a:lstStyle/>
          <a:p>
            <a:pPr algn="ctr"/>
            <a:r>
              <a:rPr lang="en-US" altLang="ja-JP" sz="2400" dirty="0">
                <a:solidFill>
                  <a:srgbClr val="2403ED"/>
                </a:solidFill>
                <a:latin typeface="Arial"/>
                <a:cs typeface="Arial"/>
              </a:rPr>
              <a:t>Constant c</a:t>
            </a:r>
            <a:r>
              <a:rPr lang="en-US" altLang="ja-JP" sz="2400" dirty="0" smtClean="0">
                <a:solidFill>
                  <a:srgbClr val="2403ED"/>
                </a:solidFill>
                <a:latin typeface="Arial"/>
                <a:cs typeface="Arial"/>
              </a:rPr>
              <a:t>lock</a:t>
            </a:r>
          </a:p>
          <a:p>
            <a:pPr algn="ctr"/>
            <a:r>
              <a:rPr lang="en-US" altLang="ja-JP" sz="2400" dirty="0" smtClean="0">
                <a:solidFill>
                  <a:srgbClr val="2403ED"/>
                </a:solidFill>
                <a:latin typeface="Arial"/>
                <a:cs typeface="Arial"/>
              </a:rPr>
              <a:t>With stabilized lasers</a:t>
            </a:r>
            <a:endParaRPr lang="en-US" altLang="ja-JP" sz="2400" dirty="0">
              <a:solidFill>
                <a:srgbClr val="2403ED"/>
              </a:solidFill>
              <a:latin typeface="Arial"/>
              <a:cs typeface="Arial"/>
            </a:endParaRPr>
          </a:p>
        </p:txBody>
      </p:sp>
      <p:sp>
        <p:nvSpPr>
          <p:cNvPr id="39" name="テキスト ボックス 38"/>
          <p:cNvSpPr txBox="1"/>
          <p:nvPr/>
        </p:nvSpPr>
        <p:spPr>
          <a:xfrm>
            <a:off x="5333557" y="3372713"/>
            <a:ext cx="4645012" cy="830997"/>
          </a:xfrm>
          <a:prstGeom prst="rect">
            <a:avLst/>
          </a:prstGeom>
          <a:noFill/>
          <a:ln w="41275">
            <a:noFill/>
          </a:ln>
        </p:spPr>
        <p:txBody>
          <a:bodyPr wrap="square" rtlCol="0">
            <a:spAutoFit/>
          </a:bodyPr>
          <a:lstStyle/>
          <a:p>
            <a:pPr algn="ctr"/>
            <a:r>
              <a:rPr lang="en-US" altLang="ja-JP" sz="2400" dirty="0">
                <a:solidFill>
                  <a:srgbClr val="FF0000"/>
                </a:solidFill>
                <a:latin typeface="Arial"/>
                <a:cs typeface="Arial"/>
              </a:rPr>
              <a:t>Adaptive c</a:t>
            </a:r>
            <a:r>
              <a:rPr lang="en-US" altLang="ja-JP" sz="2400" dirty="0" smtClean="0">
                <a:solidFill>
                  <a:srgbClr val="FF0000"/>
                </a:solidFill>
                <a:latin typeface="Arial"/>
                <a:cs typeface="Arial"/>
              </a:rPr>
              <a:t>lock</a:t>
            </a:r>
          </a:p>
          <a:p>
            <a:pPr algn="ctr"/>
            <a:r>
              <a:rPr lang="en-US" altLang="ja-JP" sz="2400" dirty="0" smtClean="0">
                <a:solidFill>
                  <a:srgbClr val="FF0000"/>
                </a:solidFill>
                <a:latin typeface="Arial"/>
                <a:cs typeface="Arial"/>
              </a:rPr>
              <a:t>with free-running lasers</a:t>
            </a:r>
            <a:endParaRPr kumimoji="1" lang="ja-JP" altLang="en-US" sz="2400" dirty="0">
              <a:solidFill>
                <a:srgbClr val="FF0000"/>
              </a:solidFill>
              <a:latin typeface="Arial"/>
              <a:cs typeface="Arial"/>
            </a:endParaRPr>
          </a:p>
        </p:txBody>
      </p:sp>
    </p:spTree>
    <p:extLst>
      <p:ext uri="{BB962C8B-B14F-4D97-AF65-F5344CB8AC3E}">
        <p14:creationId xmlns:p14="http://schemas.microsoft.com/office/powerpoint/2010/main" val="566424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0" y="1451429"/>
            <a:ext cx="9906000" cy="2485570"/>
          </a:xfrm>
        </p:spPr>
        <p:txBody>
          <a:bodyPr rtlCol="0">
            <a:noAutofit/>
          </a:bodyPr>
          <a:lstStyle/>
          <a:p>
            <a:pPr fontAlgn="auto">
              <a:spcAft>
                <a:spcPts val="0"/>
              </a:spcAft>
              <a:defRPr/>
            </a:pPr>
            <a:r>
              <a:rPr lang="en-US" altLang="ja-JP" sz="5400" b="1" dirty="0" smtClean="0">
                <a:latin typeface="ヒラギノ丸ゴ Pro W4"/>
                <a:ea typeface="ヒラギノ丸ゴ Pro W4"/>
                <a:cs typeface="ヒラギノ丸ゴ Pro W4"/>
              </a:rPr>
              <a:t>(2) </a:t>
            </a:r>
            <a:r>
              <a:rPr lang="en-US" altLang="ja-JP" sz="5400" b="1" dirty="0">
                <a:latin typeface="ヒラギノ丸ゴ Pro W4"/>
                <a:ea typeface="ヒラギノ丸ゴ Pro W4"/>
                <a:cs typeface="ヒラギノ丸ゴ Pro W4"/>
              </a:rPr>
              <a:t>Full-field confocal </a:t>
            </a:r>
            <a:r>
              <a:rPr lang="en-US" altLang="ja-JP" sz="5400" b="1" dirty="0" smtClean="0">
                <a:latin typeface="ヒラギノ丸ゴ Pro W4"/>
                <a:ea typeface="ヒラギノ丸ゴ Pro W4"/>
                <a:cs typeface="ヒラギノ丸ゴ Pro W4"/>
              </a:rPr>
              <a:t/>
            </a:r>
            <a:br>
              <a:rPr lang="en-US" altLang="ja-JP" sz="5400" b="1" dirty="0" smtClean="0">
                <a:latin typeface="ヒラギノ丸ゴ Pro W4"/>
                <a:ea typeface="ヒラギノ丸ゴ Pro W4"/>
                <a:cs typeface="ヒラギノ丸ゴ Pro W4"/>
              </a:rPr>
            </a:br>
            <a:r>
              <a:rPr lang="en-US" altLang="ja-JP" sz="5400" b="1" dirty="0" smtClean="0">
                <a:latin typeface="ヒラギノ丸ゴ Pro W4"/>
                <a:ea typeface="ヒラギノ丸ゴ Pro W4"/>
                <a:cs typeface="ヒラギノ丸ゴ Pro W4"/>
              </a:rPr>
              <a:t>optical</a:t>
            </a:r>
            <a:r>
              <a:rPr lang="en-US" altLang="ja-JP" sz="5400" b="1" dirty="0">
                <a:latin typeface="ヒラギノ丸ゴ Pro W4"/>
                <a:ea typeface="ヒラギノ丸ゴ Pro W4"/>
                <a:cs typeface="ヒラギノ丸ゴ Pro W4"/>
              </a:rPr>
              <a:t>-comb microscopy</a:t>
            </a:r>
          </a:p>
        </p:txBody>
      </p:sp>
    </p:spTree>
    <p:extLst>
      <p:ext uri="{BB962C8B-B14F-4D97-AF65-F5344CB8AC3E}">
        <p14:creationId xmlns:p14="http://schemas.microsoft.com/office/powerpoint/2010/main" val="2053585504"/>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06640"/>
            <a:ext cx="9969500" cy="923330"/>
          </a:xfrm>
          <a:prstGeom prst="rect">
            <a:avLst/>
          </a:prstGeom>
          <a:noFill/>
        </p:spPr>
        <p:txBody>
          <a:bodyPr wrap="square" rtlCol="0">
            <a:spAutoFit/>
          </a:bodyPr>
          <a:lstStyle/>
          <a:p>
            <a:pPr algn="ctr"/>
            <a:r>
              <a:rPr kumimoji="1" lang="en-US" altLang="ja-JP" sz="5400" b="1" dirty="0" smtClean="0">
                <a:latin typeface="Arial"/>
                <a:ea typeface="ヒラギノ丸ゴ ProN W4"/>
                <a:cs typeface="Arial"/>
              </a:rPr>
              <a:t>Optical microscopy</a:t>
            </a:r>
            <a:endParaRPr kumimoji="1" lang="ja-JP" altLang="en-US" sz="5400" b="1" dirty="0">
              <a:latin typeface="Arial"/>
              <a:ea typeface="ヒラギノ丸ゴ ProN W4"/>
              <a:cs typeface="Arial"/>
            </a:endParaRPr>
          </a:p>
        </p:txBody>
      </p:sp>
      <p:pic>
        <p:nvPicPr>
          <p:cNvPr id="3" name="図 2"/>
          <p:cNvPicPr>
            <a:picLocks noChangeAspect="1"/>
          </p:cNvPicPr>
          <p:nvPr/>
        </p:nvPicPr>
        <p:blipFill>
          <a:blip r:embed="rId3"/>
          <a:stretch>
            <a:fillRect/>
          </a:stretch>
        </p:blipFill>
        <p:spPr>
          <a:xfrm>
            <a:off x="1007062" y="1219306"/>
            <a:ext cx="8005233" cy="5412445"/>
          </a:xfrm>
          <a:prstGeom prst="rect">
            <a:avLst/>
          </a:prstGeom>
        </p:spPr>
      </p:pic>
      <p:sp>
        <p:nvSpPr>
          <p:cNvPr id="4" name="テキスト ボックス 3"/>
          <p:cNvSpPr txBox="1"/>
          <p:nvPr/>
        </p:nvSpPr>
        <p:spPr>
          <a:xfrm>
            <a:off x="1434966" y="1241777"/>
            <a:ext cx="2818350" cy="461665"/>
          </a:xfrm>
          <a:prstGeom prst="rect">
            <a:avLst/>
          </a:prstGeom>
          <a:solidFill>
            <a:schemeClr val="tx1"/>
          </a:solidFill>
        </p:spPr>
        <p:txBody>
          <a:bodyPr wrap="none" rtlCol="0">
            <a:spAutoFit/>
          </a:bodyPr>
          <a:lstStyle/>
          <a:p>
            <a:r>
              <a:rPr kumimoji="1" lang="en-US" altLang="ja-JP" sz="2400" dirty="0" smtClean="0">
                <a:solidFill>
                  <a:schemeClr val="bg1"/>
                </a:solidFill>
                <a:latin typeface="Arial"/>
                <a:ea typeface="ヒラギノ丸ゴ ProN W4"/>
                <a:cs typeface="Arial"/>
              </a:rPr>
              <a:t>Normal microscopy</a:t>
            </a:r>
            <a:endParaRPr kumimoji="1" lang="ja-JP" altLang="en-US" sz="2400" dirty="0">
              <a:solidFill>
                <a:schemeClr val="bg1"/>
              </a:solidFill>
              <a:latin typeface="Arial"/>
              <a:ea typeface="ヒラギノ丸ゴ ProN W4"/>
              <a:cs typeface="Arial"/>
            </a:endParaRPr>
          </a:p>
        </p:txBody>
      </p:sp>
      <p:sp>
        <p:nvSpPr>
          <p:cNvPr id="84" name="テキスト ボックス 83"/>
          <p:cNvSpPr txBox="1"/>
          <p:nvPr/>
        </p:nvSpPr>
        <p:spPr>
          <a:xfrm>
            <a:off x="5048620" y="1206028"/>
            <a:ext cx="3041217" cy="461665"/>
          </a:xfrm>
          <a:prstGeom prst="rect">
            <a:avLst/>
          </a:prstGeom>
          <a:solidFill>
            <a:srgbClr val="FF0000"/>
          </a:solidFill>
        </p:spPr>
        <p:txBody>
          <a:bodyPr wrap="none" rtlCol="0">
            <a:spAutoFit/>
          </a:bodyPr>
          <a:lstStyle/>
          <a:p>
            <a:r>
              <a:rPr kumimoji="1" lang="en-US" altLang="ja-JP" sz="2400" dirty="0" smtClean="0">
                <a:solidFill>
                  <a:schemeClr val="bg1"/>
                </a:solidFill>
                <a:latin typeface="Arial"/>
                <a:ea typeface="ヒラギノ丸ゴ ProN W4"/>
                <a:cs typeface="Arial"/>
              </a:rPr>
              <a:t>Confocal microscopy</a:t>
            </a:r>
            <a:endParaRPr kumimoji="1" lang="ja-JP" altLang="en-US" sz="2400" dirty="0">
              <a:solidFill>
                <a:schemeClr val="bg1"/>
              </a:solidFill>
              <a:latin typeface="Arial"/>
              <a:ea typeface="ヒラギノ丸ゴ ProN W4"/>
              <a:cs typeface="Arial"/>
            </a:endParaRPr>
          </a:p>
        </p:txBody>
      </p:sp>
      <p:sp>
        <p:nvSpPr>
          <p:cNvPr id="5" name="正方形/長方形 4"/>
          <p:cNvSpPr/>
          <p:nvPr/>
        </p:nvSpPr>
        <p:spPr>
          <a:xfrm>
            <a:off x="6720513" y="6493372"/>
            <a:ext cx="3223959" cy="369332"/>
          </a:xfrm>
          <a:prstGeom prst="rect">
            <a:avLst/>
          </a:prstGeom>
        </p:spPr>
        <p:txBody>
          <a:bodyPr wrap="none">
            <a:spAutoFit/>
          </a:bodyPr>
          <a:lstStyle/>
          <a:p>
            <a:r>
              <a:rPr lang="en-US" altLang="ja-JP" dirty="0">
                <a:solidFill>
                  <a:srgbClr val="8000FF"/>
                </a:solidFill>
                <a:latin typeface="Arial"/>
                <a:cs typeface="Arial"/>
              </a:rPr>
              <a:t>http://</a:t>
            </a:r>
            <a:r>
              <a:rPr lang="en-US" altLang="ja-JP" dirty="0" err="1">
                <a:solidFill>
                  <a:srgbClr val="8000FF"/>
                </a:solidFill>
                <a:latin typeface="Arial"/>
                <a:cs typeface="Arial"/>
              </a:rPr>
              <a:t>bioimaging.jp</a:t>
            </a:r>
            <a:r>
              <a:rPr lang="en-US" altLang="ja-JP" dirty="0">
                <a:solidFill>
                  <a:srgbClr val="8000FF"/>
                </a:solidFill>
                <a:latin typeface="Arial"/>
                <a:cs typeface="Arial"/>
              </a:rPr>
              <a:t>/learn/023/</a:t>
            </a:r>
            <a:endParaRPr lang="ja-JP" altLang="en-US" dirty="0">
              <a:solidFill>
                <a:srgbClr val="8000FF"/>
              </a:solidFill>
              <a:latin typeface="Arial"/>
              <a:cs typeface="Arial"/>
            </a:endParaRPr>
          </a:p>
        </p:txBody>
      </p:sp>
      <p:sp>
        <p:nvSpPr>
          <p:cNvPr id="6" name="テキスト ボックス 5"/>
          <p:cNvSpPr txBox="1"/>
          <p:nvPr/>
        </p:nvSpPr>
        <p:spPr>
          <a:xfrm>
            <a:off x="802047" y="3334671"/>
            <a:ext cx="1493468" cy="369332"/>
          </a:xfrm>
          <a:prstGeom prst="rect">
            <a:avLst/>
          </a:prstGeom>
          <a:solidFill>
            <a:schemeClr val="bg1"/>
          </a:solidFill>
        </p:spPr>
        <p:txBody>
          <a:bodyPr wrap="none" rtlCol="0">
            <a:spAutoFit/>
          </a:bodyPr>
          <a:lstStyle/>
          <a:p>
            <a:r>
              <a:rPr kumimoji="1" lang="en-US" altLang="ja-JP" dirty="0" smtClean="0">
                <a:latin typeface="Arial"/>
                <a:cs typeface="Arial"/>
              </a:rPr>
              <a:t>Imaging lens</a:t>
            </a:r>
            <a:endParaRPr kumimoji="1" lang="ja-JP" altLang="en-US" dirty="0">
              <a:latin typeface="Arial"/>
              <a:cs typeface="Arial"/>
            </a:endParaRPr>
          </a:p>
        </p:txBody>
      </p:sp>
      <p:sp>
        <p:nvSpPr>
          <p:cNvPr id="9" name="テキスト ボックス 8"/>
          <p:cNvSpPr txBox="1"/>
          <p:nvPr/>
        </p:nvSpPr>
        <p:spPr>
          <a:xfrm>
            <a:off x="566201" y="1881428"/>
            <a:ext cx="1762847" cy="276999"/>
          </a:xfrm>
          <a:prstGeom prst="rect">
            <a:avLst/>
          </a:prstGeom>
          <a:solidFill>
            <a:schemeClr val="bg1"/>
          </a:solidFill>
        </p:spPr>
        <p:txBody>
          <a:bodyPr wrap="none" tIns="0" bIns="0" rtlCol="0">
            <a:spAutoFit/>
          </a:bodyPr>
          <a:lstStyle/>
          <a:p>
            <a:r>
              <a:rPr kumimoji="1" lang="en-US" altLang="ja-JP" dirty="0" smtClean="0">
                <a:latin typeface="Arial"/>
                <a:cs typeface="Arial"/>
              </a:rPr>
              <a:t>Imaging sensor</a:t>
            </a:r>
            <a:endParaRPr kumimoji="1" lang="ja-JP" altLang="en-US" dirty="0">
              <a:latin typeface="Arial"/>
              <a:cs typeface="Arial"/>
            </a:endParaRPr>
          </a:p>
        </p:txBody>
      </p:sp>
      <p:sp>
        <p:nvSpPr>
          <p:cNvPr id="11" name="テキスト ボックス 10"/>
          <p:cNvSpPr txBox="1"/>
          <p:nvPr/>
        </p:nvSpPr>
        <p:spPr>
          <a:xfrm>
            <a:off x="4042741" y="2024757"/>
            <a:ext cx="1005879" cy="553998"/>
          </a:xfrm>
          <a:prstGeom prst="rect">
            <a:avLst/>
          </a:prstGeom>
          <a:solidFill>
            <a:schemeClr val="bg1"/>
          </a:solidFill>
        </p:spPr>
        <p:txBody>
          <a:bodyPr wrap="none" tIns="0" bIns="0" rtlCol="0">
            <a:spAutoFit/>
          </a:bodyPr>
          <a:lstStyle/>
          <a:p>
            <a:pPr algn="ctr"/>
            <a:r>
              <a:rPr kumimoji="1" lang="en-US" altLang="ja-JP" dirty="0" smtClean="0">
                <a:latin typeface="Arial"/>
                <a:cs typeface="Arial"/>
              </a:rPr>
              <a:t>Imaging</a:t>
            </a:r>
          </a:p>
          <a:p>
            <a:pPr algn="ctr"/>
            <a:r>
              <a:rPr kumimoji="1" lang="en-US" altLang="ja-JP" dirty="0" smtClean="0">
                <a:latin typeface="Arial"/>
                <a:cs typeface="Arial"/>
              </a:rPr>
              <a:t>plane</a:t>
            </a:r>
            <a:endParaRPr kumimoji="1" lang="ja-JP" altLang="en-US" dirty="0">
              <a:latin typeface="Arial"/>
              <a:cs typeface="Arial"/>
            </a:endParaRPr>
          </a:p>
        </p:txBody>
      </p:sp>
      <p:sp>
        <p:nvSpPr>
          <p:cNvPr id="13" name="テキスト ボックス 12"/>
          <p:cNvSpPr txBox="1"/>
          <p:nvPr/>
        </p:nvSpPr>
        <p:spPr>
          <a:xfrm>
            <a:off x="1136173" y="4399658"/>
            <a:ext cx="1068632" cy="553998"/>
          </a:xfrm>
          <a:prstGeom prst="rect">
            <a:avLst/>
          </a:prstGeom>
          <a:solidFill>
            <a:schemeClr val="bg1"/>
          </a:solidFill>
        </p:spPr>
        <p:txBody>
          <a:bodyPr wrap="square" tIns="0" bIns="0" rtlCol="0">
            <a:spAutoFit/>
          </a:bodyPr>
          <a:lstStyle/>
          <a:p>
            <a:pPr algn="ctr"/>
            <a:r>
              <a:rPr kumimoji="1" lang="en-US" altLang="ja-JP" dirty="0" smtClean="0">
                <a:latin typeface="Arial"/>
                <a:cs typeface="Arial"/>
              </a:rPr>
              <a:t>Beam</a:t>
            </a:r>
          </a:p>
          <a:p>
            <a:pPr algn="ctr"/>
            <a:r>
              <a:rPr lang="en-US" altLang="ja-JP" dirty="0" smtClean="0">
                <a:latin typeface="Arial"/>
                <a:cs typeface="Arial"/>
              </a:rPr>
              <a:t>splitter</a:t>
            </a:r>
            <a:endParaRPr kumimoji="1" lang="ja-JP" altLang="en-US" dirty="0">
              <a:latin typeface="Arial"/>
              <a:cs typeface="Arial"/>
            </a:endParaRPr>
          </a:p>
        </p:txBody>
      </p:sp>
      <p:sp>
        <p:nvSpPr>
          <p:cNvPr id="14" name="テキスト ボックス 13"/>
          <p:cNvSpPr txBox="1"/>
          <p:nvPr/>
        </p:nvSpPr>
        <p:spPr>
          <a:xfrm>
            <a:off x="1007062" y="5459202"/>
            <a:ext cx="1197743" cy="553998"/>
          </a:xfrm>
          <a:prstGeom prst="rect">
            <a:avLst/>
          </a:prstGeom>
          <a:solidFill>
            <a:schemeClr val="bg1"/>
          </a:solidFill>
        </p:spPr>
        <p:txBody>
          <a:bodyPr wrap="square" tIns="0" bIns="0" rtlCol="0">
            <a:spAutoFit/>
          </a:bodyPr>
          <a:lstStyle/>
          <a:p>
            <a:pPr algn="ctr"/>
            <a:r>
              <a:rPr kumimoji="1" lang="en-US" altLang="ja-JP" dirty="0" smtClean="0">
                <a:latin typeface="Arial"/>
                <a:cs typeface="Arial"/>
              </a:rPr>
              <a:t>Objective</a:t>
            </a:r>
          </a:p>
          <a:p>
            <a:pPr algn="ctr"/>
            <a:r>
              <a:rPr lang="en-US" altLang="ja-JP" dirty="0" smtClean="0">
                <a:latin typeface="Arial"/>
                <a:cs typeface="Arial"/>
              </a:rPr>
              <a:t>lens</a:t>
            </a:r>
            <a:endParaRPr kumimoji="1" lang="ja-JP" altLang="en-US" dirty="0">
              <a:latin typeface="Arial"/>
              <a:cs typeface="Arial"/>
            </a:endParaRPr>
          </a:p>
        </p:txBody>
      </p:sp>
      <p:sp>
        <p:nvSpPr>
          <p:cNvPr id="15" name="テキスト ボックス 14"/>
          <p:cNvSpPr txBox="1"/>
          <p:nvPr/>
        </p:nvSpPr>
        <p:spPr>
          <a:xfrm>
            <a:off x="3719000" y="3704003"/>
            <a:ext cx="1068632" cy="553998"/>
          </a:xfrm>
          <a:prstGeom prst="rect">
            <a:avLst/>
          </a:prstGeom>
          <a:solidFill>
            <a:schemeClr val="bg1"/>
          </a:solidFill>
        </p:spPr>
        <p:txBody>
          <a:bodyPr wrap="square" tIns="0" bIns="0" rtlCol="0">
            <a:spAutoFit/>
          </a:bodyPr>
          <a:lstStyle/>
          <a:p>
            <a:pPr algn="ctr"/>
            <a:r>
              <a:rPr kumimoji="1" lang="en-US" altLang="ja-JP" dirty="0" smtClean="0">
                <a:latin typeface="Arial"/>
                <a:cs typeface="Arial"/>
              </a:rPr>
              <a:t>Beam</a:t>
            </a:r>
          </a:p>
          <a:p>
            <a:pPr algn="ctr"/>
            <a:r>
              <a:rPr lang="en-US" altLang="ja-JP" dirty="0" smtClean="0">
                <a:latin typeface="Arial"/>
                <a:cs typeface="Arial"/>
              </a:rPr>
              <a:t>splitter</a:t>
            </a:r>
            <a:endParaRPr kumimoji="1" lang="ja-JP" altLang="en-US" dirty="0">
              <a:latin typeface="Arial"/>
              <a:cs typeface="Arial"/>
            </a:endParaRPr>
          </a:p>
        </p:txBody>
      </p:sp>
      <p:sp>
        <p:nvSpPr>
          <p:cNvPr id="16" name="テキスト ボックス 15"/>
          <p:cNvSpPr txBox="1"/>
          <p:nvPr/>
        </p:nvSpPr>
        <p:spPr>
          <a:xfrm>
            <a:off x="4681287" y="5250558"/>
            <a:ext cx="1068632" cy="553998"/>
          </a:xfrm>
          <a:prstGeom prst="rect">
            <a:avLst/>
          </a:prstGeom>
          <a:solidFill>
            <a:schemeClr val="bg1"/>
          </a:solidFill>
        </p:spPr>
        <p:txBody>
          <a:bodyPr wrap="square" tIns="0" bIns="0" rtlCol="0">
            <a:spAutoFit/>
          </a:bodyPr>
          <a:lstStyle/>
          <a:p>
            <a:pPr algn="ctr"/>
            <a:r>
              <a:rPr kumimoji="1" lang="en-US" altLang="ja-JP" dirty="0" smtClean="0">
                <a:latin typeface="Arial"/>
                <a:cs typeface="Arial"/>
              </a:rPr>
              <a:t>Light</a:t>
            </a:r>
          </a:p>
          <a:p>
            <a:pPr algn="ctr"/>
            <a:r>
              <a:rPr lang="en-US" altLang="ja-JP" dirty="0" smtClean="0">
                <a:latin typeface="Arial"/>
                <a:cs typeface="Arial"/>
              </a:rPr>
              <a:t>source</a:t>
            </a:r>
            <a:endParaRPr kumimoji="1" lang="ja-JP" altLang="en-US" dirty="0">
              <a:latin typeface="Arial"/>
              <a:cs typeface="Arial"/>
            </a:endParaRPr>
          </a:p>
        </p:txBody>
      </p:sp>
      <p:sp>
        <p:nvSpPr>
          <p:cNvPr id="17" name="テキスト ボックス 16"/>
          <p:cNvSpPr txBox="1"/>
          <p:nvPr/>
        </p:nvSpPr>
        <p:spPr>
          <a:xfrm>
            <a:off x="3338000" y="6125753"/>
            <a:ext cx="1068632" cy="276999"/>
          </a:xfrm>
          <a:prstGeom prst="rect">
            <a:avLst/>
          </a:prstGeom>
          <a:solidFill>
            <a:schemeClr val="bg1"/>
          </a:solidFill>
        </p:spPr>
        <p:txBody>
          <a:bodyPr wrap="square" tIns="0" bIns="0" rtlCol="0">
            <a:spAutoFit/>
          </a:bodyPr>
          <a:lstStyle/>
          <a:p>
            <a:pPr algn="ctr"/>
            <a:r>
              <a:rPr kumimoji="1" lang="en-US" altLang="ja-JP" dirty="0" smtClean="0">
                <a:latin typeface="Arial"/>
                <a:cs typeface="Arial"/>
              </a:rPr>
              <a:t>Sample</a:t>
            </a:r>
            <a:endParaRPr kumimoji="1" lang="ja-JP" altLang="en-US" dirty="0">
              <a:latin typeface="Arial"/>
              <a:cs typeface="Arial"/>
            </a:endParaRPr>
          </a:p>
        </p:txBody>
      </p:sp>
      <p:sp>
        <p:nvSpPr>
          <p:cNvPr id="21" name="テキスト ボックス 20"/>
          <p:cNvSpPr txBox="1"/>
          <p:nvPr/>
        </p:nvSpPr>
        <p:spPr>
          <a:xfrm>
            <a:off x="6901872" y="2161729"/>
            <a:ext cx="1187965" cy="276999"/>
          </a:xfrm>
          <a:prstGeom prst="rect">
            <a:avLst/>
          </a:prstGeom>
          <a:solidFill>
            <a:schemeClr val="bg1"/>
          </a:solidFill>
        </p:spPr>
        <p:txBody>
          <a:bodyPr wrap="square" tIns="0" bIns="0" rtlCol="0">
            <a:spAutoFit/>
          </a:bodyPr>
          <a:lstStyle/>
          <a:p>
            <a:pPr algn="ctr"/>
            <a:r>
              <a:rPr kumimoji="1" lang="en-US" altLang="ja-JP" dirty="0" smtClean="0">
                <a:solidFill>
                  <a:srgbClr val="0000FF"/>
                </a:solidFill>
                <a:latin typeface="Arial"/>
                <a:cs typeface="Arial"/>
              </a:rPr>
              <a:t>Pinhole 2</a:t>
            </a:r>
            <a:endParaRPr kumimoji="1" lang="ja-JP" altLang="en-US" dirty="0">
              <a:solidFill>
                <a:srgbClr val="0000FF"/>
              </a:solidFill>
              <a:latin typeface="Arial"/>
              <a:cs typeface="Arial"/>
            </a:endParaRPr>
          </a:p>
        </p:txBody>
      </p:sp>
      <p:sp>
        <p:nvSpPr>
          <p:cNvPr id="22" name="テキスト ボックス 21"/>
          <p:cNvSpPr txBox="1"/>
          <p:nvPr/>
        </p:nvSpPr>
        <p:spPr>
          <a:xfrm>
            <a:off x="6901872" y="1742928"/>
            <a:ext cx="1688771" cy="276999"/>
          </a:xfrm>
          <a:prstGeom prst="rect">
            <a:avLst/>
          </a:prstGeom>
          <a:solidFill>
            <a:schemeClr val="bg1"/>
          </a:solidFill>
        </p:spPr>
        <p:txBody>
          <a:bodyPr wrap="square" tIns="0" bIns="0" rtlCol="0">
            <a:spAutoFit/>
          </a:bodyPr>
          <a:lstStyle/>
          <a:p>
            <a:pPr algn="ctr"/>
            <a:r>
              <a:rPr kumimoji="1" lang="en-US" altLang="ja-JP" dirty="0" smtClean="0">
                <a:solidFill>
                  <a:srgbClr val="0000FF"/>
                </a:solidFill>
                <a:latin typeface="Arial"/>
                <a:cs typeface="Arial"/>
              </a:rPr>
              <a:t>Point detector</a:t>
            </a:r>
            <a:endParaRPr kumimoji="1" lang="ja-JP" altLang="en-US" dirty="0">
              <a:solidFill>
                <a:srgbClr val="0000FF"/>
              </a:solidFill>
              <a:latin typeface="Arial"/>
              <a:cs typeface="Arial"/>
            </a:endParaRPr>
          </a:p>
        </p:txBody>
      </p:sp>
      <p:sp>
        <p:nvSpPr>
          <p:cNvPr id="7" name="正方形/長方形 6"/>
          <p:cNvSpPr/>
          <p:nvPr/>
        </p:nvSpPr>
        <p:spPr>
          <a:xfrm>
            <a:off x="8200574" y="5107214"/>
            <a:ext cx="766366" cy="2721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8773867" y="4666850"/>
            <a:ext cx="869062" cy="553998"/>
          </a:xfrm>
          <a:prstGeom prst="rect">
            <a:avLst/>
          </a:prstGeom>
          <a:solidFill>
            <a:schemeClr val="bg1"/>
          </a:solidFill>
        </p:spPr>
        <p:txBody>
          <a:bodyPr wrap="square" tIns="0" bIns="0" rtlCol="0">
            <a:spAutoFit/>
          </a:bodyPr>
          <a:lstStyle/>
          <a:p>
            <a:pPr algn="ctr"/>
            <a:r>
              <a:rPr kumimoji="1" lang="en-US" altLang="ja-JP" dirty="0" smtClean="0">
                <a:solidFill>
                  <a:srgbClr val="0000FF"/>
                </a:solidFill>
                <a:latin typeface="Arial"/>
                <a:cs typeface="Arial"/>
              </a:rPr>
              <a:t>Point</a:t>
            </a:r>
          </a:p>
          <a:p>
            <a:pPr algn="ctr"/>
            <a:r>
              <a:rPr lang="en-US" altLang="ja-JP" dirty="0" smtClean="0">
                <a:solidFill>
                  <a:srgbClr val="0000FF"/>
                </a:solidFill>
                <a:latin typeface="Arial"/>
                <a:cs typeface="Arial"/>
              </a:rPr>
              <a:t>source</a:t>
            </a:r>
          </a:p>
        </p:txBody>
      </p:sp>
      <p:sp>
        <p:nvSpPr>
          <p:cNvPr id="23" name="正方形/長方形 22"/>
          <p:cNvSpPr/>
          <p:nvPr/>
        </p:nvSpPr>
        <p:spPr>
          <a:xfrm>
            <a:off x="7620000" y="5477330"/>
            <a:ext cx="1233714" cy="2721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8420890" y="5250558"/>
            <a:ext cx="1358110" cy="553998"/>
          </a:xfrm>
          <a:prstGeom prst="rect">
            <a:avLst/>
          </a:prstGeom>
          <a:solidFill>
            <a:schemeClr val="bg1"/>
          </a:solidFill>
        </p:spPr>
        <p:txBody>
          <a:bodyPr wrap="square" tIns="0" bIns="0" rtlCol="0">
            <a:spAutoFit/>
          </a:bodyPr>
          <a:lstStyle/>
          <a:p>
            <a:pPr algn="ctr"/>
            <a:r>
              <a:rPr kumimoji="1" lang="en-US" altLang="ja-JP" dirty="0" smtClean="0">
                <a:solidFill>
                  <a:srgbClr val="0000FF"/>
                </a:solidFill>
                <a:latin typeface="Arial"/>
                <a:cs typeface="Arial"/>
              </a:rPr>
              <a:t>(Laser with Pinhole 1)</a:t>
            </a:r>
            <a:endParaRPr kumimoji="1" lang="ja-JP" altLang="en-US" dirty="0">
              <a:solidFill>
                <a:srgbClr val="0000FF"/>
              </a:solidFill>
              <a:latin typeface="Arial"/>
              <a:cs typeface="Arial"/>
            </a:endParaRPr>
          </a:p>
        </p:txBody>
      </p:sp>
    </p:spTree>
    <p:extLst>
      <p:ext uri="{BB962C8B-B14F-4D97-AF65-F5344CB8AC3E}">
        <p14:creationId xmlns:p14="http://schemas.microsoft.com/office/powerpoint/2010/main" val="412108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08982" y="225418"/>
            <a:ext cx="8420100" cy="563798"/>
          </a:xfrm>
        </p:spPr>
        <p:txBody>
          <a:bodyPr/>
          <a:lstStyle/>
          <a:p>
            <a:r>
              <a:rPr kumimoji="1" lang="en-US" altLang="ja-JP" sz="4800" dirty="0" smtClean="0">
                <a:latin typeface="Arial"/>
                <a:ea typeface="ヒラギノ丸ゴ ProN W4"/>
                <a:cs typeface="Arial"/>
              </a:rPr>
              <a:t>Research topics</a:t>
            </a:r>
            <a:endParaRPr kumimoji="1" lang="ja-JP" altLang="en-US" sz="4800" dirty="0">
              <a:latin typeface="Arial"/>
              <a:ea typeface="ヒラギノ丸ゴ ProN W4"/>
              <a:cs typeface="Arial"/>
            </a:endParaRPr>
          </a:p>
        </p:txBody>
      </p:sp>
      <p:sp>
        <p:nvSpPr>
          <p:cNvPr id="3" name="テキスト ボックス 2"/>
          <p:cNvSpPr txBox="1"/>
          <p:nvPr/>
        </p:nvSpPr>
        <p:spPr>
          <a:xfrm>
            <a:off x="90229" y="756402"/>
            <a:ext cx="9960914" cy="6001642"/>
          </a:xfrm>
          <a:prstGeom prst="rect">
            <a:avLst/>
          </a:prstGeom>
          <a:noFill/>
        </p:spPr>
        <p:txBody>
          <a:bodyPr wrap="square" rtlCol="0">
            <a:spAutoFit/>
          </a:bodyPr>
          <a:lstStyle/>
          <a:p>
            <a:r>
              <a:rPr kumimoji="1" lang="en-US" altLang="ja-JP" sz="3200" b="1" u="sng" spc="-150" dirty="0" smtClean="0">
                <a:solidFill>
                  <a:srgbClr val="0000FF"/>
                </a:solidFill>
                <a:latin typeface="Arial"/>
                <a:ea typeface="ヒラギノ丸ゴ ProN W4"/>
                <a:cs typeface="Arial"/>
              </a:rPr>
              <a:t>(1) Intelligent THz </a:t>
            </a:r>
            <a:r>
              <a:rPr lang="en-US" altLang="ja-JP" sz="3200" b="1" u="sng" spc="-150" dirty="0" smtClean="0">
                <a:solidFill>
                  <a:srgbClr val="0000FF"/>
                </a:solidFill>
                <a:latin typeface="Arial"/>
                <a:ea typeface="ヒラギノ丸ゴ ProN W4"/>
                <a:cs typeface="Arial"/>
              </a:rPr>
              <a:t>instrumentation and application</a:t>
            </a:r>
            <a:endParaRPr kumimoji="1" lang="en-US" altLang="ja-JP" sz="3200" b="1" u="sng" spc="-150" dirty="0" smtClean="0">
              <a:solidFill>
                <a:srgbClr val="0000FF"/>
              </a:solidFill>
              <a:latin typeface="Arial"/>
              <a:ea typeface="ヒラギノ丸ゴ ProN W4"/>
              <a:cs typeface="Arial"/>
            </a:endParaRPr>
          </a:p>
          <a:p>
            <a:r>
              <a:rPr lang="en-US" altLang="ja-JP" sz="3200" spc="-150" dirty="0" smtClean="0">
                <a:solidFill>
                  <a:srgbClr val="FF0000"/>
                </a:solidFill>
                <a:latin typeface="Arial"/>
                <a:ea typeface="ヒラギノ丸ゴ ProN W4"/>
                <a:cs typeface="Arial"/>
              </a:rPr>
              <a:t>•Adaptive sampling dual THz comb spectroscopy (M2)</a:t>
            </a:r>
          </a:p>
          <a:p>
            <a:r>
              <a:rPr lang="en-US" altLang="ja-JP" sz="3200" spc="-150" dirty="0" smtClean="0">
                <a:latin typeface="Arial"/>
                <a:ea typeface="ヒラギノ丸ゴ ProN W4"/>
                <a:cs typeface="Arial"/>
              </a:rPr>
              <a:t>•Broadband THz synthesizer (M2)</a:t>
            </a:r>
          </a:p>
          <a:p>
            <a:r>
              <a:rPr lang="en-US" altLang="ja-JP" sz="3200" spc="-150" dirty="0" smtClean="0">
                <a:latin typeface="Arial"/>
                <a:ea typeface="ヒラギノ丸ゴ ProN W4"/>
                <a:cs typeface="Arial"/>
              </a:rPr>
              <a:t>•THz-comb-referenced spectrum analyzer (</a:t>
            </a:r>
            <a:r>
              <a:rPr lang="en-US" altLang="ja-JP" sz="3200" spc="-150" dirty="0">
                <a:latin typeface="Arial"/>
                <a:ea typeface="ヒラギノ丸ゴ ProN W4"/>
                <a:cs typeface="Arial"/>
              </a:rPr>
              <a:t>M2</a:t>
            </a:r>
            <a:r>
              <a:rPr lang="en-US" altLang="ja-JP" sz="3200" spc="-150" dirty="0" smtClean="0">
                <a:latin typeface="Arial"/>
                <a:ea typeface="ヒラギノ丸ゴ ProN W4"/>
                <a:cs typeface="Arial"/>
              </a:rPr>
              <a:t>)</a:t>
            </a:r>
          </a:p>
          <a:p>
            <a:r>
              <a:rPr lang="en-US" altLang="ja-JP" sz="3200" spc="-150" dirty="0" smtClean="0">
                <a:latin typeface="Arial"/>
                <a:ea typeface="ヒラギノ丸ゴ ProN W4"/>
                <a:cs typeface="Arial"/>
              </a:rPr>
              <a:t>•THz digital holography (</a:t>
            </a:r>
            <a:r>
              <a:rPr lang="en-US" altLang="ja-JP" sz="3200" spc="-150" dirty="0" smtClean="0">
                <a:latin typeface="Arial"/>
                <a:ea typeface="ヒラギノ丸ゴ ProN W4"/>
                <a:cs typeface="Arial"/>
              </a:rPr>
              <a:t>B4, just start)</a:t>
            </a:r>
            <a:endParaRPr lang="en-US" altLang="ja-JP" sz="3200" spc="-150" dirty="0" smtClean="0">
              <a:latin typeface="Arial"/>
              <a:ea typeface="ヒラギノ丸ゴ ProN W4"/>
              <a:cs typeface="Arial"/>
            </a:endParaRPr>
          </a:p>
          <a:p>
            <a:r>
              <a:rPr lang="en-US" altLang="ja-JP" sz="3200" spc="-150" dirty="0" smtClean="0">
                <a:latin typeface="Arial"/>
                <a:ea typeface="ヒラギノ丸ゴ ProN W4"/>
                <a:cs typeface="Arial"/>
              </a:rPr>
              <a:t>•THz ghost imaging </a:t>
            </a:r>
            <a:r>
              <a:rPr lang="en-US" altLang="ja-JP" sz="3200" spc="-150" dirty="0" smtClean="0">
                <a:latin typeface="Arial"/>
                <a:ea typeface="ヒラギノ丸ゴ ProN W4"/>
                <a:cs typeface="Arial"/>
              </a:rPr>
              <a:t>(M1, not </a:t>
            </a:r>
            <a:r>
              <a:rPr lang="en-US" altLang="ja-JP" sz="3200" spc="-150" dirty="0" smtClean="0">
                <a:latin typeface="Arial"/>
                <a:ea typeface="ヒラギノ丸ゴ ProN W4"/>
                <a:cs typeface="Arial"/>
              </a:rPr>
              <a:t>start)</a:t>
            </a:r>
          </a:p>
          <a:p>
            <a:r>
              <a:rPr lang="en-US" altLang="ja-JP" sz="3200" b="1" u="sng" spc="-150" dirty="0" smtClean="0">
                <a:solidFill>
                  <a:srgbClr val="0000FF"/>
                </a:solidFill>
                <a:latin typeface="Arial"/>
                <a:ea typeface="ヒラギノ丸ゴ ProN W4"/>
                <a:cs typeface="Arial"/>
              </a:rPr>
              <a:t>(2) Novel optical comb measurement </a:t>
            </a:r>
            <a:r>
              <a:rPr lang="en-US" altLang="ja-JP" sz="3200" b="1" u="sng" spc="-150" dirty="0">
                <a:solidFill>
                  <a:srgbClr val="0000FF"/>
                </a:solidFill>
                <a:latin typeface="Arial"/>
                <a:ea typeface="ヒラギノ丸ゴ ProN W4"/>
                <a:cs typeface="Arial"/>
              </a:rPr>
              <a:t>and </a:t>
            </a:r>
            <a:r>
              <a:rPr lang="en-US" altLang="ja-JP" sz="3200" b="1" u="sng" spc="-150" dirty="0" smtClean="0">
                <a:solidFill>
                  <a:srgbClr val="0000FF"/>
                </a:solidFill>
                <a:latin typeface="Arial"/>
                <a:ea typeface="ヒラギノ丸ゴ ProN W4"/>
                <a:cs typeface="Arial"/>
              </a:rPr>
              <a:t>application</a:t>
            </a:r>
          </a:p>
          <a:p>
            <a:r>
              <a:rPr lang="en-US" altLang="ja-JP" sz="3200" spc="-150" dirty="0" smtClean="0">
                <a:solidFill>
                  <a:srgbClr val="FF0000"/>
                </a:solidFill>
                <a:latin typeface="Arial"/>
                <a:ea typeface="ヒラギノ丸ゴ ProN W4"/>
                <a:cs typeface="Arial"/>
              </a:rPr>
              <a:t>•Full-field confocal optical-comb microscopy (M2)</a:t>
            </a:r>
            <a:endParaRPr lang="en-US" altLang="ja-JP" sz="3200" spc="-150" dirty="0">
              <a:solidFill>
                <a:srgbClr val="FF0000"/>
              </a:solidFill>
              <a:latin typeface="Arial"/>
              <a:ea typeface="ヒラギノ丸ゴ ProN W4"/>
              <a:cs typeface="Arial"/>
            </a:endParaRPr>
          </a:p>
          <a:p>
            <a:r>
              <a:rPr lang="en-US" altLang="ja-JP" sz="3200" spc="-150" dirty="0" smtClean="0">
                <a:solidFill>
                  <a:srgbClr val="FF0000"/>
                </a:solidFill>
                <a:latin typeface="Arial"/>
                <a:ea typeface="ヒラギノ丸ゴ ProN W4"/>
                <a:cs typeface="Arial"/>
              </a:rPr>
              <a:t>•Discrete Fourier transform infrared spectroscopy (Hsieh)</a:t>
            </a:r>
          </a:p>
          <a:p>
            <a:r>
              <a:rPr lang="en-US" altLang="ja-JP" sz="3200" spc="-150" dirty="0">
                <a:solidFill>
                  <a:srgbClr val="FF0000"/>
                </a:solidFill>
                <a:latin typeface="Arial"/>
                <a:ea typeface="ヒラギノ丸ゴ ProN W4"/>
                <a:cs typeface="Arial"/>
              </a:rPr>
              <a:t> </a:t>
            </a:r>
            <a:r>
              <a:rPr lang="en-US" altLang="ja-JP" sz="3200" spc="-150" dirty="0" smtClean="0">
                <a:solidFill>
                  <a:srgbClr val="FF0000"/>
                </a:solidFill>
                <a:latin typeface="Arial"/>
                <a:ea typeface="ヒラギノ丸ゴ ProN W4"/>
                <a:cs typeface="Arial"/>
              </a:rPr>
              <a:t>(in collaboration with AIST)</a:t>
            </a:r>
          </a:p>
          <a:p>
            <a:r>
              <a:rPr lang="en-US" altLang="ja-JP" sz="3200" spc="-150" dirty="0" smtClean="0">
                <a:latin typeface="Arial"/>
                <a:ea typeface="ヒラギノ丸ゴ ProN W4"/>
                <a:cs typeface="Arial"/>
              </a:rPr>
              <a:t>•CARS gas analysis (</a:t>
            </a:r>
            <a:r>
              <a:rPr lang="en-US" altLang="ja-JP" sz="3200" spc="-150" dirty="0" err="1" smtClean="0">
                <a:latin typeface="Arial"/>
                <a:ea typeface="ヒラギノ丸ゴ ProN W4"/>
                <a:cs typeface="Arial"/>
              </a:rPr>
              <a:t>Harsono</a:t>
            </a:r>
            <a:r>
              <a:rPr lang="en-US" altLang="ja-JP" sz="3200" spc="-150" dirty="0" smtClean="0">
                <a:latin typeface="Arial"/>
                <a:ea typeface="ヒラギノ丸ゴ ProN W4"/>
                <a:cs typeface="Arial"/>
              </a:rPr>
              <a:t>, not start)</a:t>
            </a:r>
          </a:p>
          <a:p>
            <a:r>
              <a:rPr lang="en-US" altLang="ja-JP" sz="3200" spc="-150" dirty="0" smtClean="0">
                <a:latin typeface="Arial"/>
                <a:ea typeface="ヒラギノ丸ゴ ProN W4"/>
                <a:cs typeface="Arial"/>
              </a:rPr>
              <a:t>•Sensing comb for </a:t>
            </a:r>
            <a:r>
              <a:rPr lang="en-US" altLang="ja-JP" sz="3200" spc="-150" dirty="0" err="1" smtClean="0">
                <a:latin typeface="Arial"/>
                <a:ea typeface="ヒラギノ丸ゴ ProN W4"/>
                <a:cs typeface="Arial"/>
              </a:rPr>
              <a:t>photoacoustic</a:t>
            </a:r>
            <a:r>
              <a:rPr lang="en-US" altLang="ja-JP" sz="3200" spc="-150" dirty="0" smtClean="0">
                <a:latin typeface="Arial"/>
                <a:ea typeface="ヒラギノ丸ゴ ProN W4"/>
                <a:cs typeface="Arial"/>
              </a:rPr>
              <a:t> imaging (</a:t>
            </a:r>
            <a:r>
              <a:rPr lang="en-US" altLang="ja-JP" sz="3200" spc="-150" dirty="0">
                <a:latin typeface="Arial"/>
                <a:ea typeface="ヒラギノ丸ゴ ProN W4"/>
                <a:cs typeface="Arial"/>
              </a:rPr>
              <a:t>M1, just start)</a:t>
            </a:r>
            <a:endParaRPr lang="en-US" altLang="ja-JP" sz="3200" spc="-150" dirty="0">
              <a:latin typeface="Arial"/>
              <a:ea typeface="ヒラギノ丸ゴ ProN W4"/>
              <a:cs typeface="Arial"/>
            </a:endParaRPr>
          </a:p>
        </p:txBody>
      </p:sp>
    </p:spTree>
    <p:extLst>
      <p:ext uri="{BB962C8B-B14F-4D97-AF65-F5344CB8AC3E}">
        <p14:creationId xmlns:p14="http://schemas.microsoft.com/office/powerpoint/2010/main" val="21642999"/>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 y="152214"/>
            <a:ext cx="9906000" cy="923330"/>
          </a:xfrm>
          <a:prstGeom prst="rect">
            <a:avLst/>
          </a:prstGeom>
          <a:noFill/>
        </p:spPr>
        <p:txBody>
          <a:bodyPr wrap="square" rtlCol="0">
            <a:spAutoFit/>
          </a:bodyPr>
          <a:lstStyle/>
          <a:p>
            <a:pPr algn="ctr"/>
            <a:r>
              <a:rPr lang="en-US" altLang="ja-JP" sz="5400" b="1" dirty="0" smtClean="0">
                <a:latin typeface="Arial"/>
                <a:ea typeface="ヒラギノ丸ゴ ProN W4"/>
                <a:cs typeface="Arial"/>
              </a:rPr>
              <a:t>Confocal optical microscopy</a:t>
            </a:r>
            <a:endParaRPr lang="ja-JP" altLang="en-US" sz="5400" b="1" dirty="0">
              <a:latin typeface="Arial"/>
              <a:ea typeface="ヒラギノ丸ゴ ProN W4"/>
              <a:cs typeface="Arial"/>
            </a:endParaRPr>
          </a:p>
        </p:txBody>
      </p:sp>
      <p:pic>
        <p:nvPicPr>
          <p:cNvPr id="5" name="図 4"/>
          <p:cNvPicPr>
            <a:picLocks noChangeAspect="1"/>
          </p:cNvPicPr>
          <p:nvPr/>
        </p:nvPicPr>
        <p:blipFill>
          <a:blip r:embed="rId3"/>
          <a:stretch>
            <a:fillRect/>
          </a:stretch>
        </p:blipFill>
        <p:spPr>
          <a:xfrm>
            <a:off x="322674" y="1159274"/>
            <a:ext cx="4876800" cy="4152900"/>
          </a:xfrm>
          <a:prstGeom prst="rect">
            <a:avLst/>
          </a:prstGeom>
        </p:spPr>
      </p:pic>
      <p:pic>
        <p:nvPicPr>
          <p:cNvPr id="7" name="図 6"/>
          <p:cNvPicPr>
            <a:picLocks noChangeAspect="1"/>
          </p:cNvPicPr>
          <p:nvPr/>
        </p:nvPicPr>
        <p:blipFill>
          <a:blip r:embed="rId4"/>
          <a:stretch>
            <a:fillRect/>
          </a:stretch>
        </p:blipFill>
        <p:spPr>
          <a:xfrm>
            <a:off x="6057426" y="1048331"/>
            <a:ext cx="3441700" cy="2794000"/>
          </a:xfrm>
          <a:prstGeom prst="rect">
            <a:avLst/>
          </a:prstGeom>
        </p:spPr>
      </p:pic>
      <p:pic>
        <p:nvPicPr>
          <p:cNvPr id="8" name="図 7"/>
          <p:cNvPicPr>
            <a:picLocks noChangeAspect="1"/>
          </p:cNvPicPr>
          <p:nvPr/>
        </p:nvPicPr>
        <p:blipFill>
          <a:blip r:embed="rId5"/>
          <a:stretch>
            <a:fillRect/>
          </a:stretch>
        </p:blipFill>
        <p:spPr>
          <a:xfrm>
            <a:off x="6145389" y="3956961"/>
            <a:ext cx="3429000" cy="2819400"/>
          </a:xfrm>
          <a:prstGeom prst="rect">
            <a:avLst/>
          </a:prstGeom>
        </p:spPr>
      </p:pic>
      <p:sp>
        <p:nvSpPr>
          <p:cNvPr id="10" name="正方形/長方形 9"/>
          <p:cNvSpPr/>
          <p:nvPr/>
        </p:nvSpPr>
        <p:spPr>
          <a:xfrm>
            <a:off x="0" y="6488668"/>
            <a:ext cx="3185487" cy="369332"/>
          </a:xfrm>
          <a:prstGeom prst="rect">
            <a:avLst/>
          </a:prstGeom>
        </p:spPr>
        <p:txBody>
          <a:bodyPr wrap="none">
            <a:spAutoFit/>
          </a:bodyPr>
          <a:lstStyle/>
          <a:p>
            <a:r>
              <a:rPr lang="en-US" altLang="ja-JP" dirty="0">
                <a:solidFill>
                  <a:srgbClr val="8000FF"/>
                </a:solidFill>
              </a:rPr>
              <a:t>http://</a:t>
            </a:r>
            <a:r>
              <a:rPr lang="en-US" altLang="ja-JP" dirty="0" err="1">
                <a:solidFill>
                  <a:srgbClr val="8000FF"/>
                </a:solidFill>
              </a:rPr>
              <a:t>bioimaging.jp</a:t>
            </a:r>
            <a:r>
              <a:rPr lang="en-US" altLang="ja-JP" dirty="0">
                <a:solidFill>
                  <a:srgbClr val="8000FF"/>
                </a:solidFill>
              </a:rPr>
              <a:t>/learn/023/</a:t>
            </a:r>
            <a:endParaRPr lang="ja-JP" altLang="en-US" dirty="0">
              <a:solidFill>
                <a:srgbClr val="8000FF"/>
              </a:solidFill>
            </a:endParaRPr>
          </a:p>
        </p:txBody>
      </p:sp>
      <p:sp>
        <p:nvSpPr>
          <p:cNvPr id="9" name="テキスト ボックス 8"/>
          <p:cNvSpPr txBox="1"/>
          <p:nvPr/>
        </p:nvSpPr>
        <p:spPr>
          <a:xfrm>
            <a:off x="884296" y="5284492"/>
            <a:ext cx="3045726" cy="1200329"/>
          </a:xfrm>
          <a:prstGeom prst="rect">
            <a:avLst/>
          </a:prstGeom>
          <a:noFill/>
        </p:spPr>
        <p:txBody>
          <a:bodyPr wrap="none" rtlCol="0">
            <a:spAutoFit/>
          </a:bodyPr>
          <a:lstStyle/>
          <a:p>
            <a:r>
              <a:rPr lang="en-US" altLang="ja-JP" dirty="0" smtClean="0">
                <a:solidFill>
                  <a:srgbClr val="FF0000"/>
                </a:solidFill>
                <a:latin typeface="Arial"/>
                <a:cs typeface="Arial"/>
              </a:rPr>
              <a:t>Detect signal at focal plane</a:t>
            </a:r>
          </a:p>
          <a:p>
            <a:r>
              <a:rPr lang="ja-JP" altLang="en-US" dirty="0" smtClean="0">
                <a:solidFill>
                  <a:srgbClr val="FF0000"/>
                </a:solidFill>
                <a:latin typeface="Arial"/>
                <a:cs typeface="Arial"/>
              </a:rPr>
              <a:t>・</a:t>
            </a:r>
            <a:r>
              <a:rPr lang="en-US" altLang="ja-JP" dirty="0" smtClean="0">
                <a:solidFill>
                  <a:srgbClr val="FF0000"/>
                </a:solidFill>
                <a:latin typeface="Arial"/>
                <a:cs typeface="Arial"/>
              </a:rPr>
              <a:t>No stray light</a:t>
            </a:r>
          </a:p>
          <a:p>
            <a:r>
              <a:rPr kumimoji="1" lang="ja-JP" altLang="en-US" dirty="0" smtClean="0">
                <a:solidFill>
                  <a:srgbClr val="FF0000"/>
                </a:solidFill>
                <a:latin typeface="Arial"/>
                <a:cs typeface="Arial"/>
              </a:rPr>
              <a:t>・</a:t>
            </a:r>
            <a:r>
              <a:rPr kumimoji="1" lang="en-US" altLang="ja-JP" dirty="0" smtClean="0">
                <a:solidFill>
                  <a:srgbClr val="FF0000"/>
                </a:solidFill>
                <a:latin typeface="Arial"/>
                <a:cs typeface="Arial"/>
              </a:rPr>
              <a:t>Depth resolution</a:t>
            </a:r>
          </a:p>
          <a:p>
            <a:r>
              <a:rPr kumimoji="1" lang="ja-JP" altLang="en-US" dirty="0" smtClean="0">
                <a:solidFill>
                  <a:srgbClr val="FF0000"/>
                </a:solidFill>
                <a:latin typeface="Arial"/>
                <a:cs typeface="Arial"/>
              </a:rPr>
              <a:t>・</a:t>
            </a:r>
            <a:r>
              <a:rPr kumimoji="1" lang="en-US" altLang="ja-JP" dirty="0" smtClean="0">
                <a:solidFill>
                  <a:srgbClr val="FF0000"/>
                </a:solidFill>
                <a:latin typeface="Arial"/>
                <a:cs typeface="Arial"/>
              </a:rPr>
              <a:t>Applicable for thick sample</a:t>
            </a:r>
            <a:endParaRPr kumimoji="1" lang="ja-JP" altLang="en-US" dirty="0">
              <a:solidFill>
                <a:srgbClr val="FF0000"/>
              </a:solidFill>
              <a:latin typeface="Arial"/>
              <a:cs typeface="Arial"/>
            </a:endParaRPr>
          </a:p>
        </p:txBody>
      </p:sp>
      <p:sp>
        <p:nvSpPr>
          <p:cNvPr id="11" name="テキスト ボックス 10"/>
          <p:cNvSpPr txBox="1"/>
          <p:nvPr/>
        </p:nvSpPr>
        <p:spPr>
          <a:xfrm>
            <a:off x="1005443" y="1923448"/>
            <a:ext cx="1187965" cy="553998"/>
          </a:xfrm>
          <a:prstGeom prst="rect">
            <a:avLst/>
          </a:prstGeom>
          <a:solidFill>
            <a:schemeClr val="bg1"/>
          </a:solidFill>
        </p:spPr>
        <p:txBody>
          <a:bodyPr wrap="square" tIns="0" bIns="0" rtlCol="0">
            <a:spAutoFit/>
          </a:bodyPr>
          <a:lstStyle/>
          <a:p>
            <a:pPr algn="ctr"/>
            <a:r>
              <a:rPr kumimoji="1" lang="en-US" altLang="ja-JP" dirty="0" smtClean="0">
                <a:latin typeface="Arial"/>
                <a:cs typeface="Arial"/>
              </a:rPr>
              <a:t>Confocal</a:t>
            </a:r>
          </a:p>
          <a:p>
            <a:pPr algn="ctr"/>
            <a:r>
              <a:rPr kumimoji="1" lang="en-US" altLang="ja-JP" dirty="0" smtClean="0">
                <a:latin typeface="Arial"/>
                <a:cs typeface="Arial"/>
              </a:rPr>
              <a:t>Pinhole</a:t>
            </a:r>
            <a:endParaRPr kumimoji="1" lang="ja-JP" altLang="en-US" dirty="0">
              <a:latin typeface="Arial"/>
              <a:cs typeface="Arial"/>
            </a:endParaRPr>
          </a:p>
        </p:txBody>
      </p:sp>
      <p:sp>
        <p:nvSpPr>
          <p:cNvPr id="13" name="正方形/長方形 12"/>
          <p:cNvSpPr/>
          <p:nvPr/>
        </p:nvSpPr>
        <p:spPr>
          <a:xfrm>
            <a:off x="477732" y="4397830"/>
            <a:ext cx="1400054" cy="4825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322674" y="4530862"/>
            <a:ext cx="1531198" cy="276999"/>
          </a:xfrm>
          <a:prstGeom prst="rect">
            <a:avLst/>
          </a:prstGeom>
          <a:solidFill>
            <a:schemeClr val="bg1"/>
          </a:solidFill>
        </p:spPr>
        <p:txBody>
          <a:bodyPr wrap="square" tIns="0" bIns="0" rtlCol="0">
            <a:spAutoFit/>
          </a:bodyPr>
          <a:lstStyle/>
          <a:p>
            <a:pPr algn="ctr"/>
            <a:r>
              <a:rPr kumimoji="1" lang="en-US" altLang="ja-JP" dirty="0" smtClean="0">
                <a:latin typeface="Arial"/>
                <a:cs typeface="Arial"/>
              </a:rPr>
              <a:t>Focal plane</a:t>
            </a:r>
            <a:endParaRPr kumimoji="1" lang="ja-JP" altLang="en-US" dirty="0">
              <a:latin typeface="Arial"/>
              <a:cs typeface="Arial"/>
            </a:endParaRPr>
          </a:p>
        </p:txBody>
      </p:sp>
      <p:sp>
        <p:nvSpPr>
          <p:cNvPr id="14" name="テキスト ボックス 13"/>
          <p:cNvSpPr txBox="1"/>
          <p:nvPr/>
        </p:nvSpPr>
        <p:spPr>
          <a:xfrm>
            <a:off x="3668276" y="1266042"/>
            <a:ext cx="1531198" cy="738664"/>
          </a:xfrm>
          <a:prstGeom prst="rect">
            <a:avLst/>
          </a:prstGeom>
          <a:solidFill>
            <a:schemeClr val="bg1"/>
          </a:solidFill>
        </p:spPr>
        <p:txBody>
          <a:bodyPr wrap="square" tIns="0" bIns="0" rtlCol="0">
            <a:spAutoFit/>
          </a:bodyPr>
          <a:lstStyle/>
          <a:p>
            <a:pPr algn="ctr"/>
            <a:r>
              <a:rPr kumimoji="1" lang="en-US" altLang="ja-JP" sz="1600" dirty="0" smtClean="0">
                <a:latin typeface="Arial"/>
                <a:cs typeface="Arial"/>
              </a:rPr>
              <a:t>Obtain information at the focal plane</a:t>
            </a:r>
            <a:endParaRPr kumimoji="1" lang="ja-JP" altLang="en-US" sz="1600" dirty="0">
              <a:latin typeface="Arial"/>
              <a:cs typeface="Arial"/>
            </a:endParaRPr>
          </a:p>
        </p:txBody>
      </p:sp>
      <p:sp>
        <p:nvSpPr>
          <p:cNvPr id="15" name="テキスト ボックス 14"/>
          <p:cNvSpPr txBox="1"/>
          <p:nvPr/>
        </p:nvSpPr>
        <p:spPr>
          <a:xfrm>
            <a:off x="477731" y="1129970"/>
            <a:ext cx="2416055" cy="738664"/>
          </a:xfrm>
          <a:prstGeom prst="rect">
            <a:avLst/>
          </a:prstGeom>
          <a:solidFill>
            <a:schemeClr val="bg1"/>
          </a:solidFill>
        </p:spPr>
        <p:txBody>
          <a:bodyPr wrap="square" tIns="0" bIns="0" rtlCol="0">
            <a:spAutoFit/>
          </a:bodyPr>
          <a:lstStyle/>
          <a:p>
            <a:pPr algn="ctr"/>
            <a:r>
              <a:rPr kumimoji="1" lang="en-US" altLang="ja-JP" sz="1600" dirty="0" smtClean="0">
                <a:latin typeface="Arial"/>
                <a:cs typeface="Arial"/>
              </a:rPr>
              <a:t>Light coming from the focal plane can pass through the pinhole</a:t>
            </a:r>
            <a:endParaRPr kumimoji="1" lang="ja-JP" altLang="en-US" sz="1600" dirty="0">
              <a:latin typeface="Arial"/>
              <a:cs typeface="Arial"/>
            </a:endParaRPr>
          </a:p>
        </p:txBody>
      </p:sp>
      <p:sp>
        <p:nvSpPr>
          <p:cNvPr id="16" name="テキスト ボックス 15"/>
          <p:cNvSpPr txBox="1"/>
          <p:nvPr/>
        </p:nvSpPr>
        <p:spPr>
          <a:xfrm>
            <a:off x="6841535" y="3600265"/>
            <a:ext cx="1940455" cy="338554"/>
          </a:xfrm>
          <a:prstGeom prst="rect">
            <a:avLst/>
          </a:prstGeom>
          <a:solidFill>
            <a:srgbClr val="FFFFFF"/>
          </a:solidFill>
        </p:spPr>
        <p:txBody>
          <a:bodyPr wrap="none" rtlCol="0">
            <a:spAutoFit/>
          </a:bodyPr>
          <a:lstStyle/>
          <a:p>
            <a:r>
              <a:rPr kumimoji="1" lang="en-US" altLang="ja-JP" sz="1600" dirty="0" smtClean="0">
                <a:latin typeface="Arial"/>
                <a:ea typeface="ヒラギノ丸ゴ ProN W4"/>
                <a:cs typeface="Arial"/>
              </a:rPr>
              <a:t>Normal microscopy</a:t>
            </a:r>
            <a:endParaRPr kumimoji="1" lang="ja-JP" altLang="en-US" sz="1600" dirty="0">
              <a:latin typeface="Arial"/>
              <a:ea typeface="ヒラギノ丸ゴ ProN W4"/>
              <a:cs typeface="Arial"/>
            </a:endParaRPr>
          </a:p>
        </p:txBody>
      </p:sp>
      <p:sp>
        <p:nvSpPr>
          <p:cNvPr id="17" name="テキスト ボックス 16"/>
          <p:cNvSpPr txBox="1"/>
          <p:nvPr/>
        </p:nvSpPr>
        <p:spPr>
          <a:xfrm>
            <a:off x="6814322" y="6519446"/>
            <a:ext cx="2089033" cy="338554"/>
          </a:xfrm>
          <a:prstGeom prst="rect">
            <a:avLst/>
          </a:prstGeom>
          <a:solidFill>
            <a:srgbClr val="FFFFFF"/>
          </a:solidFill>
        </p:spPr>
        <p:txBody>
          <a:bodyPr wrap="none" rtlCol="0">
            <a:spAutoFit/>
          </a:bodyPr>
          <a:lstStyle/>
          <a:p>
            <a:r>
              <a:rPr kumimoji="1" lang="en-US" altLang="ja-JP" sz="1600" dirty="0" smtClean="0">
                <a:latin typeface="Arial"/>
                <a:ea typeface="ヒラギノ丸ゴ ProN W4"/>
                <a:cs typeface="Arial"/>
              </a:rPr>
              <a:t>Confocal microscopy</a:t>
            </a:r>
            <a:endParaRPr kumimoji="1" lang="ja-JP" altLang="en-US" sz="1600" dirty="0">
              <a:latin typeface="Arial"/>
              <a:ea typeface="ヒラギノ丸ゴ ProN W4"/>
              <a:cs typeface="Arial"/>
            </a:endParaRPr>
          </a:p>
        </p:txBody>
      </p:sp>
    </p:spTree>
    <p:extLst>
      <p:ext uri="{BB962C8B-B14F-4D97-AF65-F5344CB8AC3E}">
        <p14:creationId xmlns:p14="http://schemas.microsoft.com/office/powerpoint/2010/main" val="1937844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340753" y="5576202"/>
            <a:ext cx="3055200" cy="461665"/>
          </a:xfrm>
          <a:prstGeom prst="rect">
            <a:avLst/>
          </a:prstGeom>
          <a:solidFill>
            <a:schemeClr val="tx1"/>
          </a:solidFill>
        </p:spPr>
        <p:txBody>
          <a:bodyPr wrap="square">
            <a:spAutoFit/>
          </a:bodyPr>
          <a:lstStyle/>
          <a:p>
            <a:r>
              <a:rPr lang="en-US" altLang="ja-JP" sz="2400" dirty="0" smtClean="0">
                <a:solidFill>
                  <a:schemeClr val="bg1"/>
                </a:solidFill>
                <a:latin typeface="Arial"/>
                <a:cs typeface="Arial"/>
              </a:rPr>
              <a:t>Optical configuration</a:t>
            </a:r>
            <a:endParaRPr lang="en-US" sz="2400" dirty="0">
              <a:solidFill>
                <a:schemeClr val="bg1"/>
              </a:solidFill>
              <a:latin typeface="Arial"/>
              <a:cs typeface="Arial"/>
            </a:endParaRPr>
          </a:p>
        </p:txBody>
      </p:sp>
      <p:sp>
        <p:nvSpPr>
          <p:cNvPr id="11" name="Rectangle 10"/>
          <p:cNvSpPr/>
          <p:nvPr/>
        </p:nvSpPr>
        <p:spPr>
          <a:xfrm>
            <a:off x="704076" y="5984341"/>
            <a:ext cx="4953000" cy="369332"/>
          </a:xfrm>
          <a:prstGeom prst="rect">
            <a:avLst/>
          </a:prstGeom>
        </p:spPr>
        <p:txBody>
          <a:bodyPr>
            <a:spAutoFit/>
          </a:bodyPr>
          <a:lstStyle/>
          <a:p>
            <a:r>
              <a:rPr lang="fi-FI" dirty="0">
                <a:solidFill>
                  <a:srgbClr val="8000FF"/>
                </a:solidFill>
                <a:latin typeface="Arial"/>
                <a:cs typeface="Arial"/>
              </a:rPr>
              <a:t>http://bioimaging.jp/learn/023/index_2.html</a:t>
            </a:r>
            <a:endParaRPr lang="en-US" dirty="0">
              <a:solidFill>
                <a:srgbClr val="8000FF"/>
              </a:solidFill>
              <a:latin typeface="Arial"/>
              <a:cs typeface="Arial"/>
            </a:endParaRPr>
          </a:p>
        </p:txBody>
      </p:sp>
      <p:sp>
        <p:nvSpPr>
          <p:cNvPr id="16" name="Rectangle 8"/>
          <p:cNvSpPr/>
          <p:nvPr/>
        </p:nvSpPr>
        <p:spPr>
          <a:xfrm>
            <a:off x="6406445" y="4899712"/>
            <a:ext cx="3091342" cy="830997"/>
          </a:xfrm>
          <a:prstGeom prst="rect">
            <a:avLst/>
          </a:prstGeom>
          <a:solidFill>
            <a:srgbClr val="000000"/>
          </a:solidFill>
        </p:spPr>
        <p:txBody>
          <a:bodyPr wrap="square">
            <a:spAutoFit/>
          </a:bodyPr>
          <a:lstStyle/>
          <a:p>
            <a:pPr algn="ctr"/>
            <a:r>
              <a:rPr lang="en-US" sz="2400" dirty="0" smtClean="0">
                <a:solidFill>
                  <a:srgbClr val="FFFFFF"/>
                </a:solidFill>
                <a:latin typeface="Arial"/>
                <a:cs typeface="Arial"/>
              </a:rPr>
              <a:t>Raster scanning of a focused laser spot</a:t>
            </a:r>
            <a:endParaRPr lang="en-US" sz="2400" dirty="0">
              <a:solidFill>
                <a:srgbClr val="FFFFFF"/>
              </a:solidFill>
              <a:latin typeface="Arial"/>
              <a:cs typeface="Arial"/>
            </a:endParaRPr>
          </a:p>
        </p:txBody>
      </p:sp>
      <p:sp>
        <p:nvSpPr>
          <p:cNvPr id="17" name="Rectangle 11"/>
          <p:cNvSpPr/>
          <p:nvPr/>
        </p:nvSpPr>
        <p:spPr>
          <a:xfrm>
            <a:off x="6406444" y="5684866"/>
            <a:ext cx="3223959" cy="369332"/>
          </a:xfrm>
          <a:prstGeom prst="rect">
            <a:avLst/>
          </a:prstGeom>
        </p:spPr>
        <p:txBody>
          <a:bodyPr wrap="none">
            <a:spAutoFit/>
          </a:bodyPr>
          <a:lstStyle/>
          <a:p>
            <a:r>
              <a:rPr lang="fi-FI" dirty="0">
                <a:solidFill>
                  <a:srgbClr val="8000FF"/>
                </a:solidFill>
                <a:latin typeface="Arial"/>
                <a:cs typeface="Arial"/>
              </a:rPr>
              <a:t>http://bioimaging.jp/learn/023/</a:t>
            </a:r>
            <a:endParaRPr lang="en-US" dirty="0">
              <a:solidFill>
                <a:srgbClr val="8000FF"/>
              </a:solidFill>
              <a:latin typeface="Arial"/>
              <a:cs typeface="Arial"/>
            </a:endParaRPr>
          </a:p>
        </p:txBody>
      </p:sp>
      <p:pic>
        <p:nvPicPr>
          <p:cNvPr id="18" name="Picture 3"/>
          <p:cNvPicPr>
            <a:picLocks noChangeAspect="1"/>
          </p:cNvPicPr>
          <p:nvPr/>
        </p:nvPicPr>
        <p:blipFill>
          <a:blip r:embed="rId3"/>
          <a:stretch>
            <a:fillRect/>
          </a:stretch>
        </p:blipFill>
        <p:spPr>
          <a:xfrm>
            <a:off x="6514629" y="1766734"/>
            <a:ext cx="3175000" cy="3124200"/>
          </a:xfrm>
          <a:prstGeom prst="rect">
            <a:avLst/>
          </a:prstGeom>
        </p:spPr>
      </p:pic>
      <p:sp>
        <p:nvSpPr>
          <p:cNvPr id="2" name="Title 1"/>
          <p:cNvSpPr>
            <a:spLocks noGrp="1"/>
          </p:cNvSpPr>
          <p:nvPr>
            <p:ph type="title"/>
          </p:nvPr>
        </p:nvSpPr>
        <p:spPr>
          <a:xfrm>
            <a:off x="128714" y="259071"/>
            <a:ext cx="9777286" cy="732041"/>
          </a:xfrm>
        </p:spPr>
        <p:txBody>
          <a:bodyPr>
            <a:noAutofit/>
          </a:bodyPr>
          <a:lstStyle/>
          <a:p>
            <a:pPr algn="ctr"/>
            <a:r>
              <a:rPr lang="en-US" altLang="ja-JP" sz="4800" u="none" dirty="0">
                <a:latin typeface="Arial"/>
                <a:ea typeface="ヒラギノ丸ゴ ProN W4"/>
                <a:cs typeface="Arial"/>
              </a:rPr>
              <a:t>Confocal </a:t>
            </a:r>
            <a:r>
              <a:rPr lang="en-US" altLang="ja-JP" sz="4800" u="none" dirty="0" smtClean="0">
                <a:latin typeface="Arial"/>
                <a:ea typeface="ヒラギノ丸ゴ ProN W4"/>
                <a:cs typeface="Arial"/>
              </a:rPr>
              <a:t>laser </a:t>
            </a:r>
            <a:r>
              <a:rPr lang="en-US" altLang="ja-JP" sz="4800" u="none" dirty="0">
                <a:latin typeface="Arial"/>
                <a:ea typeface="ヒラギノ丸ゴ ProN W4"/>
                <a:cs typeface="Arial"/>
              </a:rPr>
              <a:t>microscopy</a:t>
            </a:r>
          </a:p>
        </p:txBody>
      </p:sp>
      <p:sp>
        <p:nvSpPr>
          <p:cNvPr id="4" name="テキスト ボックス 3"/>
          <p:cNvSpPr txBox="1"/>
          <p:nvPr/>
        </p:nvSpPr>
        <p:spPr>
          <a:xfrm>
            <a:off x="454301" y="6295689"/>
            <a:ext cx="9043486" cy="523220"/>
          </a:xfrm>
          <a:prstGeom prst="rect">
            <a:avLst/>
          </a:prstGeom>
          <a:solidFill>
            <a:srgbClr val="000090"/>
          </a:solidFill>
        </p:spPr>
        <p:txBody>
          <a:bodyPr wrap="none" rtlCol="0">
            <a:spAutoFit/>
          </a:bodyPr>
          <a:lstStyle/>
          <a:p>
            <a:r>
              <a:rPr lang="en-US" altLang="ja-JP" sz="2800" b="1" dirty="0" smtClean="0">
                <a:solidFill>
                  <a:srgbClr val="FFFF00"/>
                </a:solidFill>
                <a:latin typeface="Arial"/>
                <a:ea typeface="ヒラギノ丸ゴ ProN W4"/>
                <a:cs typeface="Arial"/>
              </a:rPr>
              <a:t>Faster image acquisition ! Higher spatial resolution!</a:t>
            </a:r>
            <a:endParaRPr kumimoji="1" lang="ja-JP" altLang="en-US" sz="2800" b="1" dirty="0">
              <a:solidFill>
                <a:srgbClr val="FFFF00"/>
              </a:solidFill>
              <a:latin typeface="Arial"/>
              <a:ea typeface="ヒラギノ丸ゴ ProN W4"/>
              <a:cs typeface="Arial"/>
            </a:endParaRPr>
          </a:p>
        </p:txBody>
      </p:sp>
      <p:sp>
        <p:nvSpPr>
          <p:cNvPr id="34" name="テキスト ボックス 33"/>
          <p:cNvSpPr txBox="1"/>
          <p:nvPr/>
        </p:nvSpPr>
        <p:spPr>
          <a:xfrm>
            <a:off x="8708257" y="2054357"/>
            <a:ext cx="1197743" cy="276999"/>
          </a:xfrm>
          <a:prstGeom prst="rect">
            <a:avLst/>
          </a:prstGeom>
          <a:solidFill>
            <a:schemeClr val="bg1"/>
          </a:solidFill>
        </p:spPr>
        <p:txBody>
          <a:bodyPr wrap="square" tIns="0" bIns="0" rtlCol="0">
            <a:spAutoFit/>
          </a:bodyPr>
          <a:lstStyle/>
          <a:p>
            <a:r>
              <a:rPr kumimoji="1" lang="en-US" altLang="ja-JP" dirty="0" smtClean="0">
                <a:latin typeface="Arial"/>
                <a:cs typeface="Arial"/>
              </a:rPr>
              <a:t>Objective</a:t>
            </a:r>
          </a:p>
        </p:txBody>
      </p:sp>
      <p:sp>
        <p:nvSpPr>
          <p:cNvPr id="35" name="テキスト ボックス 34"/>
          <p:cNvSpPr txBox="1"/>
          <p:nvPr/>
        </p:nvSpPr>
        <p:spPr>
          <a:xfrm>
            <a:off x="8491886" y="2689252"/>
            <a:ext cx="1414114" cy="276999"/>
          </a:xfrm>
          <a:prstGeom prst="rect">
            <a:avLst/>
          </a:prstGeom>
          <a:solidFill>
            <a:schemeClr val="bg1"/>
          </a:solidFill>
        </p:spPr>
        <p:txBody>
          <a:bodyPr wrap="square" tIns="0" bIns="0" rtlCol="0">
            <a:spAutoFit/>
          </a:bodyPr>
          <a:lstStyle/>
          <a:p>
            <a:r>
              <a:rPr kumimoji="1" lang="en-US" altLang="ja-JP" dirty="0" smtClean="0">
                <a:latin typeface="Arial"/>
                <a:cs typeface="Arial"/>
              </a:rPr>
              <a:t>Focal spot</a:t>
            </a:r>
          </a:p>
        </p:txBody>
      </p:sp>
      <p:sp>
        <p:nvSpPr>
          <p:cNvPr id="36" name="テキスト ボックス 35"/>
          <p:cNvSpPr txBox="1"/>
          <p:nvPr/>
        </p:nvSpPr>
        <p:spPr>
          <a:xfrm>
            <a:off x="8768303" y="3244482"/>
            <a:ext cx="1414114" cy="276999"/>
          </a:xfrm>
          <a:prstGeom prst="rect">
            <a:avLst/>
          </a:prstGeom>
          <a:solidFill>
            <a:schemeClr val="bg1"/>
          </a:solidFill>
        </p:spPr>
        <p:txBody>
          <a:bodyPr wrap="square" tIns="0" bIns="0" rtlCol="0">
            <a:spAutoFit/>
          </a:bodyPr>
          <a:lstStyle/>
          <a:p>
            <a:r>
              <a:rPr kumimoji="1" lang="en-US" altLang="ja-JP" dirty="0" smtClean="0">
                <a:latin typeface="Arial"/>
                <a:cs typeface="Arial"/>
              </a:rPr>
              <a:t>X direction</a:t>
            </a:r>
          </a:p>
        </p:txBody>
      </p:sp>
      <p:sp>
        <p:nvSpPr>
          <p:cNvPr id="37" name="テキスト ボックス 36"/>
          <p:cNvSpPr txBox="1"/>
          <p:nvPr/>
        </p:nvSpPr>
        <p:spPr>
          <a:xfrm>
            <a:off x="5657076" y="4001658"/>
            <a:ext cx="1330383" cy="276999"/>
          </a:xfrm>
          <a:prstGeom prst="rect">
            <a:avLst/>
          </a:prstGeom>
          <a:solidFill>
            <a:schemeClr val="bg1"/>
          </a:solidFill>
        </p:spPr>
        <p:txBody>
          <a:bodyPr wrap="square" tIns="0" bIns="0" rtlCol="0">
            <a:spAutoFit/>
          </a:bodyPr>
          <a:lstStyle/>
          <a:p>
            <a:pPr algn="r"/>
            <a:r>
              <a:rPr kumimoji="1" lang="en-US" altLang="ja-JP" dirty="0" smtClean="0">
                <a:latin typeface="Arial"/>
                <a:cs typeface="Arial"/>
              </a:rPr>
              <a:t>Y direction</a:t>
            </a:r>
          </a:p>
        </p:txBody>
      </p:sp>
      <p:pic>
        <p:nvPicPr>
          <p:cNvPr id="8" name="図 7" descr="fig8eng2.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912762"/>
            <a:ext cx="5135880" cy="4663440"/>
          </a:xfrm>
          <a:prstGeom prst="rect">
            <a:avLst/>
          </a:prstGeom>
        </p:spPr>
      </p:pic>
    </p:spTree>
    <p:extLst>
      <p:ext uri="{BB962C8B-B14F-4D97-AF65-F5344CB8AC3E}">
        <p14:creationId xmlns:p14="http://schemas.microsoft.com/office/powerpoint/2010/main" val="174804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18968"/>
            <a:ext cx="9905999" cy="830997"/>
          </a:xfrm>
          <a:prstGeom prst="rect">
            <a:avLst/>
          </a:prstGeom>
          <a:noFill/>
        </p:spPr>
        <p:txBody>
          <a:bodyPr wrap="square" rtlCol="0">
            <a:spAutoFit/>
          </a:bodyPr>
          <a:lstStyle/>
          <a:p>
            <a:pPr algn="ctr"/>
            <a:r>
              <a:rPr lang="en-US" altLang="ja-JP" sz="4800" dirty="0" smtClean="0">
                <a:latin typeface="Arial"/>
                <a:ea typeface="ヒラギノ丸ゴ ProN W4"/>
                <a:cs typeface="Arial"/>
              </a:rPr>
              <a:t>Fast confocal microscopy</a:t>
            </a:r>
            <a:endParaRPr kumimoji="1" lang="ja-JP" altLang="en-US" sz="4800" dirty="0">
              <a:latin typeface="Arial"/>
              <a:ea typeface="ヒラギノ丸ゴ ProN W4"/>
              <a:cs typeface="Arial"/>
            </a:endParaRPr>
          </a:p>
        </p:txBody>
      </p:sp>
      <p:pic>
        <p:nvPicPr>
          <p:cNvPr id="12" name="図 11"/>
          <p:cNvPicPr>
            <a:picLocks noChangeAspect="1"/>
          </p:cNvPicPr>
          <p:nvPr/>
        </p:nvPicPr>
        <p:blipFill>
          <a:blip r:embed="rId3"/>
          <a:stretch>
            <a:fillRect/>
          </a:stretch>
        </p:blipFill>
        <p:spPr>
          <a:xfrm>
            <a:off x="222477" y="1784605"/>
            <a:ext cx="9501582" cy="3985466"/>
          </a:xfrm>
          <a:prstGeom prst="rect">
            <a:avLst/>
          </a:prstGeom>
        </p:spPr>
      </p:pic>
      <p:sp>
        <p:nvSpPr>
          <p:cNvPr id="4" name="テキスト ボックス 3"/>
          <p:cNvSpPr txBox="1"/>
          <p:nvPr/>
        </p:nvSpPr>
        <p:spPr>
          <a:xfrm>
            <a:off x="1152072" y="2086428"/>
            <a:ext cx="1981282" cy="461665"/>
          </a:xfrm>
          <a:prstGeom prst="rect">
            <a:avLst/>
          </a:prstGeom>
          <a:solidFill>
            <a:schemeClr val="tx1"/>
          </a:solidFill>
        </p:spPr>
        <p:txBody>
          <a:bodyPr wrap="none" rtlCol="0">
            <a:spAutoFit/>
          </a:bodyPr>
          <a:lstStyle/>
          <a:p>
            <a:r>
              <a:rPr lang="en-US" altLang="ja-JP" sz="2400" dirty="0" smtClean="0">
                <a:solidFill>
                  <a:schemeClr val="bg1"/>
                </a:solidFill>
                <a:latin typeface="Arial"/>
                <a:cs typeface="Arial"/>
              </a:rPr>
              <a:t>Conventional</a:t>
            </a:r>
            <a:endParaRPr kumimoji="1" lang="ja-JP" altLang="en-US" sz="2400" dirty="0">
              <a:solidFill>
                <a:schemeClr val="bg1"/>
              </a:solidFill>
              <a:latin typeface="Arial"/>
              <a:cs typeface="Arial"/>
            </a:endParaRPr>
          </a:p>
        </p:txBody>
      </p:sp>
      <p:sp>
        <p:nvSpPr>
          <p:cNvPr id="6" name="テキスト ボックス 5"/>
          <p:cNvSpPr txBox="1"/>
          <p:nvPr/>
        </p:nvSpPr>
        <p:spPr>
          <a:xfrm>
            <a:off x="6992248" y="2017066"/>
            <a:ext cx="1399392" cy="461665"/>
          </a:xfrm>
          <a:prstGeom prst="rect">
            <a:avLst/>
          </a:prstGeom>
          <a:solidFill>
            <a:srgbClr val="0000FF"/>
          </a:solidFill>
        </p:spPr>
        <p:txBody>
          <a:bodyPr wrap="none" rtlCol="0">
            <a:spAutoFit/>
          </a:bodyPr>
          <a:lstStyle/>
          <a:p>
            <a:r>
              <a:rPr lang="en-US" altLang="ja-JP" sz="2400" dirty="0" smtClean="0">
                <a:solidFill>
                  <a:schemeClr val="bg1"/>
                </a:solidFill>
                <a:latin typeface="Arial"/>
                <a:cs typeface="Arial"/>
              </a:rPr>
              <a:t>Proposal</a:t>
            </a:r>
            <a:endParaRPr kumimoji="1" lang="ja-JP" altLang="en-US" sz="2400" dirty="0">
              <a:solidFill>
                <a:schemeClr val="bg1"/>
              </a:solidFill>
              <a:latin typeface="Arial"/>
              <a:cs typeface="Arial"/>
            </a:endParaRPr>
          </a:p>
        </p:txBody>
      </p:sp>
      <p:sp>
        <p:nvSpPr>
          <p:cNvPr id="5" name="テキスト ボックス 4"/>
          <p:cNvSpPr txBox="1"/>
          <p:nvPr/>
        </p:nvSpPr>
        <p:spPr>
          <a:xfrm>
            <a:off x="598711" y="2821209"/>
            <a:ext cx="3089025" cy="707886"/>
          </a:xfrm>
          <a:prstGeom prst="rect">
            <a:avLst/>
          </a:prstGeom>
          <a:solidFill>
            <a:schemeClr val="bg1"/>
          </a:solidFill>
        </p:spPr>
        <p:txBody>
          <a:bodyPr wrap="square" rtlCol="0">
            <a:spAutoFit/>
          </a:bodyPr>
          <a:lstStyle/>
          <a:p>
            <a:pPr algn="ctr"/>
            <a:r>
              <a:rPr kumimoji="1" lang="en-US" altLang="ja-JP" sz="2000" dirty="0" smtClean="0">
                <a:latin typeface="Arial"/>
                <a:cs typeface="Arial"/>
              </a:rPr>
              <a:t>Serial imaging based on</a:t>
            </a:r>
          </a:p>
          <a:p>
            <a:pPr algn="ctr"/>
            <a:r>
              <a:rPr kumimoji="1" lang="en-US" altLang="ja-JP" sz="2000" dirty="0" smtClean="0">
                <a:latin typeface="Arial"/>
                <a:cs typeface="Arial"/>
              </a:rPr>
              <a:t>mechanical scanning</a:t>
            </a:r>
            <a:endParaRPr kumimoji="1" lang="ja-JP" altLang="en-US" sz="2000" dirty="0">
              <a:latin typeface="Arial"/>
              <a:cs typeface="Arial"/>
            </a:endParaRPr>
          </a:p>
        </p:txBody>
      </p:sp>
      <p:sp>
        <p:nvSpPr>
          <p:cNvPr id="8" name="テキスト ボックス 7"/>
          <p:cNvSpPr txBox="1"/>
          <p:nvPr/>
        </p:nvSpPr>
        <p:spPr>
          <a:xfrm>
            <a:off x="6141357" y="2775854"/>
            <a:ext cx="3410858" cy="707886"/>
          </a:xfrm>
          <a:prstGeom prst="rect">
            <a:avLst/>
          </a:prstGeom>
          <a:solidFill>
            <a:schemeClr val="bg1"/>
          </a:solidFill>
        </p:spPr>
        <p:txBody>
          <a:bodyPr wrap="square" rtlCol="0">
            <a:spAutoFit/>
          </a:bodyPr>
          <a:lstStyle/>
          <a:p>
            <a:pPr algn="ctr"/>
            <a:r>
              <a:rPr kumimoji="1" lang="en-US" altLang="ja-JP" sz="2000" dirty="0" smtClean="0">
                <a:solidFill>
                  <a:srgbClr val="0000FF"/>
                </a:solidFill>
                <a:latin typeface="Arial"/>
                <a:cs typeface="Arial"/>
              </a:rPr>
              <a:t>One-shot imaging </a:t>
            </a:r>
            <a:r>
              <a:rPr lang="en-US" altLang="ja-JP" sz="2000" dirty="0" smtClean="0">
                <a:solidFill>
                  <a:srgbClr val="0000FF"/>
                </a:solidFill>
                <a:latin typeface="Arial"/>
                <a:cs typeface="Arial"/>
              </a:rPr>
              <a:t>based on parallel data acquisition</a:t>
            </a:r>
            <a:endParaRPr kumimoji="1" lang="ja-JP" altLang="en-US" sz="2000" dirty="0">
              <a:solidFill>
                <a:srgbClr val="0000FF"/>
              </a:solidFill>
              <a:latin typeface="Arial"/>
              <a:cs typeface="Arial"/>
            </a:endParaRPr>
          </a:p>
        </p:txBody>
      </p:sp>
      <p:sp>
        <p:nvSpPr>
          <p:cNvPr id="7" name="右矢印 6"/>
          <p:cNvSpPr/>
          <p:nvPr/>
        </p:nvSpPr>
        <p:spPr>
          <a:xfrm>
            <a:off x="3837215" y="2548093"/>
            <a:ext cx="2530927" cy="156028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dirty="0" smtClean="0">
                <a:latin typeface="Arial"/>
                <a:cs typeface="Arial"/>
              </a:rPr>
              <a:t>Optical comb</a:t>
            </a:r>
            <a:endParaRPr kumimoji="1" lang="ja-JP" altLang="en-US" sz="2400" dirty="0">
              <a:latin typeface="Arial"/>
              <a:cs typeface="Arial"/>
            </a:endParaRPr>
          </a:p>
        </p:txBody>
      </p:sp>
    </p:spTree>
    <p:extLst>
      <p:ext uri="{BB962C8B-B14F-4D97-AF65-F5344CB8AC3E}">
        <p14:creationId xmlns:p14="http://schemas.microsoft.com/office/powerpoint/2010/main" val="3191141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899" y="253433"/>
            <a:ext cx="9721156" cy="1015663"/>
          </a:xfrm>
          <a:prstGeom prst="rect">
            <a:avLst/>
          </a:prstGeom>
          <a:noFill/>
        </p:spPr>
        <p:txBody>
          <a:bodyPr wrap="none" rtlCol="0">
            <a:spAutoFit/>
          </a:bodyPr>
          <a:lstStyle/>
          <a:p>
            <a:r>
              <a:rPr kumimoji="1" lang="en-US" altLang="ja-JP" sz="6000" dirty="0" smtClean="0">
                <a:latin typeface="Arial"/>
                <a:ea typeface="ヒラギノ丸ゴ ProN W4"/>
                <a:cs typeface="Arial"/>
              </a:rPr>
              <a:t>Dimension-</a:t>
            </a:r>
            <a:r>
              <a:rPr kumimoji="1" lang="en-US" altLang="ja-JP" sz="6000" dirty="0" smtClean="0">
                <a:latin typeface="Arial"/>
                <a:ea typeface="ヒラギノ丸ゴ ProN W4"/>
                <a:cs typeface="Arial"/>
              </a:rPr>
              <a:t>converting </a:t>
            </a:r>
            <a:r>
              <a:rPr kumimoji="1" lang="en-US" altLang="ja-JP" sz="6000" dirty="0" smtClean="0">
                <a:latin typeface="Arial"/>
                <a:ea typeface="ヒラギノ丸ゴ ProN W4"/>
                <a:cs typeface="Arial"/>
              </a:rPr>
              <a:t>comb</a:t>
            </a:r>
            <a:endParaRPr kumimoji="1" lang="ja-JP" altLang="en-US" sz="6000" dirty="0">
              <a:latin typeface="Arial"/>
              <a:ea typeface="ヒラギノ丸ゴ ProN W4"/>
              <a:cs typeface="Arial"/>
            </a:endParaRPr>
          </a:p>
        </p:txBody>
      </p:sp>
      <p:sp>
        <p:nvSpPr>
          <p:cNvPr id="64" name="テキスト ボックス 63"/>
          <p:cNvSpPr txBox="1"/>
          <p:nvPr/>
        </p:nvSpPr>
        <p:spPr>
          <a:xfrm>
            <a:off x="569226" y="1380206"/>
            <a:ext cx="2596910" cy="2308324"/>
          </a:xfrm>
          <a:prstGeom prst="rect">
            <a:avLst/>
          </a:prstGeom>
          <a:noFill/>
          <a:ln w="38100" cmpd="sng">
            <a:solidFill>
              <a:schemeClr val="tx1"/>
            </a:solidFill>
          </a:ln>
        </p:spPr>
        <p:txBody>
          <a:bodyPr wrap="none" rtlCol="0">
            <a:spAutoFit/>
          </a:bodyPr>
          <a:lstStyle/>
          <a:p>
            <a:r>
              <a:rPr lang="en-US" altLang="ja-JP" sz="3600" dirty="0" smtClean="0">
                <a:latin typeface="Arial"/>
                <a:ea typeface="ヒラギノ丸ゴ ProN W4"/>
                <a:cs typeface="Arial"/>
              </a:rPr>
              <a:t>Temporal</a:t>
            </a:r>
          </a:p>
          <a:p>
            <a:r>
              <a:rPr lang="en-US" altLang="ja-JP" sz="3600" dirty="0" smtClean="0">
                <a:latin typeface="Arial"/>
                <a:ea typeface="ヒラギノ丸ゴ ProN W4"/>
                <a:cs typeface="Arial"/>
              </a:rPr>
              <a:t>Spatial</a:t>
            </a:r>
            <a:endParaRPr lang="ja-JP" altLang="en-US" sz="3600" dirty="0" smtClean="0">
              <a:latin typeface="Arial"/>
              <a:ea typeface="ヒラギノ丸ゴ ProN W4"/>
              <a:cs typeface="Arial"/>
            </a:endParaRPr>
          </a:p>
          <a:p>
            <a:r>
              <a:rPr lang="en-US" altLang="ja-JP" sz="3600" dirty="0" smtClean="0">
                <a:latin typeface="Arial"/>
                <a:ea typeface="ヒラギノ丸ゴ ProN W4"/>
                <a:cs typeface="Arial"/>
              </a:rPr>
              <a:t>Polarization</a:t>
            </a:r>
          </a:p>
          <a:p>
            <a:r>
              <a:rPr lang="en-US" altLang="ja-JP" sz="3600" dirty="0" err="1" smtClean="0">
                <a:latin typeface="Arial"/>
                <a:ea typeface="ヒラギノ丸ゴ ProN W4"/>
                <a:cs typeface="Arial"/>
              </a:rPr>
              <a:t>etc</a:t>
            </a:r>
            <a:endParaRPr lang="en-US" altLang="ja-JP" sz="3600" dirty="0" smtClean="0">
              <a:latin typeface="Arial"/>
              <a:ea typeface="ヒラギノ丸ゴ ProN W4"/>
              <a:cs typeface="Arial"/>
            </a:endParaRPr>
          </a:p>
        </p:txBody>
      </p:sp>
      <p:sp>
        <p:nvSpPr>
          <p:cNvPr id="19" name="右矢印 18"/>
          <p:cNvSpPr/>
          <p:nvPr/>
        </p:nvSpPr>
        <p:spPr>
          <a:xfrm>
            <a:off x="3438270" y="1621097"/>
            <a:ext cx="2646469" cy="1679271"/>
          </a:xfrm>
          <a:prstGeom prst="rightArrow">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dirty="0" smtClean="0">
                <a:solidFill>
                  <a:srgbClr val="FFFF00"/>
                </a:solidFill>
                <a:latin typeface="Arial"/>
                <a:ea typeface="ヒラギノ丸ゴ ProN W4"/>
                <a:cs typeface="Arial"/>
              </a:rPr>
              <a:t>Conversion to wavelength</a:t>
            </a:r>
            <a:endParaRPr kumimoji="1" lang="ja-JP" altLang="en-US" sz="2400" dirty="0">
              <a:solidFill>
                <a:srgbClr val="FFFF00"/>
              </a:solidFill>
              <a:latin typeface="Arial"/>
              <a:ea typeface="ヒラギノ丸ゴ ProN W4"/>
              <a:cs typeface="Arial"/>
            </a:endParaRPr>
          </a:p>
        </p:txBody>
      </p:sp>
      <p:cxnSp>
        <p:nvCxnSpPr>
          <p:cNvPr id="65" name="直線矢印コネクタ 64"/>
          <p:cNvCxnSpPr/>
          <p:nvPr/>
        </p:nvCxnSpPr>
        <p:spPr>
          <a:xfrm>
            <a:off x="6248744" y="3016707"/>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直線矢印コネクタ 66"/>
          <p:cNvCxnSpPr/>
          <p:nvPr/>
        </p:nvCxnSpPr>
        <p:spPr>
          <a:xfrm flipV="1">
            <a:off x="6236184" y="1721781"/>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69" name="図形グループ 68"/>
          <p:cNvGrpSpPr/>
          <p:nvPr/>
        </p:nvGrpSpPr>
        <p:grpSpPr>
          <a:xfrm>
            <a:off x="6512268" y="1928253"/>
            <a:ext cx="2649620" cy="1079264"/>
            <a:chOff x="529155" y="1768412"/>
            <a:chExt cx="2649620" cy="1079264"/>
          </a:xfrm>
        </p:grpSpPr>
        <p:cxnSp>
          <p:nvCxnSpPr>
            <p:cNvPr id="94" name="直線コネクタ 93"/>
            <p:cNvCxnSpPr/>
            <p:nvPr/>
          </p:nvCxnSpPr>
          <p:spPr>
            <a:xfrm>
              <a:off x="860358" y="2240203"/>
              <a:ext cx="0" cy="60747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5" name="直線コネクタ 94"/>
            <p:cNvCxnSpPr/>
            <p:nvPr/>
          </p:nvCxnSpPr>
          <p:spPr>
            <a:xfrm>
              <a:off x="1191561" y="2036809"/>
              <a:ext cx="0" cy="810867"/>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6" name="直線コネクタ 95"/>
            <p:cNvCxnSpPr/>
            <p:nvPr/>
          </p:nvCxnSpPr>
          <p:spPr>
            <a:xfrm>
              <a:off x="529155" y="2391273"/>
              <a:ext cx="0" cy="45640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p:cNvCxnSpPr/>
            <p:nvPr/>
          </p:nvCxnSpPr>
          <p:spPr>
            <a:xfrm>
              <a:off x="1522764" y="1866527"/>
              <a:ext cx="0" cy="981149"/>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8" name="直線コネクタ 97"/>
            <p:cNvCxnSpPr/>
            <p:nvPr/>
          </p:nvCxnSpPr>
          <p:spPr>
            <a:xfrm flipH="1">
              <a:off x="2847573" y="2240203"/>
              <a:ext cx="0" cy="60747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9" name="直線コネクタ 98"/>
            <p:cNvCxnSpPr/>
            <p:nvPr/>
          </p:nvCxnSpPr>
          <p:spPr>
            <a:xfrm flipH="1">
              <a:off x="2516371" y="2036809"/>
              <a:ext cx="0" cy="810867"/>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0" name="直線コネクタ 99"/>
            <p:cNvCxnSpPr/>
            <p:nvPr/>
          </p:nvCxnSpPr>
          <p:spPr>
            <a:xfrm flipH="1">
              <a:off x="3178775" y="2391273"/>
              <a:ext cx="0" cy="45640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1" name="直線コネクタ 100"/>
            <p:cNvCxnSpPr/>
            <p:nvPr/>
          </p:nvCxnSpPr>
          <p:spPr>
            <a:xfrm flipH="1">
              <a:off x="2185169" y="1866527"/>
              <a:ext cx="0" cy="981149"/>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2" name="直線コネクタ 101"/>
            <p:cNvCxnSpPr/>
            <p:nvPr/>
          </p:nvCxnSpPr>
          <p:spPr>
            <a:xfrm>
              <a:off x="1853967" y="1768412"/>
              <a:ext cx="0" cy="1079264"/>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103" name="テキスト ボックス 102"/>
          <p:cNvSpPr txBox="1"/>
          <p:nvPr/>
        </p:nvSpPr>
        <p:spPr>
          <a:xfrm>
            <a:off x="6697078" y="1224556"/>
            <a:ext cx="2280016" cy="523220"/>
          </a:xfrm>
          <a:prstGeom prst="rect">
            <a:avLst/>
          </a:prstGeom>
          <a:noFill/>
        </p:spPr>
        <p:txBody>
          <a:bodyPr wrap="none" rtlCol="0">
            <a:spAutoFit/>
          </a:bodyPr>
          <a:lstStyle/>
          <a:p>
            <a:pPr algn="ctr"/>
            <a:r>
              <a:rPr kumimoji="1" lang="en-US" altLang="ja-JP" sz="2800" dirty="0" smtClean="0">
                <a:solidFill>
                  <a:srgbClr val="0000FF"/>
                </a:solidFill>
                <a:latin typeface="Arial"/>
                <a:ea typeface="ヒラギノ丸ゴ ProN W4"/>
                <a:cs typeface="Arial"/>
              </a:rPr>
              <a:t>Optical comb</a:t>
            </a:r>
            <a:endParaRPr kumimoji="1" lang="ja-JP" altLang="en-US" sz="2800" dirty="0">
              <a:solidFill>
                <a:srgbClr val="0000FF"/>
              </a:solidFill>
              <a:latin typeface="Arial"/>
              <a:ea typeface="ヒラギノ丸ゴ ProN W4"/>
              <a:cs typeface="Arial"/>
            </a:endParaRPr>
          </a:p>
        </p:txBody>
      </p:sp>
      <p:sp>
        <p:nvSpPr>
          <p:cNvPr id="21" name="テキスト ボックス 20"/>
          <p:cNvSpPr txBox="1"/>
          <p:nvPr/>
        </p:nvSpPr>
        <p:spPr>
          <a:xfrm>
            <a:off x="5689919" y="2979740"/>
            <a:ext cx="4108162" cy="830997"/>
          </a:xfrm>
          <a:prstGeom prst="rect">
            <a:avLst/>
          </a:prstGeom>
          <a:noFill/>
        </p:spPr>
        <p:txBody>
          <a:bodyPr wrap="square" rtlCol="0">
            <a:spAutoFit/>
          </a:bodyPr>
          <a:lstStyle/>
          <a:p>
            <a:pPr algn="ctr"/>
            <a:r>
              <a:rPr kumimoji="1" lang="en-US" altLang="ja-JP" sz="2400" dirty="0" smtClean="0">
                <a:solidFill>
                  <a:srgbClr val="FF0000"/>
                </a:solidFill>
                <a:latin typeface="Arial"/>
                <a:ea typeface="ヒラギノ丸ゴ ProN W4"/>
                <a:cs typeface="Arial"/>
              </a:rPr>
              <a:t>Information is superimposed on each comb mode</a:t>
            </a:r>
            <a:endParaRPr kumimoji="1" lang="ja-JP" altLang="en-US" sz="2400" dirty="0">
              <a:solidFill>
                <a:srgbClr val="FF0000"/>
              </a:solidFill>
              <a:latin typeface="Arial"/>
              <a:ea typeface="ヒラギノ丸ゴ ProN W4"/>
              <a:cs typeface="Arial"/>
            </a:endParaRPr>
          </a:p>
        </p:txBody>
      </p:sp>
      <p:sp>
        <p:nvSpPr>
          <p:cNvPr id="108" name="右矢印 107"/>
          <p:cNvSpPr/>
          <p:nvPr/>
        </p:nvSpPr>
        <p:spPr>
          <a:xfrm rot="5400000">
            <a:off x="6881183" y="4117958"/>
            <a:ext cx="1738086" cy="1151104"/>
          </a:xfrm>
          <a:prstGeom prst="rightArrow">
            <a:avLst>
              <a:gd name="adj1" fmla="val 54904"/>
              <a:gd name="adj2" fmla="val 50000"/>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600" dirty="0">
              <a:solidFill>
                <a:srgbClr val="FFFF00"/>
              </a:solidFill>
              <a:latin typeface="Arial"/>
              <a:ea typeface="ヒラギノ丸ゴ ProN W4"/>
              <a:cs typeface="Arial"/>
            </a:endParaRPr>
          </a:p>
        </p:txBody>
      </p:sp>
      <p:sp>
        <p:nvSpPr>
          <p:cNvPr id="22" name="テキスト ボックス 21"/>
          <p:cNvSpPr txBox="1"/>
          <p:nvPr/>
        </p:nvSpPr>
        <p:spPr>
          <a:xfrm>
            <a:off x="5681850" y="4111597"/>
            <a:ext cx="4116231" cy="523220"/>
          </a:xfrm>
          <a:prstGeom prst="rect">
            <a:avLst/>
          </a:prstGeom>
          <a:solidFill>
            <a:srgbClr val="000090"/>
          </a:solidFill>
        </p:spPr>
        <p:txBody>
          <a:bodyPr wrap="none" rtlCol="0">
            <a:spAutoFit/>
          </a:bodyPr>
          <a:lstStyle/>
          <a:p>
            <a:r>
              <a:rPr kumimoji="1" lang="en-US" altLang="ja-JP" sz="2800" dirty="0" smtClean="0">
                <a:solidFill>
                  <a:srgbClr val="FFFF00"/>
                </a:solidFill>
                <a:latin typeface="Arial"/>
                <a:ea typeface="ヒラギノ丸ゴ ProN W4"/>
                <a:cs typeface="Arial"/>
              </a:rPr>
              <a:t>Dual comb spectroscopy</a:t>
            </a:r>
          </a:p>
        </p:txBody>
      </p:sp>
      <p:sp>
        <p:nvSpPr>
          <p:cNvPr id="24" name="テキスト ボックス 23"/>
          <p:cNvSpPr txBox="1"/>
          <p:nvPr/>
        </p:nvSpPr>
        <p:spPr>
          <a:xfrm>
            <a:off x="6066199" y="5562687"/>
            <a:ext cx="3340353" cy="1200329"/>
          </a:xfrm>
          <a:prstGeom prst="rect">
            <a:avLst/>
          </a:prstGeom>
          <a:solidFill>
            <a:srgbClr val="FF0000"/>
          </a:solidFill>
        </p:spPr>
        <p:txBody>
          <a:bodyPr wrap="none" rtlCol="0">
            <a:spAutoFit/>
          </a:bodyPr>
          <a:lstStyle/>
          <a:p>
            <a:r>
              <a:rPr kumimoji="1" lang="en-US" altLang="ja-JP" sz="3600" dirty="0" smtClean="0">
                <a:solidFill>
                  <a:srgbClr val="FFFF00"/>
                </a:solidFill>
                <a:latin typeface="Arial"/>
                <a:ea typeface="ヒラギノ丸ゴ ProN W4"/>
                <a:cs typeface="Arial"/>
              </a:rPr>
              <a:t>Mode-resolved </a:t>
            </a:r>
          </a:p>
          <a:p>
            <a:r>
              <a:rPr kumimoji="1" lang="en-US" altLang="ja-JP" sz="3600" dirty="0" smtClean="0">
                <a:solidFill>
                  <a:srgbClr val="FFFF00"/>
                </a:solidFill>
                <a:latin typeface="Arial"/>
                <a:ea typeface="ヒラギノ丸ゴ ProN W4"/>
                <a:cs typeface="Arial"/>
              </a:rPr>
              <a:t>comb spectrum</a:t>
            </a:r>
            <a:endParaRPr kumimoji="1" lang="ja-JP" altLang="en-US" sz="3600" dirty="0">
              <a:solidFill>
                <a:srgbClr val="FFFF00"/>
              </a:solidFill>
              <a:latin typeface="Arial"/>
              <a:ea typeface="ヒラギノ丸ゴ ProN W4"/>
              <a:cs typeface="Arial"/>
            </a:endParaRPr>
          </a:p>
        </p:txBody>
      </p:sp>
      <p:sp>
        <p:nvSpPr>
          <p:cNvPr id="109" name="テキスト ボックス 108"/>
          <p:cNvSpPr txBox="1"/>
          <p:nvPr/>
        </p:nvSpPr>
        <p:spPr>
          <a:xfrm>
            <a:off x="279979" y="4956589"/>
            <a:ext cx="5768069" cy="1815882"/>
          </a:xfrm>
          <a:prstGeom prst="rect">
            <a:avLst/>
          </a:prstGeom>
          <a:solidFill>
            <a:srgbClr val="FFFF00"/>
          </a:solidFill>
          <a:ln w="38100" cmpd="sng">
            <a:solidFill>
              <a:srgbClr val="FF0000"/>
            </a:solidFill>
          </a:ln>
        </p:spPr>
        <p:txBody>
          <a:bodyPr wrap="square" rtlCol="0">
            <a:spAutoFit/>
          </a:bodyPr>
          <a:lstStyle/>
          <a:p>
            <a:r>
              <a:rPr lang="en-US" altLang="ja-JP" sz="2800" b="1" dirty="0" smtClean="0">
                <a:solidFill>
                  <a:srgbClr val="FF0000"/>
                </a:solidFill>
                <a:latin typeface="Arial"/>
                <a:ea typeface="ヒラギノ丸ゴ ProN W4"/>
                <a:cs typeface="Arial"/>
              </a:rPr>
              <a:t>Number of comb mode</a:t>
            </a:r>
          </a:p>
          <a:p>
            <a:r>
              <a:rPr lang="en-US" altLang="ja-JP" sz="2800" spc="-150" dirty="0">
                <a:solidFill>
                  <a:srgbClr val="FF0000"/>
                </a:solidFill>
                <a:latin typeface="Arial"/>
                <a:ea typeface="ヒラギノ丸ゴ ProN W4"/>
                <a:cs typeface="Arial"/>
              </a:rPr>
              <a:t>	</a:t>
            </a:r>
            <a:r>
              <a:rPr lang="en-US" altLang="ja-JP" sz="2800" dirty="0" smtClean="0">
                <a:solidFill>
                  <a:srgbClr val="FF0000"/>
                </a:solidFill>
                <a:latin typeface="Arial"/>
                <a:ea typeface="ヒラギノ丸ゴ ProN W4"/>
                <a:cs typeface="Arial"/>
              </a:rPr>
              <a:t>☞Tremendous channel number</a:t>
            </a:r>
          </a:p>
          <a:p>
            <a:r>
              <a:rPr lang="en-US" altLang="ja-JP" sz="2800" b="1" dirty="0" smtClean="0">
                <a:solidFill>
                  <a:srgbClr val="FF0000"/>
                </a:solidFill>
                <a:latin typeface="Arial"/>
                <a:ea typeface="ヒラギノ丸ゴ ProN W4"/>
                <a:cs typeface="Arial"/>
              </a:rPr>
              <a:t>Linewidth of comb mode</a:t>
            </a:r>
          </a:p>
          <a:p>
            <a:r>
              <a:rPr lang="en-US" altLang="ja-JP" sz="2800" dirty="0" smtClean="0">
                <a:solidFill>
                  <a:srgbClr val="FF0000"/>
                </a:solidFill>
                <a:latin typeface="Arial"/>
                <a:ea typeface="ヒラギノ丸ゴ ProN W4"/>
                <a:cs typeface="Arial"/>
              </a:rPr>
              <a:t>	☞Infinitesimal sampling interval</a:t>
            </a:r>
            <a:endParaRPr lang="en-US" altLang="ja-JP" sz="2800" dirty="0">
              <a:solidFill>
                <a:srgbClr val="FF0000"/>
              </a:solidFill>
              <a:latin typeface="Arial"/>
              <a:ea typeface="ヒラギノ丸ゴ ProN W4"/>
              <a:cs typeface="Arial"/>
            </a:endParaRPr>
          </a:p>
        </p:txBody>
      </p:sp>
    </p:spTree>
    <p:extLst>
      <p:ext uri="{BB962C8B-B14F-4D97-AF65-F5344CB8AC3E}">
        <p14:creationId xmlns:p14="http://schemas.microsoft.com/office/powerpoint/2010/main" val="1248342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364" y="333746"/>
            <a:ext cx="9906000" cy="1036040"/>
          </a:xfrm>
        </p:spPr>
        <p:txBody>
          <a:bodyPr lIns="0" tIns="0" rIns="0" bIns="0">
            <a:noAutofit/>
          </a:bodyPr>
          <a:lstStyle/>
          <a:p>
            <a:r>
              <a:rPr lang="en-US" altLang="ja-JP" sz="3500" b="1" dirty="0" smtClean="0">
                <a:latin typeface="Arial"/>
                <a:ea typeface="ヒラギノ丸ゴ ProN W4"/>
                <a:cs typeface="Arial"/>
              </a:rPr>
              <a:t>Single-shot imaging based on bidirectional conversion between wavelength and 2D space</a:t>
            </a:r>
            <a:endParaRPr kumimoji="1" lang="ja-JP" altLang="en-US" sz="3500" b="1" dirty="0">
              <a:latin typeface="Arial"/>
              <a:ea typeface="ヒラギノ丸ゴ ProN W4"/>
              <a:cs typeface="Arial"/>
            </a:endParaRPr>
          </a:p>
        </p:txBody>
      </p:sp>
      <p:pic>
        <p:nvPicPr>
          <p:cNvPr id="5" name="図 4" descr="fig5eng.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4" y="1964485"/>
            <a:ext cx="9679213" cy="3751114"/>
          </a:xfrm>
          <a:prstGeom prst="rect">
            <a:avLst/>
          </a:prstGeom>
        </p:spPr>
      </p:pic>
    </p:spTree>
    <p:extLst>
      <p:ext uri="{BB962C8B-B14F-4D97-AF65-F5344CB8AC3E}">
        <p14:creationId xmlns:p14="http://schemas.microsoft.com/office/powerpoint/2010/main" val="172293620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804"/>
            <a:ext cx="9906000" cy="510195"/>
          </a:xfrm>
        </p:spPr>
        <p:txBody>
          <a:bodyPr>
            <a:noAutofit/>
          </a:bodyPr>
          <a:lstStyle/>
          <a:p>
            <a:pPr algn="ctr"/>
            <a:r>
              <a:rPr lang="en-US" altLang="ja-JP" sz="4800" b="0" u="none" dirty="0" smtClean="0">
                <a:latin typeface="Arial"/>
                <a:ea typeface="ヒラギノ丸ゴ ProN W4"/>
                <a:cs typeface="Arial"/>
              </a:rPr>
              <a:t>Optical-comb confocal microscopy</a:t>
            </a:r>
            <a:endParaRPr lang="en-US" sz="4800" b="0" u="none" dirty="0">
              <a:latin typeface="Arial"/>
              <a:ea typeface="ヒラギノ丸ゴ ProN W4"/>
              <a:cs typeface="Arial"/>
            </a:endParaRPr>
          </a:p>
        </p:txBody>
      </p:sp>
      <p:pic>
        <p:nvPicPr>
          <p:cNvPr id="3" name="図 2" descr="fig8eng.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33" y="856838"/>
            <a:ext cx="10639223" cy="5231495"/>
          </a:xfrm>
          <a:prstGeom prst="rect">
            <a:avLst/>
          </a:prstGeom>
        </p:spPr>
      </p:pic>
      <p:sp>
        <p:nvSpPr>
          <p:cNvPr id="5" name="テキスト ボックス 4"/>
          <p:cNvSpPr txBox="1"/>
          <p:nvPr/>
        </p:nvSpPr>
        <p:spPr>
          <a:xfrm>
            <a:off x="607334" y="6255238"/>
            <a:ext cx="8721558" cy="461665"/>
          </a:xfrm>
          <a:prstGeom prst="rect">
            <a:avLst/>
          </a:prstGeom>
          <a:solidFill>
            <a:srgbClr val="000090"/>
          </a:solidFill>
        </p:spPr>
        <p:txBody>
          <a:bodyPr wrap="none" rtlCol="0">
            <a:spAutoFit/>
          </a:bodyPr>
          <a:lstStyle/>
          <a:p>
            <a:r>
              <a:rPr kumimoji="1" lang="en-US" altLang="ja-JP" sz="2400" dirty="0" smtClean="0">
                <a:solidFill>
                  <a:srgbClr val="FFFF00"/>
                </a:solidFill>
                <a:latin typeface="Arial"/>
                <a:cs typeface="Arial"/>
              </a:rPr>
              <a:t>No mechanical scanning, single-shot imaging, super resolution</a:t>
            </a:r>
            <a:endParaRPr kumimoji="1" lang="ja-JP" altLang="en-US" sz="2400" dirty="0">
              <a:solidFill>
                <a:srgbClr val="FFFF00"/>
              </a:solidFill>
              <a:latin typeface="Arial"/>
              <a:cs typeface="Arial"/>
            </a:endParaRPr>
          </a:p>
        </p:txBody>
      </p:sp>
      <p:sp>
        <p:nvSpPr>
          <p:cNvPr id="6" name="テキスト ボックス 5"/>
          <p:cNvSpPr txBox="1"/>
          <p:nvPr/>
        </p:nvSpPr>
        <p:spPr>
          <a:xfrm rot="1800000">
            <a:off x="8101726" y="379182"/>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806776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bwMode="auto">
          <a:xfrm>
            <a:off x="0" y="0"/>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kumimoji="1" sz="4400" kern="1200">
                <a:solidFill>
                  <a:schemeClr val="tx1"/>
                </a:solidFill>
                <a:latin typeface="+mj-lt"/>
                <a:ea typeface="+mj-ea"/>
                <a:cs typeface="ＭＳ Ｐゴシック" charset="0"/>
              </a:defRPr>
            </a:lvl1pPr>
            <a:lvl2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a:lstStyle>
          <a:p>
            <a:pPr algn="l"/>
            <a:r>
              <a:rPr lang="en-US" altLang="ja-JP" smtClean="0">
                <a:latin typeface="Arial"/>
                <a:cs typeface="Arial"/>
              </a:rPr>
              <a:t>Optical setup for line imaging with OSA</a:t>
            </a:r>
            <a:endParaRPr lang="ja-JP" altLang="en-US" dirty="0">
              <a:latin typeface="Arial"/>
              <a:cs typeface="Arial"/>
            </a:endParaRPr>
          </a:p>
        </p:txBody>
      </p:sp>
      <p:grpSp>
        <p:nvGrpSpPr>
          <p:cNvPr id="13" name="グループ化 12"/>
          <p:cNvGrpSpPr/>
          <p:nvPr/>
        </p:nvGrpSpPr>
        <p:grpSpPr>
          <a:xfrm>
            <a:off x="847729" y="978295"/>
            <a:ext cx="3166280" cy="3354358"/>
            <a:chOff x="600502" y="888298"/>
            <a:chExt cx="3166280" cy="3354358"/>
          </a:xfrm>
        </p:grpSpPr>
        <p:pic>
          <p:nvPicPr>
            <p:cNvPr id="10" name="Picture 4" descr="http://www.cvimgkk.com/products/optical_systems/24_mc/art/z24_20a.gif"/>
            <p:cNvPicPr>
              <a:picLocks noChangeAspect="1" noChangeArrowheads="1"/>
            </p:cNvPicPr>
            <p:nvPr/>
          </p:nvPicPr>
          <p:blipFill rotWithShape="1">
            <a:blip r:embed="rId2">
              <a:extLst>
                <a:ext uri="{28A0092B-C50C-407E-A947-70E740481C1C}">
                  <a14:useLocalDpi xmlns:a14="http://schemas.microsoft.com/office/drawing/2010/main" val="0"/>
                </a:ext>
              </a:extLst>
            </a:blip>
            <a:srcRect l="50210" t="8798" r="5115" b="9169"/>
            <a:stretch/>
          </p:blipFill>
          <p:spPr bwMode="auto">
            <a:xfrm>
              <a:off x="929616" y="888298"/>
              <a:ext cx="2646097" cy="2731427"/>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600502" y="3534770"/>
              <a:ext cx="3166280" cy="707886"/>
            </a:xfrm>
            <a:prstGeom prst="rect">
              <a:avLst/>
            </a:prstGeom>
            <a:noFill/>
          </p:spPr>
          <p:txBody>
            <a:bodyPr wrap="square" rtlCol="0">
              <a:spAutoFit/>
            </a:bodyPr>
            <a:lstStyle/>
            <a:p>
              <a:pPr algn="ctr"/>
              <a:r>
                <a:rPr kumimoji="1" lang="en-US" altLang="ja-JP" sz="2000" dirty="0" smtClean="0"/>
                <a:t>Sample : Test Target</a:t>
              </a:r>
            </a:p>
            <a:p>
              <a:pPr algn="ctr"/>
              <a:r>
                <a:rPr kumimoji="1" lang="en-US" altLang="ja-JP" sz="2000" dirty="0" smtClean="0"/>
                <a:t> (1951USAF negative)</a:t>
              </a:r>
              <a:endParaRPr kumimoji="1" lang="ja-JP" altLang="en-US" sz="2000" dirty="0"/>
            </a:p>
          </p:txBody>
        </p:sp>
      </p:grpSp>
      <p:grpSp>
        <p:nvGrpSpPr>
          <p:cNvPr id="15" name="グループ化 14"/>
          <p:cNvGrpSpPr/>
          <p:nvPr/>
        </p:nvGrpSpPr>
        <p:grpSpPr>
          <a:xfrm>
            <a:off x="699689" y="1476375"/>
            <a:ext cx="9166847" cy="5475670"/>
            <a:chOff x="849817" y="1476375"/>
            <a:chExt cx="9166847" cy="5475670"/>
          </a:xfrm>
        </p:grpSpPr>
        <p:grpSp>
          <p:nvGrpSpPr>
            <p:cNvPr id="8" name="グループ化 7"/>
            <p:cNvGrpSpPr/>
            <p:nvPr/>
          </p:nvGrpSpPr>
          <p:grpSpPr>
            <a:xfrm>
              <a:off x="6825363" y="1476375"/>
              <a:ext cx="3191301" cy="523220"/>
              <a:chOff x="6451240" y="1656506"/>
              <a:chExt cx="3191301" cy="523220"/>
            </a:xfrm>
          </p:grpSpPr>
          <p:cxnSp>
            <p:nvCxnSpPr>
              <p:cNvPr id="5" name="直線コネクタ 4"/>
              <p:cNvCxnSpPr>
                <a:endCxn id="6" idx="1"/>
              </p:cNvCxnSpPr>
              <p:nvPr/>
            </p:nvCxnSpPr>
            <p:spPr>
              <a:xfrm flipV="1">
                <a:off x="6451240" y="1918116"/>
                <a:ext cx="901965" cy="261610"/>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7353205" y="1656506"/>
                <a:ext cx="2289336" cy="523220"/>
              </a:xfrm>
              <a:prstGeom prst="rect">
                <a:avLst/>
              </a:prstGeom>
              <a:noFill/>
            </p:spPr>
            <p:txBody>
              <a:bodyPr wrap="square" rtlCol="0">
                <a:spAutoFit/>
              </a:bodyPr>
              <a:lstStyle/>
              <a:p>
                <a:r>
                  <a:rPr kumimoji="1" lang="en-US" altLang="ja-JP" sz="2800" dirty="0" smtClean="0">
                    <a:solidFill>
                      <a:srgbClr val="0000FF"/>
                    </a:solidFill>
                    <a:latin typeface="Arial"/>
                    <a:cs typeface="Arial"/>
                  </a:rPr>
                  <a:t>Fourier plane</a:t>
                </a:r>
                <a:endParaRPr kumimoji="1" lang="ja-JP" altLang="en-US" sz="2800" dirty="0">
                  <a:solidFill>
                    <a:srgbClr val="0000FF"/>
                  </a:solidFill>
                  <a:latin typeface="Arial"/>
                  <a:cs typeface="Arial"/>
                </a:endParaRPr>
              </a:p>
            </p:txBody>
          </p:sp>
        </p:gr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817" y="1827846"/>
              <a:ext cx="8680082" cy="5124199"/>
            </a:xfrm>
            <a:prstGeom prst="rect">
              <a:avLst/>
            </a:prstGeom>
          </p:spPr>
        </p:pic>
      </p:grpSp>
    </p:spTree>
    <p:extLst>
      <p:ext uri="{BB962C8B-B14F-4D97-AF65-F5344CB8AC3E}">
        <p14:creationId xmlns:p14="http://schemas.microsoft.com/office/powerpoint/2010/main" val="126418882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0"/>
            <a:ext cx="9906001" cy="1143000"/>
          </a:xfrm>
        </p:spPr>
        <p:txBody>
          <a:bodyPr/>
          <a:lstStyle/>
          <a:p>
            <a:r>
              <a:rPr kumimoji="1" lang="en-US" altLang="ja-JP" dirty="0" smtClean="0">
                <a:latin typeface="Arial"/>
                <a:cs typeface="Arial"/>
              </a:rPr>
              <a:t>Results (1)</a:t>
            </a:r>
            <a:endParaRPr kumimoji="1" lang="ja-JP" altLang="en-US" dirty="0">
              <a:latin typeface="Arial"/>
              <a:cs typeface="Arial"/>
            </a:endParaRPr>
          </a:p>
        </p:txBody>
      </p:sp>
      <p:grpSp>
        <p:nvGrpSpPr>
          <p:cNvPr id="12" name="グループ化 11"/>
          <p:cNvGrpSpPr/>
          <p:nvPr/>
        </p:nvGrpSpPr>
        <p:grpSpPr>
          <a:xfrm rot="16200000">
            <a:off x="1165536" y="1001106"/>
            <a:ext cx="3432381" cy="3151678"/>
            <a:chOff x="6177808" y="1457913"/>
            <a:chExt cx="2632365" cy="2618512"/>
          </a:xfrm>
        </p:grpSpPr>
        <p:pic>
          <p:nvPicPr>
            <p:cNvPr id="8" name="Picture 4" descr="http://www.cvimgkk.com/products/optical_systems/24_mc/art/z24_20a.gif"/>
            <p:cNvPicPr>
              <a:picLocks noChangeAspect="1" noChangeArrowheads="1"/>
            </p:cNvPicPr>
            <p:nvPr/>
          </p:nvPicPr>
          <p:blipFill rotWithShape="1">
            <a:blip r:embed="rId2">
              <a:extLst>
                <a:ext uri="{28A0092B-C50C-407E-A947-70E740481C1C}">
                  <a14:useLocalDpi xmlns:a14="http://schemas.microsoft.com/office/drawing/2010/main" val="0"/>
                </a:ext>
              </a:extLst>
            </a:blip>
            <a:srcRect l="50210" t="8798" r="5115" b="9169"/>
            <a:stretch/>
          </p:blipFill>
          <p:spPr bwMode="auto">
            <a:xfrm rot="5400000">
              <a:off x="6184735" y="1450986"/>
              <a:ext cx="2618512" cy="263236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コネクタ 8"/>
            <p:cNvCxnSpPr/>
            <p:nvPr/>
          </p:nvCxnSpPr>
          <p:spPr>
            <a:xfrm rot="5400000" flipH="1">
              <a:off x="5927934" y="3214054"/>
              <a:ext cx="122461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6147" name="Picture 3" descr="C:\Users\ichikawa\Desktop\20141218\a1.tif"/>
          <p:cNvPicPr>
            <a:picLocks noChangeAspect="1" noChangeArrowheads="1"/>
          </p:cNvPicPr>
          <p:nvPr/>
        </p:nvPicPr>
        <p:blipFill rotWithShape="1">
          <a:blip r:embed="rId3">
            <a:extLst>
              <a:ext uri="{28A0092B-C50C-407E-A947-70E740481C1C}">
                <a14:useLocalDpi xmlns:a14="http://schemas.microsoft.com/office/drawing/2010/main" val="0"/>
              </a:ext>
            </a:extLst>
          </a:blip>
          <a:srcRect t="5820" r="5705" b="11590"/>
          <a:stretch/>
        </p:blipFill>
        <p:spPr bwMode="auto">
          <a:xfrm>
            <a:off x="5937839" y="887273"/>
            <a:ext cx="3656328" cy="168967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ichikawa\Desktop\20141218\b1.tif"/>
          <p:cNvPicPr>
            <a:picLocks noChangeAspect="1" noChangeArrowheads="1"/>
          </p:cNvPicPr>
          <p:nvPr/>
        </p:nvPicPr>
        <p:blipFill rotWithShape="1">
          <a:blip r:embed="rId4">
            <a:extLst>
              <a:ext uri="{28A0092B-C50C-407E-A947-70E740481C1C}">
                <a14:useLocalDpi xmlns:a14="http://schemas.microsoft.com/office/drawing/2010/main" val="0"/>
              </a:ext>
            </a:extLst>
          </a:blip>
          <a:srcRect t="5690" r="4097" b="11995"/>
          <a:stretch/>
        </p:blipFill>
        <p:spPr bwMode="auto">
          <a:xfrm>
            <a:off x="5937838" y="2852890"/>
            <a:ext cx="3759417" cy="170248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ichikawa\Desktop\20141218\c1.tif"/>
          <p:cNvPicPr>
            <a:picLocks noChangeAspect="1" noChangeArrowheads="1"/>
          </p:cNvPicPr>
          <p:nvPr/>
        </p:nvPicPr>
        <p:blipFill rotWithShape="1">
          <a:blip r:embed="rId5">
            <a:extLst>
              <a:ext uri="{28A0092B-C50C-407E-A947-70E740481C1C}">
                <a14:useLocalDpi xmlns:a14="http://schemas.microsoft.com/office/drawing/2010/main" val="0"/>
              </a:ext>
            </a:extLst>
          </a:blip>
          <a:srcRect t="5994" r="4117" b="11790"/>
          <a:stretch/>
        </p:blipFill>
        <p:spPr bwMode="auto">
          <a:xfrm>
            <a:off x="5937838" y="4845680"/>
            <a:ext cx="3768103" cy="170474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p:cNvGrpSpPr/>
          <p:nvPr/>
        </p:nvGrpSpPr>
        <p:grpSpPr>
          <a:xfrm>
            <a:off x="1222157" y="4408227"/>
            <a:ext cx="3319138" cy="2159864"/>
            <a:chOff x="837446" y="4408227"/>
            <a:chExt cx="3319138" cy="2159864"/>
          </a:xfrm>
        </p:grpSpPr>
        <p:pic>
          <p:nvPicPr>
            <p:cNvPr id="1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26775" r="53045" b="5807"/>
            <a:stretch/>
          </p:blipFill>
          <p:spPr bwMode="auto">
            <a:xfrm>
              <a:off x="837446" y="4408227"/>
              <a:ext cx="3319138" cy="2142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角丸四角形 15"/>
            <p:cNvSpPr/>
            <p:nvPr/>
          </p:nvSpPr>
          <p:spPr>
            <a:xfrm>
              <a:off x="1943215" y="4862762"/>
              <a:ext cx="780087" cy="270535"/>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a:xfrm>
              <a:off x="1923850" y="6297556"/>
              <a:ext cx="780087" cy="270535"/>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3376496" y="4866775"/>
              <a:ext cx="780087" cy="270535"/>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0" name="直線コネクタ 29"/>
          <p:cNvCxnSpPr/>
          <p:nvPr/>
        </p:nvCxnSpPr>
        <p:spPr>
          <a:xfrm flipH="1">
            <a:off x="1781870" y="3749705"/>
            <a:ext cx="736979"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3093092" y="2942602"/>
            <a:ext cx="36004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108013" y="3862342"/>
            <a:ext cx="751689" cy="400110"/>
          </a:xfrm>
          <a:prstGeom prst="rect">
            <a:avLst/>
          </a:prstGeom>
          <a:noFill/>
        </p:spPr>
        <p:txBody>
          <a:bodyPr wrap="square" rtlCol="0">
            <a:spAutoFit/>
          </a:bodyPr>
          <a:lstStyle/>
          <a:p>
            <a:pPr algn="ctr"/>
            <a:r>
              <a:rPr lang="ja-JP" altLang="en-US" sz="2000" b="1" dirty="0">
                <a:solidFill>
                  <a:schemeClr val="bg1"/>
                </a:solidFill>
              </a:rPr>
              <a:t>①</a:t>
            </a:r>
            <a:endParaRPr kumimoji="1" lang="ja-JP" altLang="en-US" sz="2000" b="1" dirty="0">
              <a:solidFill>
                <a:schemeClr val="bg1"/>
              </a:solidFill>
            </a:endParaRPr>
          </a:p>
        </p:txBody>
      </p:sp>
      <p:sp>
        <p:nvSpPr>
          <p:cNvPr id="36" name="テキスト ボックス 35"/>
          <p:cNvSpPr txBox="1"/>
          <p:nvPr/>
        </p:nvSpPr>
        <p:spPr>
          <a:xfrm>
            <a:off x="1767160" y="3852081"/>
            <a:ext cx="751689" cy="400110"/>
          </a:xfrm>
          <a:prstGeom prst="rect">
            <a:avLst/>
          </a:prstGeom>
          <a:noFill/>
        </p:spPr>
        <p:txBody>
          <a:bodyPr wrap="square" rtlCol="0">
            <a:spAutoFit/>
          </a:bodyPr>
          <a:lstStyle/>
          <a:p>
            <a:pPr algn="ctr"/>
            <a:r>
              <a:rPr kumimoji="1" lang="ja-JP" altLang="en-US" sz="2000" b="1" smtClean="0">
                <a:solidFill>
                  <a:schemeClr val="bg1"/>
                </a:solidFill>
              </a:rPr>
              <a:t>②</a:t>
            </a:r>
            <a:endParaRPr kumimoji="1" lang="ja-JP" altLang="en-US" sz="2000" b="1" dirty="0">
              <a:solidFill>
                <a:schemeClr val="bg1"/>
              </a:solidFill>
            </a:endParaRPr>
          </a:p>
        </p:txBody>
      </p:sp>
      <p:sp>
        <p:nvSpPr>
          <p:cNvPr id="37" name="テキスト ボックス 36"/>
          <p:cNvSpPr txBox="1"/>
          <p:nvPr/>
        </p:nvSpPr>
        <p:spPr>
          <a:xfrm>
            <a:off x="2916683" y="2928954"/>
            <a:ext cx="751689" cy="400110"/>
          </a:xfrm>
          <a:prstGeom prst="rect">
            <a:avLst/>
          </a:prstGeom>
          <a:noFill/>
        </p:spPr>
        <p:txBody>
          <a:bodyPr wrap="square" rtlCol="0">
            <a:spAutoFit/>
          </a:bodyPr>
          <a:lstStyle/>
          <a:p>
            <a:pPr algn="ctr"/>
            <a:r>
              <a:rPr kumimoji="1" lang="ja-JP" altLang="en-US" sz="2000" b="1" dirty="0" smtClean="0">
                <a:solidFill>
                  <a:schemeClr val="bg1"/>
                </a:solidFill>
              </a:rPr>
              <a:t>③</a:t>
            </a:r>
            <a:endParaRPr kumimoji="1" lang="ja-JP" altLang="en-US" sz="2000" b="1" dirty="0">
              <a:solidFill>
                <a:schemeClr val="bg1"/>
              </a:solidFill>
            </a:endParaRPr>
          </a:p>
        </p:txBody>
      </p:sp>
      <p:sp>
        <p:nvSpPr>
          <p:cNvPr id="38" name="テキスト ボックス 37"/>
          <p:cNvSpPr txBox="1"/>
          <p:nvPr/>
        </p:nvSpPr>
        <p:spPr>
          <a:xfrm>
            <a:off x="5937840" y="2480076"/>
            <a:ext cx="3713510" cy="369332"/>
          </a:xfrm>
          <a:prstGeom prst="rect">
            <a:avLst/>
          </a:prstGeom>
          <a:noFill/>
        </p:spPr>
        <p:txBody>
          <a:bodyPr wrap="square" rtlCol="0">
            <a:spAutoFit/>
          </a:bodyPr>
          <a:lstStyle/>
          <a:p>
            <a:pPr algn="ctr"/>
            <a:r>
              <a:rPr lang="ja-JP" altLang="en-US" dirty="0" smtClean="0">
                <a:solidFill>
                  <a:srgbClr val="0000FF"/>
                </a:solidFill>
                <a:latin typeface="Arial"/>
                <a:cs typeface="Arial"/>
              </a:rPr>
              <a:t>①</a:t>
            </a:r>
            <a:r>
              <a:rPr lang="en-US" altLang="ja-JP" dirty="0" smtClean="0">
                <a:solidFill>
                  <a:srgbClr val="0000FF"/>
                </a:solidFill>
                <a:latin typeface="Arial"/>
                <a:cs typeface="Arial"/>
              </a:rPr>
              <a:t>Spec. res=0.1 nm, span</a:t>
            </a:r>
            <a:r>
              <a:rPr lang="en-US" altLang="ja-JP" dirty="0">
                <a:solidFill>
                  <a:srgbClr val="0000FF"/>
                </a:solidFill>
                <a:latin typeface="Arial"/>
                <a:cs typeface="Arial"/>
              </a:rPr>
              <a:t>=</a:t>
            </a:r>
            <a:r>
              <a:rPr lang="en-US" altLang="ja-JP" dirty="0" smtClean="0">
                <a:solidFill>
                  <a:srgbClr val="0000FF"/>
                </a:solidFill>
                <a:latin typeface="Arial"/>
                <a:cs typeface="Arial"/>
              </a:rPr>
              <a:t>11 </a:t>
            </a:r>
            <a:r>
              <a:rPr lang="en-US" altLang="ja-JP" dirty="0" smtClean="0">
                <a:solidFill>
                  <a:srgbClr val="0000FF"/>
                </a:solidFill>
                <a:latin typeface="Arial"/>
                <a:cs typeface="Arial"/>
              </a:rPr>
              <a:t>nm</a:t>
            </a:r>
            <a:endParaRPr kumimoji="1" lang="ja-JP" altLang="en-US" dirty="0">
              <a:solidFill>
                <a:srgbClr val="0000FF"/>
              </a:solidFill>
              <a:latin typeface="Arial"/>
              <a:cs typeface="Arial"/>
            </a:endParaRPr>
          </a:p>
        </p:txBody>
      </p:sp>
      <p:sp>
        <p:nvSpPr>
          <p:cNvPr id="41" name="テキスト ボックス 40"/>
          <p:cNvSpPr txBox="1"/>
          <p:nvPr/>
        </p:nvSpPr>
        <p:spPr>
          <a:xfrm>
            <a:off x="1792903" y="4784326"/>
            <a:ext cx="751689" cy="400110"/>
          </a:xfrm>
          <a:prstGeom prst="rect">
            <a:avLst/>
          </a:prstGeom>
          <a:noFill/>
        </p:spPr>
        <p:txBody>
          <a:bodyPr wrap="square" rtlCol="0">
            <a:spAutoFit/>
          </a:bodyPr>
          <a:lstStyle/>
          <a:p>
            <a:pPr algn="ctr"/>
            <a:r>
              <a:rPr lang="ja-JP" altLang="en-US" sz="2000" b="1" dirty="0"/>
              <a:t>①</a:t>
            </a:r>
            <a:endParaRPr kumimoji="1" lang="ja-JP" altLang="en-US" sz="2000" b="1" dirty="0"/>
          </a:p>
        </p:txBody>
      </p:sp>
      <p:sp>
        <p:nvSpPr>
          <p:cNvPr id="42" name="テキスト ボックス 41"/>
          <p:cNvSpPr txBox="1"/>
          <p:nvPr/>
        </p:nvSpPr>
        <p:spPr>
          <a:xfrm>
            <a:off x="1767159" y="6232768"/>
            <a:ext cx="751689" cy="400110"/>
          </a:xfrm>
          <a:prstGeom prst="rect">
            <a:avLst/>
          </a:prstGeom>
          <a:noFill/>
        </p:spPr>
        <p:txBody>
          <a:bodyPr wrap="square" rtlCol="0">
            <a:spAutoFit/>
          </a:bodyPr>
          <a:lstStyle/>
          <a:p>
            <a:pPr algn="ctr"/>
            <a:r>
              <a:rPr lang="ja-JP" altLang="en-US" sz="2000" b="1"/>
              <a:t>②</a:t>
            </a:r>
            <a:endParaRPr kumimoji="1" lang="ja-JP" altLang="en-US" sz="2000" b="1" dirty="0"/>
          </a:p>
        </p:txBody>
      </p:sp>
      <p:sp>
        <p:nvSpPr>
          <p:cNvPr id="43" name="テキスト ボックス 42"/>
          <p:cNvSpPr txBox="1"/>
          <p:nvPr/>
        </p:nvSpPr>
        <p:spPr>
          <a:xfrm>
            <a:off x="4389325" y="4801987"/>
            <a:ext cx="751689" cy="400110"/>
          </a:xfrm>
          <a:prstGeom prst="rect">
            <a:avLst/>
          </a:prstGeom>
          <a:noFill/>
        </p:spPr>
        <p:txBody>
          <a:bodyPr wrap="square" rtlCol="0">
            <a:spAutoFit/>
          </a:bodyPr>
          <a:lstStyle/>
          <a:p>
            <a:pPr algn="ctr"/>
            <a:r>
              <a:rPr kumimoji="1" lang="ja-JP" altLang="en-US" sz="2000" b="1" dirty="0" smtClean="0"/>
              <a:t>③</a:t>
            </a:r>
            <a:endParaRPr kumimoji="1" lang="ja-JP" altLang="en-US" sz="2000" b="1" dirty="0"/>
          </a:p>
        </p:txBody>
      </p:sp>
      <p:grpSp>
        <p:nvGrpSpPr>
          <p:cNvPr id="46" name="グループ化 45"/>
          <p:cNvGrpSpPr/>
          <p:nvPr/>
        </p:nvGrpSpPr>
        <p:grpSpPr>
          <a:xfrm>
            <a:off x="6701051" y="1988840"/>
            <a:ext cx="341194" cy="504056"/>
            <a:chOff x="6701051" y="1988840"/>
            <a:chExt cx="341194" cy="504056"/>
          </a:xfrm>
        </p:grpSpPr>
        <p:cxnSp>
          <p:nvCxnSpPr>
            <p:cNvPr id="35" name="直線矢印コネクタ 34"/>
            <p:cNvCxnSpPr/>
            <p:nvPr/>
          </p:nvCxnSpPr>
          <p:spPr>
            <a:xfrm>
              <a:off x="6851178" y="1988840"/>
              <a:ext cx="0" cy="194801"/>
            </a:xfrm>
            <a:prstGeom prst="straightConnector1">
              <a:avLst/>
            </a:prstGeom>
            <a:ln w="63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p:nvPr/>
          </p:nvCxnSpPr>
          <p:spPr>
            <a:xfrm flipV="1">
              <a:off x="6851178" y="2336775"/>
              <a:ext cx="0" cy="156121"/>
            </a:xfrm>
            <a:prstGeom prst="straightConnector1">
              <a:avLst/>
            </a:prstGeom>
            <a:ln w="63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a:off x="6701051" y="2183641"/>
              <a:ext cx="34119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0" name="テキスト ボックス 49"/>
          <p:cNvSpPr txBox="1"/>
          <p:nvPr/>
        </p:nvSpPr>
        <p:spPr>
          <a:xfrm>
            <a:off x="4591694" y="2289301"/>
            <a:ext cx="1619881" cy="584775"/>
          </a:xfrm>
          <a:prstGeom prst="rect">
            <a:avLst/>
          </a:prstGeom>
          <a:noFill/>
        </p:spPr>
        <p:txBody>
          <a:bodyPr wrap="square" rtlCol="0">
            <a:spAutoFit/>
          </a:bodyPr>
          <a:lstStyle/>
          <a:p>
            <a:pPr algn="ctr"/>
            <a:r>
              <a:rPr kumimoji="1" lang="en-US" altLang="ja-JP" sz="1600" dirty="0" smtClean="0"/>
              <a:t>Reflection from glass</a:t>
            </a:r>
            <a:endParaRPr kumimoji="1" lang="ja-JP" altLang="en-US" sz="1600" dirty="0"/>
          </a:p>
        </p:txBody>
      </p:sp>
      <p:sp>
        <p:nvSpPr>
          <p:cNvPr id="51" name="上矢印 50"/>
          <p:cNvSpPr/>
          <p:nvPr/>
        </p:nvSpPr>
        <p:spPr>
          <a:xfrm rot="4473385">
            <a:off x="6337299" y="2112284"/>
            <a:ext cx="193343" cy="54560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7" name="角丸四角形 56"/>
          <p:cNvSpPr/>
          <p:nvPr/>
        </p:nvSpPr>
        <p:spPr>
          <a:xfrm>
            <a:off x="3761208" y="6297556"/>
            <a:ext cx="780087" cy="270535"/>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4591694" y="6234323"/>
            <a:ext cx="1396544" cy="646331"/>
          </a:xfrm>
          <a:prstGeom prst="rect">
            <a:avLst/>
          </a:prstGeom>
          <a:noFill/>
        </p:spPr>
        <p:txBody>
          <a:bodyPr wrap="square" rtlCol="0">
            <a:spAutoFit/>
          </a:bodyPr>
          <a:lstStyle/>
          <a:p>
            <a:pPr algn="ctr"/>
            <a:r>
              <a:rPr kumimoji="1" lang="en-US" altLang="ja-JP" dirty="0" smtClean="0">
                <a:solidFill>
                  <a:srgbClr val="FF0000"/>
                </a:solidFill>
              </a:rPr>
              <a:t>Can not </a:t>
            </a:r>
            <a:r>
              <a:rPr kumimoji="1" lang="en-US" altLang="ja-JP" dirty="0" smtClean="0">
                <a:solidFill>
                  <a:srgbClr val="FF0000"/>
                </a:solidFill>
              </a:rPr>
              <a:t>resolved</a:t>
            </a:r>
            <a:endParaRPr kumimoji="1" lang="ja-JP" altLang="en-US" dirty="0">
              <a:solidFill>
                <a:srgbClr val="FF0000"/>
              </a:solidFill>
            </a:endParaRPr>
          </a:p>
        </p:txBody>
      </p:sp>
      <p:sp>
        <p:nvSpPr>
          <p:cNvPr id="33" name="テキスト ボックス 32"/>
          <p:cNvSpPr txBox="1"/>
          <p:nvPr/>
        </p:nvSpPr>
        <p:spPr>
          <a:xfrm>
            <a:off x="5999744" y="4441756"/>
            <a:ext cx="3713510" cy="369332"/>
          </a:xfrm>
          <a:prstGeom prst="rect">
            <a:avLst/>
          </a:prstGeom>
          <a:noFill/>
        </p:spPr>
        <p:txBody>
          <a:bodyPr wrap="square" rtlCol="0">
            <a:spAutoFit/>
          </a:bodyPr>
          <a:lstStyle/>
          <a:p>
            <a:pPr algn="ctr"/>
            <a:r>
              <a:rPr lang="en-US" altLang="ja-JP" dirty="0" smtClean="0">
                <a:solidFill>
                  <a:srgbClr val="0000FF"/>
                </a:solidFill>
                <a:latin typeface="Arial"/>
                <a:cs typeface="Arial"/>
              </a:rPr>
              <a:t>②</a:t>
            </a:r>
            <a:r>
              <a:rPr lang="en-US" altLang="ja-JP" dirty="0" smtClean="0">
                <a:solidFill>
                  <a:srgbClr val="0000FF"/>
                </a:solidFill>
                <a:latin typeface="Arial"/>
                <a:cs typeface="Arial"/>
              </a:rPr>
              <a:t>Spec. res=0.05 nm, span</a:t>
            </a:r>
            <a:r>
              <a:rPr lang="en-US" altLang="ja-JP" dirty="0" smtClean="0">
                <a:solidFill>
                  <a:srgbClr val="0000FF"/>
                </a:solidFill>
                <a:latin typeface="Arial"/>
                <a:cs typeface="Arial"/>
              </a:rPr>
              <a:t>=</a:t>
            </a:r>
            <a:r>
              <a:rPr lang="en-US" altLang="ja-JP" dirty="0" smtClean="0">
                <a:solidFill>
                  <a:srgbClr val="0000FF"/>
                </a:solidFill>
                <a:latin typeface="Arial"/>
                <a:cs typeface="Arial"/>
              </a:rPr>
              <a:t>9 </a:t>
            </a:r>
            <a:r>
              <a:rPr lang="en-US" altLang="ja-JP" dirty="0" smtClean="0">
                <a:solidFill>
                  <a:srgbClr val="0000FF"/>
                </a:solidFill>
                <a:latin typeface="Arial"/>
                <a:cs typeface="Arial"/>
              </a:rPr>
              <a:t>nm</a:t>
            </a:r>
            <a:endParaRPr kumimoji="1" lang="ja-JP" altLang="en-US" dirty="0">
              <a:solidFill>
                <a:srgbClr val="0000FF"/>
              </a:solidFill>
              <a:latin typeface="Arial"/>
              <a:cs typeface="Arial"/>
            </a:endParaRPr>
          </a:p>
        </p:txBody>
      </p:sp>
      <p:sp>
        <p:nvSpPr>
          <p:cNvPr id="34" name="テキスト ボックス 33"/>
          <p:cNvSpPr txBox="1"/>
          <p:nvPr/>
        </p:nvSpPr>
        <p:spPr>
          <a:xfrm>
            <a:off x="6145276" y="6483116"/>
            <a:ext cx="3713510" cy="369332"/>
          </a:xfrm>
          <a:prstGeom prst="rect">
            <a:avLst/>
          </a:prstGeom>
          <a:noFill/>
        </p:spPr>
        <p:txBody>
          <a:bodyPr wrap="square" rtlCol="0">
            <a:spAutoFit/>
          </a:bodyPr>
          <a:lstStyle/>
          <a:p>
            <a:pPr algn="ctr"/>
            <a:r>
              <a:rPr lang="en-US" altLang="ja-JP" dirty="0" smtClean="0">
                <a:solidFill>
                  <a:srgbClr val="0000FF"/>
                </a:solidFill>
                <a:latin typeface="Arial"/>
                <a:cs typeface="Arial"/>
              </a:rPr>
              <a:t>③</a:t>
            </a:r>
            <a:r>
              <a:rPr lang="en-US" altLang="ja-JP" dirty="0" smtClean="0">
                <a:solidFill>
                  <a:srgbClr val="0000FF"/>
                </a:solidFill>
                <a:latin typeface="Arial"/>
                <a:cs typeface="Arial"/>
              </a:rPr>
              <a:t>Spec. res=0.05 nm, span</a:t>
            </a:r>
            <a:r>
              <a:rPr lang="en-US" altLang="ja-JP" dirty="0" smtClean="0">
                <a:solidFill>
                  <a:srgbClr val="0000FF"/>
                </a:solidFill>
                <a:latin typeface="Arial"/>
                <a:cs typeface="Arial"/>
              </a:rPr>
              <a:t>=</a:t>
            </a:r>
            <a:r>
              <a:rPr lang="en-US" altLang="ja-JP" dirty="0" smtClean="0">
                <a:solidFill>
                  <a:srgbClr val="0000FF"/>
                </a:solidFill>
                <a:latin typeface="Arial"/>
                <a:cs typeface="Arial"/>
              </a:rPr>
              <a:t>5 </a:t>
            </a:r>
            <a:r>
              <a:rPr lang="en-US" altLang="ja-JP" dirty="0" smtClean="0">
                <a:solidFill>
                  <a:srgbClr val="0000FF"/>
                </a:solidFill>
                <a:latin typeface="Arial"/>
                <a:cs typeface="Arial"/>
              </a:rPr>
              <a:t>nm</a:t>
            </a:r>
            <a:endParaRPr kumimoji="1" lang="ja-JP" altLang="en-US" dirty="0">
              <a:solidFill>
                <a:srgbClr val="0000FF"/>
              </a:solidFill>
              <a:latin typeface="Arial"/>
              <a:cs typeface="Arial"/>
            </a:endParaRPr>
          </a:p>
        </p:txBody>
      </p:sp>
    </p:spTree>
    <p:extLst>
      <p:ext uri="{BB962C8B-B14F-4D97-AF65-F5344CB8AC3E}">
        <p14:creationId xmlns:p14="http://schemas.microsoft.com/office/powerpoint/2010/main" val="12230225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1078398" y="1051284"/>
            <a:ext cx="3432381" cy="3151678"/>
            <a:chOff x="6308007" y="1808647"/>
            <a:chExt cx="2632365" cy="3151678"/>
          </a:xfrm>
        </p:grpSpPr>
        <p:pic>
          <p:nvPicPr>
            <p:cNvPr id="8" name="Picture 4" descr="http://www.cvimgkk.com/products/optical_systems/24_mc/art/z24_20a.gif"/>
            <p:cNvPicPr>
              <a:picLocks noChangeAspect="1" noChangeArrowheads="1"/>
            </p:cNvPicPr>
            <p:nvPr/>
          </p:nvPicPr>
          <p:blipFill rotWithShape="1">
            <a:blip r:embed="rId3">
              <a:extLst>
                <a:ext uri="{28A0092B-C50C-407E-A947-70E740481C1C}">
                  <a14:useLocalDpi xmlns:a14="http://schemas.microsoft.com/office/drawing/2010/main" val="0"/>
                </a:ext>
              </a:extLst>
            </a:blip>
            <a:srcRect l="50210" t="8798" r="5115" b="9169"/>
            <a:stretch/>
          </p:blipFill>
          <p:spPr bwMode="auto">
            <a:xfrm rot="5400000">
              <a:off x="6048351" y="2068303"/>
              <a:ext cx="3151678" cy="263236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コネクタ 8"/>
            <p:cNvCxnSpPr/>
            <p:nvPr/>
          </p:nvCxnSpPr>
          <p:spPr>
            <a:xfrm>
              <a:off x="6565215" y="2480557"/>
              <a:ext cx="1959392"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グループ化 13"/>
          <p:cNvGrpSpPr/>
          <p:nvPr/>
        </p:nvGrpSpPr>
        <p:grpSpPr>
          <a:xfrm>
            <a:off x="5442598" y="1205979"/>
            <a:ext cx="4049299" cy="2992969"/>
            <a:chOff x="4860032" y="1069408"/>
            <a:chExt cx="3737814" cy="2992969"/>
          </a:xfrm>
        </p:grpSpPr>
        <p:pic>
          <p:nvPicPr>
            <p:cNvPr id="12"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 r="42716" b="5807"/>
            <a:stretch/>
          </p:blipFill>
          <p:spPr bwMode="auto">
            <a:xfrm>
              <a:off x="4860032" y="1069408"/>
              <a:ext cx="3737814" cy="2992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角丸四角形 12"/>
            <p:cNvSpPr/>
            <p:nvPr/>
          </p:nvSpPr>
          <p:spPr>
            <a:xfrm>
              <a:off x="5881704" y="2645246"/>
              <a:ext cx="720080" cy="1417131"/>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タイトル 1"/>
          <p:cNvSpPr>
            <a:spLocks noGrp="1"/>
          </p:cNvSpPr>
          <p:nvPr>
            <p:ph type="title"/>
          </p:nvPr>
        </p:nvSpPr>
        <p:spPr>
          <a:xfrm>
            <a:off x="-1" y="0"/>
            <a:ext cx="9906001" cy="1143000"/>
          </a:xfrm>
        </p:spPr>
        <p:txBody>
          <a:bodyPr/>
          <a:lstStyle/>
          <a:p>
            <a:r>
              <a:rPr kumimoji="1" lang="en-US" altLang="ja-JP" dirty="0" smtClean="0">
                <a:latin typeface="Arial"/>
                <a:cs typeface="Arial"/>
              </a:rPr>
              <a:t>Results (2)</a:t>
            </a:r>
            <a:endParaRPr kumimoji="1" lang="ja-JP" altLang="en-US" dirty="0">
              <a:latin typeface="Arial"/>
              <a:cs typeface="Arial"/>
            </a:endParaRPr>
          </a:p>
        </p:txBody>
      </p:sp>
      <p:pic>
        <p:nvPicPr>
          <p:cNvPr id="7171" name="Picture 3" descr="D:\研究\M2\データ\20141127 光コムイメージング\2\2 spectrum.png"/>
          <p:cNvPicPr>
            <a:picLocks noChangeAspect="1" noChangeArrowheads="1"/>
          </p:cNvPicPr>
          <p:nvPr/>
        </p:nvPicPr>
        <p:blipFill rotWithShape="1">
          <a:blip r:embed="rId5">
            <a:extLst>
              <a:ext uri="{28A0092B-C50C-407E-A947-70E740481C1C}">
                <a14:useLocalDpi xmlns:a14="http://schemas.microsoft.com/office/drawing/2010/main" val="0"/>
              </a:ext>
            </a:extLst>
          </a:blip>
          <a:srcRect l="7422" t="5403" r="5811"/>
          <a:stretch/>
        </p:blipFill>
        <p:spPr bwMode="auto">
          <a:xfrm>
            <a:off x="491319" y="4348432"/>
            <a:ext cx="4297912" cy="247278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研究\M2\データ\20141127 光コムイメージング\2\Graph3.PNG"/>
          <p:cNvPicPr>
            <a:picLocks noChangeAspect="1" noChangeArrowheads="1"/>
          </p:cNvPicPr>
          <p:nvPr/>
        </p:nvPicPr>
        <p:blipFill rotWithShape="1">
          <a:blip r:embed="rId6">
            <a:extLst>
              <a:ext uri="{28A0092B-C50C-407E-A947-70E740481C1C}">
                <a14:useLocalDpi xmlns:a14="http://schemas.microsoft.com/office/drawing/2010/main" val="0"/>
              </a:ext>
            </a:extLst>
          </a:blip>
          <a:srcRect t="4600" r="3957"/>
          <a:stretch/>
        </p:blipFill>
        <p:spPr bwMode="auto">
          <a:xfrm>
            <a:off x="4830175" y="4346551"/>
            <a:ext cx="4791012" cy="251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10923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0" y="1451429"/>
            <a:ext cx="9906000" cy="2485570"/>
          </a:xfrm>
        </p:spPr>
        <p:txBody>
          <a:bodyPr rtlCol="0">
            <a:noAutofit/>
          </a:bodyPr>
          <a:lstStyle/>
          <a:p>
            <a:pPr fontAlgn="auto">
              <a:spcAft>
                <a:spcPts val="0"/>
              </a:spcAft>
              <a:defRPr/>
            </a:pPr>
            <a:r>
              <a:rPr lang="en-US" altLang="ja-JP" sz="5400" b="1" spc="-150" dirty="0" smtClean="0">
                <a:latin typeface="ヒラギノ丸ゴ Pro W4"/>
                <a:ea typeface="ヒラギノ丸ゴ Pro W4"/>
                <a:cs typeface="ヒラギノ丸ゴ Pro W4"/>
              </a:rPr>
              <a:t>(3</a:t>
            </a:r>
            <a:r>
              <a:rPr lang="en-US" altLang="ja-JP" sz="5400" b="1" spc="-150" dirty="0">
                <a:latin typeface="ヒラギノ丸ゴ Pro W4"/>
                <a:ea typeface="ヒラギノ丸ゴ Pro W4"/>
                <a:cs typeface="ヒラギノ丸ゴ Pro W4"/>
              </a:rPr>
              <a:t>) Discrete Fourier transform infrared spectroscopy </a:t>
            </a:r>
            <a:br>
              <a:rPr lang="en-US" altLang="ja-JP" sz="5400" b="1" spc="-150" dirty="0">
                <a:latin typeface="ヒラギノ丸ゴ Pro W4"/>
                <a:ea typeface="ヒラギノ丸ゴ Pro W4"/>
                <a:cs typeface="ヒラギノ丸ゴ Pro W4"/>
              </a:rPr>
            </a:br>
            <a:r>
              <a:rPr lang="en-US" altLang="ja-JP" sz="5400" b="1" spc="-150" dirty="0">
                <a:latin typeface="ヒラギノ丸ゴ Pro W4"/>
                <a:ea typeface="ヒラギノ丸ゴ Pro W4"/>
                <a:cs typeface="ヒラギノ丸ゴ Pro W4"/>
              </a:rPr>
              <a:t> (in collaboration with AIST)</a:t>
            </a:r>
          </a:p>
        </p:txBody>
      </p:sp>
    </p:spTree>
    <p:extLst>
      <p:ext uri="{BB962C8B-B14F-4D97-AF65-F5344CB8AC3E}">
        <p14:creationId xmlns:p14="http://schemas.microsoft.com/office/powerpoint/2010/main" val="2053585504"/>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0" y="1451429"/>
            <a:ext cx="9906000" cy="2485570"/>
          </a:xfrm>
        </p:spPr>
        <p:txBody>
          <a:bodyPr rtlCol="0">
            <a:noAutofit/>
          </a:bodyPr>
          <a:lstStyle/>
          <a:p>
            <a:pPr fontAlgn="auto">
              <a:spcAft>
                <a:spcPts val="0"/>
              </a:spcAft>
              <a:defRPr/>
            </a:pPr>
            <a:r>
              <a:rPr lang="en-US" altLang="ja-JP" sz="5400" b="1" dirty="0" smtClean="0">
                <a:latin typeface="Arial"/>
                <a:ea typeface="ヒラギノ丸ゴ Pro W4"/>
                <a:cs typeface="Arial"/>
              </a:rPr>
              <a:t>(1) Adaptive sampling dual </a:t>
            </a:r>
            <a:r>
              <a:rPr lang="en-US" altLang="ja-JP" sz="5400" b="1" dirty="0">
                <a:latin typeface="Arial"/>
                <a:ea typeface="ヒラギノ丸ゴ Pro W4"/>
                <a:cs typeface="Arial"/>
              </a:rPr>
              <a:t>THz comb spectroscopy</a:t>
            </a:r>
          </a:p>
        </p:txBody>
      </p:sp>
    </p:spTree>
    <p:extLst>
      <p:ext uri="{BB962C8B-B14F-4D97-AF65-F5344CB8AC3E}">
        <p14:creationId xmlns:p14="http://schemas.microsoft.com/office/powerpoint/2010/main" val="4117851782"/>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bwMode="auto">
          <a:xfrm>
            <a:off x="2936777" y="851021"/>
            <a:ext cx="6740747" cy="1008112"/>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5" name="テキスト ボックス 4"/>
          <p:cNvSpPr txBox="1"/>
          <p:nvPr/>
        </p:nvSpPr>
        <p:spPr>
          <a:xfrm>
            <a:off x="2" y="-99392"/>
            <a:ext cx="9905999" cy="738664"/>
          </a:xfrm>
          <a:prstGeom prst="rect">
            <a:avLst/>
          </a:prstGeom>
          <a:solidFill>
            <a:schemeClr val="bg1"/>
          </a:solidFill>
        </p:spPr>
        <p:txBody>
          <a:bodyPr wrap="square" rtlCol="0">
            <a:spAutoFit/>
          </a:bodyPr>
          <a:lstStyle/>
          <a:p>
            <a:pPr algn="ctr"/>
            <a:r>
              <a:rPr lang="en-US" altLang="ja-JP" sz="4200" dirty="0" smtClean="0">
                <a:latin typeface="Arial"/>
                <a:cs typeface="Arial"/>
              </a:rPr>
              <a:t>Fourier transform of transient signal </a:t>
            </a:r>
            <a:r>
              <a:rPr lang="en-US" altLang="ja-JP" sz="4200" b="1" i="1" dirty="0" smtClean="0">
                <a:latin typeface="Arial"/>
                <a:cs typeface="Arial"/>
              </a:rPr>
              <a:t>h(t)</a:t>
            </a:r>
            <a:endParaRPr kumimoji="1" lang="ja-JP" altLang="en-US" sz="4200" b="1" i="1" dirty="0">
              <a:latin typeface="Arial"/>
              <a:cs typeface="Arial"/>
            </a:endParaRPr>
          </a:p>
        </p:txBody>
      </p:sp>
      <p:sp>
        <p:nvSpPr>
          <p:cNvPr id="6" name="テキスト ボックス 2"/>
          <p:cNvSpPr txBox="1">
            <a:spLocks noChangeArrowheads="1"/>
          </p:cNvSpPr>
          <p:nvPr/>
        </p:nvSpPr>
        <p:spPr bwMode="auto">
          <a:xfrm>
            <a:off x="4520953" y="3064107"/>
            <a:ext cx="4542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en-US" altLang="ja-JP" sz="3600" dirty="0">
                <a:solidFill>
                  <a:srgbClr val="008000"/>
                </a:solidFill>
                <a:latin typeface="Arial"/>
                <a:cs typeface="Arial"/>
              </a:rPr>
              <a:t>×</a:t>
            </a:r>
            <a:endParaRPr lang="ja-JP" altLang="en-US" sz="3600" dirty="0">
              <a:solidFill>
                <a:srgbClr val="008000"/>
              </a:solidFill>
              <a:latin typeface="Arial"/>
              <a:cs typeface="Arial"/>
            </a:endParaRPr>
          </a:p>
        </p:txBody>
      </p:sp>
      <p:sp>
        <p:nvSpPr>
          <p:cNvPr id="9" name="フリーフォーム 8"/>
          <p:cNvSpPr/>
          <p:nvPr/>
        </p:nvSpPr>
        <p:spPr>
          <a:xfrm>
            <a:off x="1420661" y="2188639"/>
            <a:ext cx="6526169" cy="1220727"/>
          </a:xfrm>
          <a:custGeom>
            <a:avLst/>
            <a:gdLst>
              <a:gd name="connsiteX0" fmla="*/ 0 w 10614991"/>
              <a:gd name="connsiteY0" fmla="*/ 972393 h 1894832"/>
              <a:gd name="connsiteX1" fmla="*/ 166977 w 10614991"/>
              <a:gd name="connsiteY1" fmla="*/ 26188 h 1894832"/>
              <a:gd name="connsiteX2" fmla="*/ 333955 w 10614991"/>
              <a:gd name="connsiteY2" fmla="*/ 1894744 h 1894832"/>
              <a:gd name="connsiteX3" fmla="*/ 500932 w 10614991"/>
              <a:gd name="connsiteY3" fmla="*/ 113652 h 1894832"/>
              <a:gd name="connsiteX4" fmla="*/ 675861 w 10614991"/>
              <a:gd name="connsiteY4" fmla="*/ 1815231 h 1894832"/>
              <a:gd name="connsiteX5" fmla="*/ 874644 w 10614991"/>
              <a:gd name="connsiteY5" fmla="*/ 169311 h 1894832"/>
              <a:gd name="connsiteX6" fmla="*/ 1049572 w 10614991"/>
              <a:gd name="connsiteY6" fmla="*/ 1735718 h 1894832"/>
              <a:gd name="connsiteX7" fmla="*/ 1240404 w 10614991"/>
              <a:gd name="connsiteY7" fmla="*/ 248824 h 1894832"/>
              <a:gd name="connsiteX8" fmla="*/ 1407381 w 10614991"/>
              <a:gd name="connsiteY8" fmla="*/ 1672108 h 1894832"/>
              <a:gd name="connsiteX9" fmla="*/ 1590261 w 10614991"/>
              <a:gd name="connsiteY9" fmla="*/ 304483 h 1894832"/>
              <a:gd name="connsiteX10" fmla="*/ 1781092 w 10614991"/>
              <a:gd name="connsiteY10" fmla="*/ 1608497 h 1894832"/>
              <a:gd name="connsiteX11" fmla="*/ 1956021 w 10614991"/>
              <a:gd name="connsiteY11" fmla="*/ 383996 h 1894832"/>
              <a:gd name="connsiteX12" fmla="*/ 2122998 w 10614991"/>
              <a:gd name="connsiteY12" fmla="*/ 1544887 h 1894832"/>
              <a:gd name="connsiteX13" fmla="*/ 2305878 w 10614991"/>
              <a:gd name="connsiteY13" fmla="*/ 447607 h 1894832"/>
              <a:gd name="connsiteX14" fmla="*/ 2496710 w 10614991"/>
              <a:gd name="connsiteY14" fmla="*/ 1481276 h 1894832"/>
              <a:gd name="connsiteX15" fmla="*/ 2679590 w 10614991"/>
              <a:gd name="connsiteY15" fmla="*/ 503266 h 1894832"/>
              <a:gd name="connsiteX16" fmla="*/ 2846567 w 10614991"/>
              <a:gd name="connsiteY16" fmla="*/ 1433569 h 1894832"/>
              <a:gd name="connsiteX17" fmla="*/ 3037398 w 10614991"/>
              <a:gd name="connsiteY17" fmla="*/ 558925 h 1894832"/>
              <a:gd name="connsiteX18" fmla="*/ 3204376 w 10614991"/>
              <a:gd name="connsiteY18" fmla="*/ 1369958 h 1894832"/>
              <a:gd name="connsiteX19" fmla="*/ 3395207 w 10614991"/>
              <a:gd name="connsiteY19" fmla="*/ 614584 h 1894832"/>
              <a:gd name="connsiteX20" fmla="*/ 3578087 w 10614991"/>
              <a:gd name="connsiteY20" fmla="*/ 1322250 h 1894832"/>
              <a:gd name="connsiteX21" fmla="*/ 3737113 w 10614991"/>
              <a:gd name="connsiteY21" fmla="*/ 646389 h 1894832"/>
              <a:gd name="connsiteX22" fmla="*/ 3935896 w 10614991"/>
              <a:gd name="connsiteY22" fmla="*/ 1290445 h 1894832"/>
              <a:gd name="connsiteX23" fmla="*/ 4094922 w 10614991"/>
              <a:gd name="connsiteY23" fmla="*/ 686146 h 1894832"/>
              <a:gd name="connsiteX24" fmla="*/ 4293704 w 10614991"/>
              <a:gd name="connsiteY24" fmla="*/ 1242737 h 1894832"/>
              <a:gd name="connsiteX25" fmla="*/ 4460682 w 10614991"/>
              <a:gd name="connsiteY25" fmla="*/ 733854 h 1894832"/>
              <a:gd name="connsiteX26" fmla="*/ 4643562 w 10614991"/>
              <a:gd name="connsiteY26" fmla="*/ 1187078 h 1894832"/>
              <a:gd name="connsiteX27" fmla="*/ 4818490 w 10614991"/>
              <a:gd name="connsiteY27" fmla="*/ 773610 h 1894832"/>
              <a:gd name="connsiteX28" fmla="*/ 5001370 w 10614991"/>
              <a:gd name="connsiteY28" fmla="*/ 1155273 h 1894832"/>
              <a:gd name="connsiteX29" fmla="*/ 5176299 w 10614991"/>
              <a:gd name="connsiteY29" fmla="*/ 805415 h 1894832"/>
              <a:gd name="connsiteX30" fmla="*/ 5375082 w 10614991"/>
              <a:gd name="connsiteY30" fmla="*/ 1131419 h 1894832"/>
              <a:gd name="connsiteX31" fmla="*/ 5542059 w 10614991"/>
              <a:gd name="connsiteY31" fmla="*/ 821318 h 1894832"/>
              <a:gd name="connsiteX32" fmla="*/ 5716988 w 10614991"/>
              <a:gd name="connsiteY32" fmla="*/ 1123468 h 1894832"/>
              <a:gd name="connsiteX33" fmla="*/ 5907819 w 10614991"/>
              <a:gd name="connsiteY33" fmla="*/ 845172 h 1894832"/>
              <a:gd name="connsiteX34" fmla="*/ 6090699 w 10614991"/>
              <a:gd name="connsiteY34" fmla="*/ 1115516 h 1894832"/>
              <a:gd name="connsiteX35" fmla="*/ 6273579 w 10614991"/>
              <a:gd name="connsiteY35" fmla="*/ 845172 h 1894832"/>
              <a:gd name="connsiteX36" fmla="*/ 6448508 w 10614991"/>
              <a:gd name="connsiteY36" fmla="*/ 1083711 h 1894832"/>
              <a:gd name="connsiteX37" fmla="*/ 6615485 w 10614991"/>
              <a:gd name="connsiteY37" fmla="*/ 861075 h 1894832"/>
              <a:gd name="connsiteX38" fmla="*/ 6798365 w 10614991"/>
              <a:gd name="connsiteY38" fmla="*/ 1083711 h 1894832"/>
              <a:gd name="connsiteX39" fmla="*/ 6981245 w 10614991"/>
              <a:gd name="connsiteY39" fmla="*/ 861075 h 1894832"/>
              <a:gd name="connsiteX40" fmla="*/ 7172077 w 10614991"/>
              <a:gd name="connsiteY40" fmla="*/ 1075760 h 1894832"/>
              <a:gd name="connsiteX41" fmla="*/ 7362908 w 10614991"/>
              <a:gd name="connsiteY41" fmla="*/ 876977 h 1894832"/>
              <a:gd name="connsiteX42" fmla="*/ 7537837 w 10614991"/>
              <a:gd name="connsiteY42" fmla="*/ 1067809 h 1894832"/>
              <a:gd name="connsiteX43" fmla="*/ 7728668 w 10614991"/>
              <a:gd name="connsiteY43" fmla="*/ 876977 h 1894832"/>
              <a:gd name="connsiteX44" fmla="*/ 7903597 w 10614991"/>
              <a:gd name="connsiteY44" fmla="*/ 1067809 h 1894832"/>
              <a:gd name="connsiteX45" fmla="*/ 8086477 w 10614991"/>
              <a:gd name="connsiteY45" fmla="*/ 884929 h 1894832"/>
              <a:gd name="connsiteX46" fmla="*/ 8261405 w 10614991"/>
              <a:gd name="connsiteY46" fmla="*/ 1059857 h 1894832"/>
              <a:gd name="connsiteX47" fmla="*/ 8444285 w 10614991"/>
              <a:gd name="connsiteY47" fmla="*/ 884929 h 1894832"/>
              <a:gd name="connsiteX48" fmla="*/ 8619214 w 10614991"/>
              <a:gd name="connsiteY48" fmla="*/ 1067809 h 1894832"/>
              <a:gd name="connsiteX49" fmla="*/ 8817997 w 10614991"/>
              <a:gd name="connsiteY49" fmla="*/ 876977 h 1894832"/>
              <a:gd name="connsiteX50" fmla="*/ 8984974 w 10614991"/>
              <a:gd name="connsiteY50" fmla="*/ 1075760 h 1894832"/>
              <a:gd name="connsiteX51" fmla="*/ 9159903 w 10614991"/>
              <a:gd name="connsiteY51" fmla="*/ 884929 h 1894832"/>
              <a:gd name="connsiteX52" fmla="*/ 9342783 w 10614991"/>
              <a:gd name="connsiteY52" fmla="*/ 1067809 h 1894832"/>
              <a:gd name="connsiteX53" fmla="*/ 9509760 w 10614991"/>
              <a:gd name="connsiteY53" fmla="*/ 900831 h 1894832"/>
              <a:gd name="connsiteX54" fmla="*/ 9684689 w 10614991"/>
              <a:gd name="connsiteY54" fmla="*/ 1043955 h 1894832"/>
              <a:gd name="connsiteX55" fmla="*/ 9867569 w 10614991"/>
              <a:gd name="connsiteY55" fmla="*/ 900831 h 1894832"/>
              <a:gd name="connsiteX56" fmla="*/ 10042497 w 10614991"/>
              <a:gd name="connsiteY56" fmla="*/ 1043955 h 1894832"/>
              <a:gd name="connsiteX57" fmla="*/ 10217426 w 10614991"/>
              <a:gd name="connsiteY57" fmla="*/ 932636 h 1894832"/>
              <a:gd name="connsiteX58" fmla="*/ 10424160 w 10614991"/>
              <a:gd name="connsiteY58" fmla="*/ 1036003 h 1894832"/>
              <a:gd name="connsiteX59" fmla="*/ 10614991 w 10614991"/>
              <a:gd name="connsiteY59" fmla="*/ 948539 h 189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614991" h="1894832">
                <a:moveTo>
                  <a:pt x="0" y="972393"/>
                </a:moveTo>
                <a:cubicBezTo>
                  <a:pt x="55659" y="422428"/>
                  <a:pt x="111318" y="-127537"/>
                  <a:pt x="166977" y="26188"/>
                </a:cubicBezTo>
                <a:cubicBezTo>
                  <a:pt x="222636" y="179913"/>
                  <a:pt x="278296" y="1880167"/>
                  <a:pt x="333955" y="1894744"/>
                </a:cubicBezTo>
                <a:cubicBezTo>
                  <a:pt x="389614" y="1909321"/>
                  <a:pt x="443948" y="126904"/>
                  <a:pt x="500932" y="113652"/>
                </a:cubicBezTo>
                <a:cubicBezTo>
                  <a:pt x="557916" y="100400"/>
                  <a:pt x="613576" y="1805955"/>
                  <a:pt x="675861" y="1815231"/>
                </a:cubicBezTo>
                <a:cubicBezTo>
                  <a:pt x="738146" y="1824507"/>
                  <a:pt x="812359" y="182563"/>
                  <a:pt x="874644" y="169311"/>
                </a:cubicBezTo>
                <a:cubicBezTo>
                  <a:pt x="936929" y="156059"/>
                  <a:pt x="988612" y="1722466"/>
                  <a:pt x="1049572" y="1735718"/>
                </a:cubicBezTo>
                <a:cubicBezTo>
                  <a:pt x="1110532" y="1748970"/>
                  <a:pt x="1180769" y="259426"/>
                  <a:pt x="1240404" y="248824"/>
                </a:cubicBezTo>
                <a:cubicBezTo>
                  <a:pt x="1300039" y="238222"/>
                  <a:pt x="1349072" y="1662832"/>
                  <a:pt x="1407381" y="1672108"/>
                </a:cubicBezTo>
                <a:cubicBezTo>
                  <a:pt x="1465690" y="1681384"/>
                  <a:pt x="1527976" y="315085"/>
                  <a:pt x="1590261" y="304483"/>
                </a:cubicBezTo>
                <a:cubicBezTo>
                  <a:pt x="1652546" y="293881"/>
                  <a:pt x="1720132" y="1595245"/>
                  <a:pt x="1781092" y="1608497"/>
                </a:cubicBezTo>
                <a:cubicBezTo>
                  <a:pt x="1842052" y="1621749"/>
                  <a:pt x="1899037" y="394598"/>
                  <a:pt x="1956021" y="383996"/>
                </a:cubicBezTo>
                <a:cubicBezTo>
                  <a:pt x="2013005" y="373394"/>
                  <a:pt x="2064689" y="1534285"/>
                  <a:pt x="2122998" y="1544887"/>
                </a:cubicBezTo>
                <a:cubicBezTo>
                  <a:pt x="2181307" y="1555489"/>
                  <a:pt x="2243593" y="458209"/>
                  <a:pt x="2305878" y="447607"/>
                </a:cubicBezTo>
                <a:cubicBezTo>
                  <a:pt x="2368163" y="437005"/>
                  <a:pt x="2434425" y="1472000"/>
                  <a:pt x="2496710" y="1481276"/>
                </a:cubicBezTo>
                <a:cubicBezTo>
                  <a:pt x="2558995" y="1490552"/>
                  <a:pt x="2621280" y="511217"/>
                  <a:pt x="2679590" y="503266"/>
                </a:cubicBezTo>
                <a:cubicBezTo>
                  <a:pt x="2737900" y="495315"/>
                  <a:pt x="2786932" y="1424293"/>
                  <a:pt x="2846567" y="1433569"/>
                </a:cubicBezTo>
                <a:cubicBezTo>
                  <a:pt x="2906202" y="1442845"/>
                  <a:pt x="2977763" y="569527"/>
                  <a:pt x="3037398" y="558925"/>
                </a:cubicBezTo>
                <a:cubicBezTo>
                  <a:pt x="3097033" y="548323"/>
                  <a:pt x="3144741" y="1360682"/>
                  <a:pt x="3204376" y="1369958"/>
                </a:cubicBezTo>
                <a:cubicBezTo>
                  <a:pt x="3264011" y="1379234"/>
                  <a:pt x="3332922" y="622535"/>
                  <a:pt x="3395207" y="614584"/>
                </a:cubicBezTo>
                <a:cubicBezTo>
                  <a:pt x="3457492" y="606633"/>
                  <a:pt x="3521103" y="1316949"/>
                  <a:pt x="3578087" y="1322250"/>
                </a:cubicBezTo>
                <a:cubicBezTo>
                  <a:pt x="3635071" y="1327551"/>
                  <a:pt x="3677478" y="651690"/>
                  <a:pt x="3737113" y="646389"/>
                </a:cubicBezTo>
                <a:cubicBezTo>
                  <a:pt x="3796748" y="641088"/>
                  <a:pt x="3876261" y="1283819"/>
                  <a:pt x="3935896" y="1290445"/>
                </a:cubicBezTo>
                <a:cubicBezTo>
                  <a:pt x="3995531" y="1297071"/>
                  <a:pt x="4035287" y="694097"/>
                  <a:pt x="4094922" y="686146"/>
                </a:cubicBezTo>
                <a:cubicBezTo>
                  <a:pt x="4154557" y="678195"/>
                  <a:pt x="4232744" y="1234786"/>
                  <a:pt x="4293704" y="1242737"/>
                </a:cubicBezTo>
                <a:cubicBezTo>
                  <a:pt x="4354664" y="1250688"/>
                  <a:pt x="4402372" y="743130"/>
                  <a:pt x="4460682" y="733854"/>
                </a:cubicBezTo>
                <a:cubicBezTo>
                  <a:pt x="4518992" y="724578"/>
                  <a:pt x="4583927" y="1180452"/>
                  <a:pt x="4643562" y="1187078"/>
                </a:cubicBezTo>
                <a:cubicBezTo>
                  <a:pt x="4703197" y="1193704"/>
                  <a:pt x="4758855" y="778911"/>
                  <a:pt x="4818490" y="773610"/>
                </a:cubicBezTo>
                <a:cubicBezTo>
                  <a:pt x="4878125" y="768309"/>
                  <a:pt x="4941735" y="1149972"/>
                  <a:pt x="5001370" y="1155273"/>
                </a:cubicBezTo>
                <a:cubicBezTo>
                  <a:pt x="5061005" y="1160574"/>
                  <a:pt x="5114014" y="809391"/>
                  <a:pt x="5176299" y="805415"/>
                </a:cubicBezTo>
                <a:cubicBezTo>
                  <a:pt x="5238584" y="801439"/>
                  <a:pt x="5314122" y="1128769"/>
                  <a:pt x="5375082" y="1131419"/>
                </a:cubicBezTo>
                <a:cubicBezTo>
                  <a:pt x="5436042" y="1134069"/>
                  <a:pt x="5485075" y="822643"/>
                  <a:pt x="5542059" y="821318"/>
                </a:cubicBezTo>
                <a:cubicBezTo>
                  <a:pt x="5599043" y="819993"/>
                  <a:pt x="5656028" y="1119492"/>
                  <a:pt x="5716988" y="1123468"/>
                </a:cubicBezTo>
                <a:cubicBezTo>
                  <a:pt x="5777948" y="1127444"/>
                  <a:pt x="5845534" y="846497"/>
                  <a:pt x="5907819" y="845172"/>
                </a:cubicBezTo>
                <a:cubicBezTo>
                  <a:pt x="5970104" y="843847"/>
                  <a:pt x="6029739" y="1115516"/>
                  <a:pt x="6090699" y="1115516"/>
                </a:cubicBezTo>
                <a:cubicBezTo>
                  <a:pt x="6151659" y="1115516"/>
                  <a:pt x="6213944" y="850473"/>
                  <a:pt x="6273579" y="845172"/>
                </a:cubicBezTo>
                <a:cubicBezTo>
                  <a:pt x="6333214" y="839871"/>
                  <a:pt x="6391524" y="1081061"/>
                  <a:pt x="6448508" y="1083711"/>
                </a:cubicBezTo>
                <a:cubicBezTo>
                  <a:pt x="6505492" y="1086361"/>
                  <a:pt x="6557176" y="861075"/>
                  <a:pt x="6615485" y="861075"/>
                </a:cubicBezTo>
                <a:cubicBezTo>
                  <a:pt x="6673794" y="861075"/>
                  <a:pt x="6737405" y="1083711"/>
                  <a:pt x="6798365" y="1083711"/>
                </a:cubicBezTo>
                <a:cubicBezTo>
                  <a:pt x="6859325" y="1083711"/>
                  <a:pt x="6918960" y="862400"/>
                  <a:pt x="6981245" y="861075"/>
                </a:cubicBezTo>
                <a:cubicBezTo>
                  <a:pt x="7043530" y="859750"/>
                  <a:pt x="7108467" y="1073110"/>
                  <a:pt x="7172077" y="1075760"/>
                </a:cubicBezTo>
                <a:cubicBezTo>
                  <a:pt x="7235687" y="1078410"/>
                  <a:pt x="7301948" y="878302"/>
                  <a:pt x="7362908" y="876977"/>
                </a:cubicBezTo>
                <a:cubicBezTo>
                  <a:pt x="7423868" y="875652"/>
                  <a:pt x="7476877" y="1067809"/>
                  <a:pt x="7537837" y="1067809"/>
                </a:cubicBezTo>
                <a:cubicBezTo>
                  <a:pt x="7598797" y="1067809"/>
                  <a:pt x="7667708" y="876977"/>
                  <a:pt x="7728668" y="876977"/>
                </a:cubicBezTo>
                <a:cubicBezTo>
                  <a:pt x="7789628" y="876977"/>
                  <a:pt x="7843962" y="1066484"/>
                  <a:pt x="7903597" y="1067809"/>
                </a:cubicBezTo>
                <a:cubicBezTo>
                  <a:pt x="7963232" y="1069134"/>
                  <a:pt x="8026842" y="886254"/>
                  <a:pt x="8086477" y="884929"/>
                </a:cubicBezTo>
                <a:cubicBezTo>
                  <a:pt x="8146112" y="883604"/>
                  <a:pt x="8201770" y="1059857"/>
                  <a:pt x="8261405" y="1059857"/>
                </a:cubicBezTo>
                <a:cubicBezTo>
                  <a:pt x="8321040" y="1059857"/>
                  <a:pt x="8384650" y="883604"/>
                  <a:pt x="8444285" y="884929"/>
                </a:cubicBezTo>
                <a:cubicBezTo>
                  <a:pt x="8503920" y="886254"/>
                  <a:pt x="8556929" y="1069134"/>
                  <a:pt x="8619214" y="1067809"/>
                </a:cubicBezTo>
                <a:cubicBezTo>
                  <a:pt x="8681499" y="1066484"/>
                  <a:pt x="8757037" y="875652"/>
                  <a:pt x="8817997" y="876977"/>
                </a:cubicBezTo>
                <a:cubicBezTo>
                  <a:pt x="8878957" y="878302"/>
                  <a:pt x="8927990" y="1074435"/>
                  <a:pt x="8984974" y="1075760"/>
                </a:cubicBezTo>
                <a:cubicBezTo>
                  <a:pt x="9041958" y="1077085"/>
                  <a:pt x="9100268" y="886254"/>
                  <a:pt x="9159903" y="884929"/>
                </a:cubicBezTo>
                <a:cubicBezTo>
                  <a:pt x="9219538" y="883604"/>
                  <a:pt x="9284474" y="1065159"/>
                  <a:pt x="9342783" y="1067809"/>
                </a:cubicBezTo>
                <a:cubicBezTo>
                  <a:pt x="9401092" y="1070459"/>
                  <a:pt x="9452776" y="904807"/>
                  <a:pt x="9509760" y="900831"/>
                </a:cubicBezTo>
                <a:cubicBezTo>
                  <a:pt x="9566744" y="896855"/>
                  <a:pt x="9625054" y="1043955"/>
                  <a:pt x="9684689" y="1043955"/>
                </a:cubicBezTo>
                <a:cubicBezTo>
                  <a:pt x="9744324" y="1043955"/>
                  <a:pt x="9807934" y="900831"/>
                  <a:pt x="9867569" y="900831"/>
                </a:cubicBezTo>
                <a:cubicBezTo>
                  <a:pt x="9927204" y="900831"/>
                  <a:pt x="9984188" y="1038654"/>
                  <a:pt x="10042497" y="1043955"/>
                </a:cubicBezTo>
                <a:cubicBezTo>
                  <a:pt x="10100806" y="1049256"/>
                  <a:pt x="10153816" y="933961"/>
                  <a:pt x="10217426" y="932636"/>
                </a:cubicBezTo>
                <a:cubicBezTo>
                  <a:pt x="10281037" y="931311"/>
                  <a:pt x="10357899" y="1033353"/>
                  <a:pt x="10424160" y="1036003"/>
                </a:cubicBezTo>
                <a:cubicBezTo>
                  <a:pt x="10490421" y="1038653"/>
                  <a:pt x="10552706" y="993596"/>
                  <a:pt x="10614991" y="94853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a:cs typeface="Arial"/>
            </a:endParaRPr>
          </a:p>
        </p:txBody>
      </p:sp>
      <p:sp>
        <p:nvSpPr>
          <p:cNvPr id="10" name="フリーフォーム 9"/>
          <p:cNvSpPr/>
          <p:nvPr/>
        </p:nvSpPr>
        <p:spPr>
          <a:xfrm>
            <a:off x="1469169" y="3928201"/>
            <a:ext cx="6526169" cy="372666"/>
          </a:xfrm>
          <a:custGeom>
            <a:avLst/>
            <a:gdLst>
              <a:gd name="connsiteX0" fmla="*/ 0 w 10420709"/>
              <a:gd name="connsiteY0" fmla="*/ 8626 h 586601"/>
              <a:gd name="connsiteX1" fmla="*/ 181154 w 10420709"/>
              <a:gd name="connsiteY1" fmla="*/ 586596 h 586601"/>
              <a:gd name="connsiteX2" fmla="*/ 353683 w 10420709"/>
              <a:gd name="connsiteY2" fmla="*/ 17253 h 586601"/>
              <a:gd name="connsiteX3" fmla="*/ 543464 w 10420709"/>
              <a:gd name="connsiteY3" fmla="*/ 577970 h 586601"/>
              <a:gd name="connsiteX4" fmla="*/ 724618 w 10420709"/>
              <a:gd name="connsiteY4" fmla="*/ 8626 h 586601"/>
              <a:gd name="connsiteX5" fmla="*/ 897147 w 10420709"/>
              <a:gd name="connsiteY5" fmla="*/ 586596 h 586601"/>
              <a:gd name="connsiteX6" fmla="*/ 1078302 w 10420709"/>
              <a:gd name="connsiteY6" fmla="*/ 8626 h 586601"/>
              <a:gd name="connsiteX7" fmla="*/ 1259456 w 10420709"/>
              <a:gd name="connsiteY7" fmla="*/ 586596 h 586601"/>
              <a:gd name="connsiteX8" fmla="*/ 1440611 w 10420709"/>
              <a:gd name="connsiteY8" fmla="*/ 8626 h 586601"/>
              <a:gd name="connsiteX9" fmla="*/ 1613139 w 10420709"/>
              <a:gd name="connsiteY9" fmla="*/ 577970 h 586601"/>
              <a:gd name="connsiteX10" fmla="*/ 1802920 w 10420709"/>
              <a:gd name="connsiteY10" fmla="*/ 17253 h 586601"/>
              <a:gd name="connsiteX11" fmla="*/ 1966822 w 10420709"/>
              <a:gd name="connsiteY11" fmla="*/ 586596 h 586601"/>
              <a:gd name="connsiteX12" fmla="*/ 2173856 w 10420709"/>
              <a:gd name="connsiteY12" fmla="*/ 8626 h 586601"/>
              <a:gd name="connsiteX13" fmla="*/ 2329132 w 10420709"/>
              <a:gd name="connsiteY13" fmla="*/ 577970 h 586601"/>
              <a:gd name="connsiteX14" fmla="*/ 2510286 w 10420709"/>
              <a:gd name="connsiteY14" fmla="*/ 8626 h 586601"/>
              <a:gd name="connsiteX15" fmla="*/ 2691441 w 10420709"/>
              <a:gd name="connsiteY15" fmla="*/ 569343 h 586601"/>
              <a:gd name="connsiteX16" fmla="*/ 2881222 w 10420709"/>
              <a:gd name="connsiteY16" fmla="*/ 17253 h 586601"/>
              <a:gd name="connsiteX17" fmla="*/ 3053751 w 10420709"/>
              <a:gd name="connsiteY17" fmla="*/ 569343 h 586601"/>
              <a:gd name="connsiteX18" fmla="*/ 3243532 w 10420709"/>
              <a:gd name="connsiteY18" fmla="*/ 8626 h 586601"/>
              <a:gd name="connsiteX19" fmla="*/ 3407434 w 10420709"/>
              <a:gd name="connsiteY19" fmla="*/ 586596 h 586601"/>
              <a:gd name="connsiteX20" fmla="*/ 3588588 w 10420709"/>
              <a:gd name="connsiteY20" fmla="*/ 17253 h 586601"/>
              <a:gd name="connsiteX21" fmla="*/ 3769743 w 10420709"/>
              <a:gd name="connsiteY21" fmla="*/ 577970 h 586601"/>
              <a:gd name="connsiteX22" fmla="*/ 3942271 w 10420709"/>
              <a:gd name="connsiteY22" fmla="*/ 0 h 586601"/>
              <a:gd name="connsiteX23" fmla="*/ 4123426 w 10420709"/>
              <a:gd name="connsiteY23" fmla="*/ 577970 h 586601"/>
              <a:gd name="connsiteX24" fmla="*/ 4313207 w 10420709"/>
              <a:gd name="connsiteY24" fmla="*/ 8626 h 586601"/>
              <a:gd name="connsiteX25" fmla="*/ 4485735 w 10420709"/>
              <a:gd name="connsiteY25" fmla="*/ 577970 h 586601"/>
              <a:gd name="connsiteX26" fmla="*/ 4675517 w 10420709"/>
              <a:gd name="connsiteY26" fmla="*/ 0 h 586601"/>
              <a:gd name="connsiteX27" fmla="*/ 4848045 w 10420709"/>
              <a:gd name="connsiteY27" fmla="*/ 577970 h 586601"/>
              <a:gd name="connsiteX28" fmla="*/ 5037826 w 10420709"/>
              <a:gd name="connsiteY28" fmla="*/ 8626 h 586601"/>
              <a:gd name="connsiteX29" fmla="*/ 5210354 w 10420709"/>
              <a:gd name="connsiteY29" fmla="*/ 577970 h 586601"/>
              <a:gd name="connsiteX30" fmla="*/ 5382883 w 10420709"/>
              <a:gd name="connsiteY30" fmla="*/ 8626 h 586601"/>
              <a:gd name="connsiteX31" fmla="*/ 5555411 w 10420709"/>
              <a:gd name="connsiteY31" fmla="*/ 586596 h 586601"/>
              <a:gd name="connsiteX32" fmla="*/ 5753818 w 10420709"/>
              <a:gd name="connsiteY32" fmla="*/ 8626 h 586601"/>
              <a:gd name="connsiteX33" fmla="*/ 5926347 w 10420709"/>
              <a:gd name="connsiteY33" fmla="*/ 586596 h 586601"/>
              <a:gd name="connsiteX34" fmla="*/ 6098875 w 10420709"/>
              <a:gd name="connsiteY34" fmla="*/ 8626 h 586601"/>
              <a:gd name="connsiteX35" fmla="*/ 6280030 w 10420709"/>
              <a:gd name="connsiteY35" fmla="*/ 569343 h 586601"/>
              <a:gd name="connsiteX36" fmla="*/ 6461185 w 10420709"/>
              <a:gd name="connsiteY36" fmla="*/ 8626 h 586601"/>
              <a:gd name="connsiteX37" fmla="*/ 6650966 w 10420709"/>
              <a:gd name="connsiteY37" fmla="*/ 569343 h 586601"/>
              <a:gd name="connsiteX38" fmla="*/ 6832120 w 10420709"/>
              <a:gd name="connsiteY38" fmla="*/ 17253 h 586601"/>
              <a:gd name="connsiteX39" fmla="*/ 6996022 w 10420709"/>
              <a:gd name="connsiteY39" fmla="*/ 577970 h 586601"/>
              <a:gd name="connsiteX40" fmla="*/ 7194430 w 10420709"/>
              <a:gd name="connsiteY40" fmla="*/ 8626 h 586601"/>
              <a:gd name="connsiteX41" fmla="*/ 7384211 w 10420709"/>
              <a:gd name="connsiteY41" fmla="*/ 586596 h 586601"/>
              <a:gd name="connsiteX42" fmla="*/ 7573992 w 10420709"/>
              <a:gd name="connsiteY42" fmla="*/ 17253 h 586601"/>
              <a:gd name="connsiteX43" fmla="*/ 7720641 w 10420709"/>
              <a:gd name="connsiteY43" fmla="*/ 586596 h 586601"/>
              <a:gd name="connsiteX44" fmla="*/ 7919049 w 10420709"/>
              <a:gd name="connsiteY44" fmla="*/ 17253 h 586601"/>
              <a:gd name="connsiteX45" fmla="*/ 8091577 w 10420709"/>
              <a:gd name="connsiteY45" fmla="*/ 586596 h 586601"/>
              <a:gd name="connsiteX46" fmla="*/ 8289985 w 10420709"/>
              <a:gd name="connsiteY46" fmla="*/ 17253 h 586601"/>
              <a:gd name="connsiteX47" fmla="*/ 8453886 w 10420709"/>
              <a:gd name="connsiteY47" fmla="*/ 586596 h 586601"/>
              <a:gd name="connsiteX48" fmla="*/ 8643668 w 10420709"/>
              <a:gd name="connsiteY48" fmla="*/ 17253 h 586601"/>
              <a:gd name="connsiteX49" fmla="*/ 8807569 w 10420709"/>
              <a:gd name="connsiteY49" fmla="*/ 586596 h 586601"/>
              <a:gd name="connsiteX50" fmla="*/ 8997351 w 10420709"/>
              <a:gd name="connsiteY50" fmla="*/ 17253 h 586601"/>
              <a:gd name="connsiteX51" fmla="*/ 9169879 w 10420709"/>
              <a:gd name="connsiteY51" fmla="*/ 586596 h 586601"/>
              <a:gd name="connsiteX52" fmla="*/ 9359660 w 10420709"/>
              <a:gd name="connsiteY52" fmla="*/ 8626 h 586601"/>
              <a:gd name="connsiteX53" fmla="*/ 9532188 w 10420709"/>
              <a:gd name="connsiteY53" fmla="*/ 569343 h 586601"/>
              <a:gd name="connsiteX54" fmla="*/ 9704717 w 10420709"/>
              <a:gd name="connsiteY54" fmla="*/ 17253 h 586601"/>
              <a:gd name="connsiteX55" fmla="*/ 9894498 w 10420709"/>
              <a:gd name="connsiteY55" fmla="*/ 586596 h 586601"/>
              <a:gd name="connsiteX56" fmla="*/ 10075652 w 10420709"/>
              <a:gd name="connsiteY56" fmla="*/ 17253 h 586601"/>
              <a:gd name="connsiteX57" fmla="*/ 10248181 w 10420709"/>
              <a:gd name="connsiteY57" fmla="*/ 586596 h 586601"/>
              <a:gd name="connsiteX58" fmla="*/ 10420709 w 10420709"/>
              <a:gd name="connsiteY58" fmla="*/ 25879 h 58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420709" h="586601">
                <a:moveTo>
                  <a:pt x="0" y="8626"/>
                </a:moveTo>
                <a:cubicBezTo>
                  <a:pt x="61103" y="296892"/>
                  <a:pt x="122207" y="585158"/>
                  <a:pt x="181154" y="586596"/>
                </a:cubicBezTo>
                <a:cubicBezTo>
                  <a:pt x="240101" y="588034"/>
                  <a:pt x="293298" y="18691"/>
                  <a:pt x="353683" y="17253"/>
                </a:cubicBezTo>
                <a:cubicBezTo>
                  <a:pt x="414068" y="15815"/>
                  <a:pt x="481642" y="579408"/>
                  <a:pt x="543464" y="577970"/>
                </a:cubicBezTo>
                <a:cubicBezTo>
                  <a:pt x="605286" y="576532"/>
                  <a:pt x="665671" y="7188"/>
                  <a:pt x="724618" y="8626"/>
                </a:cubicBezTo>
                <a:cubicBezTo>
                  <a:pt x="783565" y="10064"/>
                  <a:pt x="838200" y="586596"/>
                  <a:pt x="897147" y="586596"/>
                </a:cubicBezTo>
                <a:cubicBezTo>
                  <a:pt x="956094" y="586596"/>
                  <a:pt x="1017917" y="8626"/>
                  <a:pt x="1078302" y="8626"/>
                </a:cubicBezTo>
                <a:cubicBezTo>
                  <a:pt x="1138687" y="8626"/>
                  <a:pt x="1199071" y="586596"/>
                  <a:pt x="1259456" y="586596"/>
                </a:cubicBezTo>
                <a:cubicBezTo>
                  <a:pt x="1319841" y="586596"/>
                  <a:pt x="1381664" y="10064"/>
                  <a:pt x="1440611" y="8626"/>
                </a:cubicBezTo>
                <a:cubicBezTo>
                  <a:pt x="1499558" y="7188"/>
                  <a:pt x="1552754" y="576532"/>
                  <a:pt x="1613139" y="577970"/>
                </a:cubicBezTo>
                <a:cubicBezTo>
                  <a:pt x="1673524" y="579408"/>
                  <a:pt x="1743973" y="15815"/>
                  <a:pt x="1802920" y="17253"/>
                </a:cubicBezTo>
                <a:cubicBezTo>
                  <a:pt x="1861867" y="18691"/>
                  <a:pt x="1904999" y="588034"/>
                  <a:pt x="1966822" y="586596"/>
                </a:cubicBezTo>
                <a:cubicBezTo>
                  <a:pt x="2028645" y="585158"/>
                  <a:pt x="2113471" y="10064"/>
                  <a:pt x="2173856" y="8626"/>
                </a:cubicBezTo>
                <a:cubicBezTo>
                  <a:pt x="2234241" y="7188"/>
                  <a:pt x="2273060" y="577970"/>
                  <a:pt x="2329132" y="577970"/>
                </a:cubicBezTo>
                <a:cubicBezTo>
                  <a:pt x="2385204" y="577970"/>
                  <a:pt x="2449901" y="10064"/>
                  <a:pt x="2510286" y="8626"/>
                </a:cubicBezTo>
                <a:cubicBezTo>
                  <a:pt x="2570671" y="7188"/>
                  <a:pt x="2629618" y="567905"/>
                  <a:pt x="2691441" y="569343"/>
                </a:cubicBezTo>
                <a:cubicBezTo>
                  <a:pt x="2753264" y="570781"/>
                  <a:pt x="2820837" y="17253"/>
                  <a:pt x="2881222" y="17253"/>
                </a:cubicBezTo>
                <a:cubicBezTo>
                  <a:pt x="2941607" y="17253"/>
                  <a:pt x="2993366" y="570781"/>
                  <a:pt x="3053751" y="569343"/>
                </a:cubicBezTo>
                <a:cubicBezTo>
                  <a:pt x="3114136" y="567905"/>
                  <a:pt x="3184585" y="5751"/>
                  <a:pt x="3243532" y="8626"/>
                </a:cubicBezTo>
                <a:cubicBezTo>
                  <a:pt x="3302479" y="11501"/>
                  <a:pt x="3349925" y="585158"/>
                  <a:pt x="3407434" y="586596"/>
                </a:cubicBezTo>
                <a:cubicBezTo>
                  <a:pt x="3464943" y="588034"/>
                  <a:pt x="3528203" y="18691"/>
                  <a:pt x="3588588" y="17253"/>
                </a:cubicBezTo>
                <a:cubicBezTo>
                  <a:pt x="3648973" y="15815"/>
                  <a:pt x="3710796" y="580845"/>
                  <a:pt x="3769743" y="577970"/>
                </a:cubicBezTo>
                <a:cubicBezTo>
                  <a:pt x="3828690" y="575095"/>
                  <a:pt x="3883324" y="0"/>
                  <a:pt x="3942271" y="0"/>
                </a:cubicBezTo>
                <a:cubicBezTo>
                  <a:pt x="4001218" y="0"/>
                  <a:pt x="4061603" y="576532"/>
                  <a:pt x="4123426" y="577970"/>
                </a:cubicBezTo>
                <a:cubicBezTo>
                  <a:pt x="4185249" y="579408"/>
                  <a:pt x="4252822" y="8626"/>
                  <a:pt x="4313207" y="8626"/>
                </a:cubicBezTo>
                <a:cubicBezTo>
                  <a:pt x="4373592" y="8626"/>
                  <a:pt x="4425350" y="579408"/>
                  <a:pt x="4485735" y="577970"/>
                </a:cubicBezTo>
                <a:cubicBezTo>
                  <a:pt x="4546120" y="576532"/>
                  <a:pt x="4615132" y="0"/>
                  <a:pt x="4675517" y="0"/>
                </a:cubicBezTo>
                <a:cubicBezTo>
                  <a:pt x="4735902" y="0"/>
                  <a:pt x="4787660" y="576532"/>
                  <a:pt x="4848045" y="577970"/>
                </a:cubicBezTo>
                <a:cubicBezTo>
                  <a:pt x="4908430" y="579408"/>
                  <a:pt x="4977441" y="8626"/>
                  <a:pt x="5037826" y="8626"/>
                </a:cubicBezTo>
                <a:cubicBezTo>
                  <a:pt x="5098211" y="8626"/>
                  <a:pt x="5152845" y="577970"/>
                  <a:pt x="5210354" y="577970"/>
                </a:cubicBezTo>
                <a:cubicBezTo>
                  <a:pt x="5267863" y="577970"/>
                  <a:pt x="5325374" y="7188"/>
                  <a:pt x="5382883" y="8626"/>
                </a:cubicBezTo>
                <a:cubicBezTo>
                  <a:pt x="5440393" y="10064"/>
                  <a:pt x="5493589" y="586596"/>
                  <a:pt x="5555411" y="586596"/>
                </a:cubicBezTo>
                <a:cubicBezTo>
                  <a:pt x="5617233" y="586596"/>
                  <a:pt x="5691995" y="8626"/>
                  <a:pt x="5753818" y="8626"/>
                </a:cubicBezTo>
                <a:cubicBezTo>
                  <a:pt x="5815641" y="8626"/>
                  <a:pt x="5868838" y="586596"/>
                  <a:pt x="5926347" y="586596"/>
                </a:cubicBezTo>
                <a:cubicBezTo>
                  <a:pt x="5983856" y="586596"/>
                  <a:pt x="6039928" y="11501"/>
                  <a:pt x="6098875" y="8626"/>
                </a:cubicBezTo>
                <a:cubicBezTo>
                  <a:pt x="6157822" y="5751"/>
                  <a:pt x="6219645" y="569343"/>
                  <a:pt x="6280030" y="569343"/>
                </a:cubicBezTo>
                <a:cubicBezTo>
                  <a:pt x="6340415" y="569343"/>
                  <a:pt x="6399362" y="8626"/>
                  <a:pt x="6461185" y="8626"/>
                </a:cubicBezTo>
                <a:cubicBezTo>
                  <a:pt x="6523008" y="8626"/>
                  <a:pt x="6589144" y="567905"/>
                  <a:pt x="6650966" y="569343"/>
                </a:cubicBezTo>
                <a:cubicBezTo>
                  <a:pt x="6712788" y="570781"/>
                  <a:pt x="6774611" y="15815"/>
                  <a:pt x="6832120" y="17253"/>
                </a:cubicBezTo>
                <a:cubicBezTo>
                  <a:pt x="6889629" y="18691"/>
                  <a:pt x="6935637" y="579408"/>
                  <a:pt x="6996022" y="577970"/>
                </a:cubicBezTo>
                <a:cubicBezTo>
                  <a:pt x="7056407" y="576532"/>
                  <a:pt x="7129732" y="7188"/>
                  <a:pt x="7194430" y="8626"/>
                </a:cubicBezTo>
                <a:cubicBezTo>
                  <a:pt x="7259128" y="10064"/>
                  <a:pt x="7320951" y="585158"/>
                  <a:pt x="7384211" y="586596"/>
                </a:cubicBezTo>
                <a:cubicBezTo>
                  <a:pt x="7447471" y="588034"/>
                  <a:pt x="7517920" y="17253"/>
                  <a:pt x="7573992" y="17253"/>
                </a:cubicBezTo>
                <a:cubicBezTo>
                  <a:pt x="7630064" y="17253"/>
                  <a:pt x="7663132" y="586596"/>
                  <a:pt x="7720641" y="586596"/>
                </a:cubicBezTo>
                <a:cubicBezTo>
                  <a:pt x="7778150" y="586596"/>
                  <a:pt x="7857226" y="17253"/>
                  <a:pt x="7919049" y="17253"/>
                </a:cubicBezTo>
                <a:cubicBezTo>
                  <a:pt x="7980872" y="17253"/>
                  <a:pt x="8029754" y="586596"/>
                  <a:pt x="8091577" y="586596"/>
                </a:cubicBezTo>
                <a:cubicBezTo>
                  <a:pt x="8153400" y="586596"/>
                  <a:pt x="8229600" y="17253"/>
                  <a:pt x="8289985" y="17253"/>
                </a:cubicBezTo>
                <a:cubicBezTo>
                  <a:pt x="8350370" y="17253"/>
                  <a:pt x="8394939" y="586596"/>
                  <a:pt x="8453886" y="586596"/>
                </a:cubicBezTo>
                <a:cubicBezTo>
                  <a:pt x="8512833" y="586596"/>
                  <a:pt x="8584721" y="17253"/>
                  <a:pt x="8643668" y="17253"/>
                </a:cubicBezTo>
                <a:cubicBezTo>
                  <a:pt x="8702615" y="17253"/>
                  <a:pt x="8748622" y="586596"/>
                  <a:pt x="8807569" y="586596"/>
                </a:cubicBezTo>
                <a:cubicBezTo>
                  <a:pt x="8866516" y="586596"/>
                  <a:pt x="8936966" y="17253"/>
                  <a:pt x="8997351" y="17253"/>
                </a:cubicBezTo>
                <a:cubicBezTo>
                  <a:pt x="9057736" y="17253"/>
                  <a:pt x="9109494" y="588034"/>
                  <a:pt x="9169879" y="586596"/>
                </a:cubicBezTo>
                <a:cubicBezTo>
                  <a:pt x="9230264" y="585158"/>
                  <a:pt x="9299275" y="11501"/>
                  <a:pt x="9359660" y="8626"/>
                </a:cubicBezTo>
                <a:cubicBezTo>
                  <a:pt x="9420045" y="5751"/>
                  <a:pt x="9474679" y="567905"/>
                  <a:pt x="9532188" y="569343"/>
                </a:cubicBezTo>
                <a:cubicBezTo>
                  <a:pt x="9589698" y="570781"/>
                  <a:pt x="9644332" y="14378"/>
                  <a:pt x="9704717" y="17253"/>
                </a:cubicBezTo>
                <a:cubicBezTo>
                  <a:pt x="9765102" y="20128"/>
                  <a:pt x="9832676" y="586596"/>
                  <a:pt x="9894498" y="586596"/>
                </a:cubicBezTo>
                <a:cubicBezTo>
                  <a:pt x="9956320" y="586596"/>
                  <a:pt x="10016705" y="17253"/>
                  <a:pt x="10075652" y="17253"/>
                </a:cubicBezTo>
                <a:cubicBezTo>
                  <a:pt x="10134599" y="17253"/>
                  <a:pt x="10190672" y="585158"/>
                  <a:pt x="10248181" y="586596"/>
                </a:cubicBezTo>
                <a:cubicBezTo>
                  <a:pt x="10305691" y="588034"/>
                  <a:pt x="10363200" y="306956"/>
                  <a:pt x="10420709" y="2587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sp>
        <p:nvSpPr>
          <p:cNvPr id="11" name="左中かっこ 10"/>
          <p:cNvSpPr/>
          <p:nvPr/>
        </p:nvSpPr>
        <p:spPr bwMode="auto">
          <a:xfrm rot="16200000">
            <a:off x="4674490" y="853036"/>
            <a:ext cx="366840" cy="7102947"/>
          </a:xfrm>
          <a:prstGeom prst="leftBrace">
            <a:avLst>
              <a:gd name="adj1" fmla="val 8333"/>
              <a:gd name="adj2" fmla="val 49719"/>
            </a:avLst>
          </a:prstGeom>
          <a:noFill/>
          <a:ln w="38100"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12" name="テキスト ボックス 11"/>
          <p:cNvSpPr txBox="1"/>
          <p:nvPr/>
        </p:nvSpPr>
        <p:spPr>
          <a:xfrm>
            <a:off x="3440833" y="4538326"/>
            <a:ext cx="2855225" cy="523220"/>
          </a:xfrm>
          <a:prstGeom prst="rect">
            <a:avLst/>
          </a:prstGeom>
          <a:noFill/>
        </p:spPr>
        <p:txBody>
          <a:bodyPr wrap="none" rtlCol="0">
            <a:spAutoFit/>
          </a:bodyPr>
          <a:lstStyle/>
          <a:p>
            <a:r>
              <a:rPr lang="en-US" altLang="ja-JP" sz="2800" i="1" dirty="0" smtClean="0">
                <a:solidFill>
                  <a:srgbClr val="008000"/>
                </a:solidFill>
                <a:latin typeface="Arial"/>
                <a:cs typeface="Arial"/>
              </a:rPr>
              <a:t>Time integration</a:t>
            </a:r>
            <a:endParaRPr kumimoji="1" lang="ja-JP" altLang="en-US" sz="2800" i="1" dirty="0">
              <a:solidFill>
                <a:srgbClr val="008000"/>
              </a:solidFill>
              <a:latin typeface="Arial"/>
              <a:cs typeface="Arial"/>
            </a:endParaRPr>
          </a:p>
        </p:txBody>
      </p:sp>
      <p:cxnSp>
        <p:nvCxnSpPr>
          <p:cNvPr id="17" name="直線コネクタ 16"/>
          <p:cNvCxnSpPr/>
          <p:nvPr/>
        </p:nvCxnSpPr>
        <p:spPr bwMode="auto">
          <a:xfrm flipH="1">
            <a:off x="662523" y="2760307"/>
            <a:ext cx="75813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4" name="オブジェクト 3"/>
          <p:cNvGraphicFramePr>
            <a:graphicFrameLocks noChangeAspect="1"/>
          </p:cNvGraphicFramePr>
          <p:nvPr>
            <p:extLst>
              <p:ext uri="{D42A27DB-BD31-4B8C-83A1-F6EECF244321}">
                <p14:modId xmlns:p14="http://schemas.microsoft.com/office/powerpoint/2010/main" val="3765830135"/>
              </p:ext>
            </p:extLst>
          </p:nvPr>
        </p:nvGraphicFramePr>
        <p:xfrm>
          <a:off x="3242031" y="879043"/>
          <a:ext cx="6351281" cy="1037791"/>
        </p:xfrm>
        <a:graphic>
          <a:graphicData uri="http://schemas.openxmlformats.org/presentationml/2006/ole">
            <mc:AlternateContent xmlns:mc="http://schemas.openxmlformats.org/markup-compatibility/2006">
              <mc:Choice xmlns:v="urn:schemas-microsoft-com:vml" Requires="v">
                <p:oleObj spid="_x0000_s3099" name="数式" r:id="rId4" imgW="1943100" imgH="304800" progId="Equation.DSMT4">
                  <p:embed/>
                </p:oleObj>
              </mc:Choice>
              <mc:Fallback>
                <p:oleObj name="数式" r:id="rId4" imgW="1943100" imgH="304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2031" y="879043"/>
                        <a:ext cx="6351281" cy="10377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テキスト ボックス 19"/>
          <p:cNvSpPr txBox="1"/>
          <p:nvPr/>
        </p:nvSpPr>
        <p:spPr>
          <a:xfrm>
            <a:off x="4158287" y="2132856"/>
            <a:ext cx="3451890" cy="523220"/>
          </a:xfrm>
          <a:prstGeom prst="rect">
            <a:avLst/>
          </a:prstGeom>
          <a:noFill/>
        </p:spPr>
        <p:txBody>
          <a:bodyPr wrap="none" rtlCol="0">
            <a:spAutoFit/>
          </a:bodyPr>
          <a:lstStyle/>
          <a:p>
            <a:pPr algn="ctr"/>
            <a:r>
              <a:rPr kumimoji="1" lang="en-US" altLang="ja-JP" sz="2800" dirty="0" smtClean="0">
                <a:latin typeface="Arial"/>
                <a:ea typeface="+mj-ea"/>
                <a:cs typeface="Arial"/>
              </a:rPr>
              <a:t>Transient signal </a:t>
            </a:r>
            <a:r>
              <a:rPr kumimoji="1" lang="en-US" altLang="ja-JP" sz="2800" b="1" i="1" dirty="0" smtClean="0">
                <a:latin typeface="Arial"/>
                <a:ea typeface="+mj-ea"/>
                <a:cs typeface="Arial"/>
              </a:rPr>
              <a:t>h(t)</a:t>
            </a:r>
          </a:p>
        </p:txBody>
      </p:sp>
      <p:sp>
        <p:nvSpPr>
          <p:cNvPr id="21" name="テキスト ボックス 20"/>
          <p:cNvSpPr txBox="1"/>
          <p:nvPr/>
        </p:nvSpPr>
        <p:spPr>
          <a:xfrm>
            <a:off x="4845916" y="3352137"/>
            <a:ext cx="4419109" cy="523220"/>
          </a:xfrm>
          <a:prstGeom prst="rect">
            <a:avLst/>
          </a:prstGeom>
          <a:noFill/>
        </p:spPr>
        <p:txBody>
          <a:bodyPr wrap="none" rtlCol="0">
            <a:spAutoFit/>
          </a:bodyPr>
          <a:lstStyle/>
          <a:p>
            <a:pPr algn="ctr"/>
            <a:r>
              <a:rPr kumimoji="1" lang="en-US" altLang="ja-JP" sz="2800" i="1" dirty="0" smtClean="0">
                <a:latin typeface="Arial"/>
                <a:ea typeface="+mj-ea"/>
                <a:cs typeface="Arial"/>
              </a:rPr>
              <a:t>Frequency signal </a:t>
            </a:r>
            <a:r>
              <a:rPr kumimoji="1" lang="en-US" altLang="ja-JP" sz="2800" b="1" i="1" dirty="0" smtClean="0">
                <a:latin typeface="Arial"/>
                <a:ea typeface="+mj-ea"/>
                <a:cs typeface="Arial"/>
              </a:rPr>
              <a:t>cos2π</a:t>
            </a:r>
            <a:r>
              <a:rPr kumimoji="1" lang="en-US" altLang="ja-JP" sz="2800" b="1" i="1" dirty="0" err="1" smtClean="0">
                <a:latin typeface="Arial"/>
                <a:ea typeface="+mj-ea"/>
                <a:cs typeface="Arial"/>
              </a:rPr>
              <a:t>ft</a:t>
            </a:r>
            <a:endParaRPr kumimoji="1" lang="en-US" altLang="ja-JP" sz="2800" b="1" i="1" dirty="0" smtClean="0">
              <a:latin typeface="Arial"/>
              <a:ea typeface="+mj-ea"/>
              <a:cs typeface="Arial"/>
            </a:endParaRPr>
          </a:p>
        </p:txBody>
      </p:sp>
      <p:sp>
        <p:nvSpPr>
          <p:cNvPr id="2" name="テキスト ボックス 1"/>
          <p:cNvSpPr txBox="1"/>
          <p:nvPr/>
        </p:nvSpPr>
        <p:spPr>
          <a:xfrm>
            <a:off x="848543" y="764704"/>
            <a:ext cx="1790334" cy="1077218"/>
          </a:xfrm>
          <a:prstGeom prst="rect">
            <a:avLst/>
          </a:prstGeom>
          <a:noFill/>
        </p:spPr>
        <p:txBody>
          <a:bodyPr wrap="none" rtlCol="0">
            <a:spAutoFit/>
          </a:bodyPr>
          <a:lstStyle/>
          <a:p>
            <a:pPr algn="ctr"/>
            <a:r>
              <a:rPr kumimoji="1" lang="en-US" altLang="ja-JP" sz="3200" i="1" dirty="0" smtClean="0">
                <a:latin typeface="Arial"/>
                <a:cs typeface="Arial"/>
              </a:rPr>
              <a:t>Formula </a:t>
            </a:r>
          </a:p>
          <a:p>
            <a:pPr algn="ctr"/>
            <a:r>
              <a:rPr kumimoji="1" lang="en-US" altLang="ja-JP" sz="3200" i="1" dirty="0" smtClean="0">
                <a:latin typeface="Arial"/>
                <a:cs typeface="Arial"/>
              </a:rPr>
              <a:t>of FT</a:t>
            </a:r>
            <a:endParaRPr kumimoji="1" lang="ja-JP" altLang="en-US" sz="3200" i="1" dirty="0">
              <a:latin typeface="Arial"/>
              <a:cs typeface="Arial"/>
            </a:endParaRPr>
          </a:p>
        </p:txBody>
      </p:sp>
      <p:sp>
        <p:nvSpPr>
          <p:cNvPr id="15" name="正方形/長方形 14"/>
          <p:cNvSpPr/>
          <p:nvPr/>
        </p:nvSpPr>
        <p:spPr>
          <a:xfrm>
            <a:off x="272480" y="5148481"/>
            <a:ext cx="9345488" cy="523220"/>
          </a:xfrm>
          <a:prstGeom prst="rect">
            <a:avLst/>
          </a:prstGeom>
          <a:solidFill>
            <a:srgbClr val="0000FF"/>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altLang="ja-JP" sz="2800" spc="-150" dirty="0" smtClean="0">
                <a:latin typeface="Arial"/>
                <a:cs typeface="Arial"/>
              </a:rPr>
              <a:t>Actual spectral resolution is determined by observed time window.</a:t>
            </a:r>
            <a:endParaRPr lang="ja-JP" altLang="en-US" sz="2800" spc="-150" dirty="0">
              <a:latin typeface="Arial"/>
              <a:cs typeface="Arial"/>
            </a:endParaRPr>
          </a:p>
        </p:txBody>
      </p:sp>
      <p:grpSp>
        <p:nvGrpSpPr>
          <p:cNvPr id="7" name="図形グループ 6"/>
          <p:cNvGrpSpPr/>
          <p:nvPr/>
        </p:nvGrpSpPr>
        <p:grpSpPr>
          <a:xfrm>
            <a:off x="272481" y="5841270"/>
            <a:ext cx="9289032" cy="954107"/>
            <a:chOff x="272480" y="5841268"/>
            <a:chExt cx="9289032" cy="954107"/>
          </a:xfrm>
        </p:grpSpPr>
        <p:sp>
          <p:nvSpPr>
            <p:cNvPr id="16" name="テキスト ボックス 15"/>
            <p:cNvSpPr txBox="1"/>
            <p:nvPr/>
          </p:nvSpPr>
          <p:spPr>
            <a:xfrm>
              <a:off x="3584848" y="5841268"/>
              <a:ext cx="5976664" cy="954107"/>
            </a:xfrm>
            <a:prstGeom prst="rect">
              <a:avLst/>
            </a:prstGeom>
            <a:solidFill>
              <a:srgbClr val="8000FF"/>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ja-JP" sz="2800" dirty="0" smtClean="0">
                  <a:latin typeface="Arial"/>
                  <a:ea typeface="+mj-ea"/>
                  <a:cs typeface="Arial"/>
                </a:rPr>
                <a:t>Upper limit of time window</a:t>
              </a:r>
            </a:p>
            <a:p>
              <a:pPr algn="ctr"/>
              <a:r>
                <a:rPr kumimoji="1" lang="en-US" altLang="ja-JP" sz="2800" dirty="0" smtClean="0">
                  <a:latin typeface="Arial"/>
                  <a:ea typeface="+mj-ea"/>
                  <a:cs typeface="Arial"/>
                </a:rPr>
                <a:t> </a:t>
              </a:r>
              <a:r>
                <a:rPr lang="en-US" altLang="ja-JP" sz="2800" dirty="0" smtClean="0">
                  <a:latin typeface="Arial"/>
                  <a:ea typeface="+mj-ea"/>
                  <a:cs typeface="Arial"/>
                </a:rPr>
                <a:t>= repetition period of THz pulse</a:t>
              </a:r>
              <a:endParaRPr kumimoji="1" lang="ja-JP" altLang="en-US" sz="2800" dirty="0">
                <a:latin typeface="Arial"/>
                <a:ea typeface="+mj-ea"/>
                <a:cs typeface="Arial"/>
              </a:endParaRPr>
            </a:p>
          </p:txBody>
        </p:sp>
        <p:sp>
          <p:nvSpPr>
            <p:cNvPr id="18" name="Rectangle 9"/>
            <p:cNvSpPr>
              <a:spLocks noChangeArrowheads="1"/>
            </p:cNvSpPr>
            <p:nvPr/>
          </p:nvSpPr>
          <p:spPr bwMode="auto">
            <a:xfrm>
              <a:off x="272480" y="5841268"/>
              <a:ext cx="3168352" cy="954107"/>
            </a:xfrm>
            <a:prstGeom prst="rect">
              <a:avLst/>
            </a:prstGeom>
            <a:noFill/>
            <a:ln w="38100" cmpd="sng">
              <a:noFill/>
              <a:miter lim="800000"/>
              <a:headEnd/>
              <a:tailEnd/>
            </a:ln>
          </p:spPr>
          <p:txBody>
            <a:bodyPr wrap="square" lIns="46800" rIns="46800">
              <a:spAutoFit/>
            </a:bodyPr>
            <a:lstStyle/>
            <a:p>
              <a:pPr algn="ctr"/>
              <a:r>
                <a:rPr lang="en-US" altLang="ja-JP" sz="2800" b="1" dirty="0" smtClean="0">
                  <a:solidFill>
                    <a:srgbClr val="8000FF"/>
                  </a:solidFill>
                  <a:latin typeface="Arial"/>
                  <a:cs typeface="Arial"/>
                </a:rPr>
                <a:t>Pulse train of </a:t>
              </a:r>
            </a:p>
            <a:p>
              <a:pPr algn="ctr"/>
              <a:r>
                <a:rPr lang="en-US" altLang="ja-JP" sz="2800" b="1" dirty="0" smtClean="0">
                  <a:solidFill>
                    <a:srgbClr val="8000FF"/>
                  </a:solidFill>
                  <a:latin typeface="Arial"/>
                  <a:cs typeface="Arial"/>
                </a:rPr>
                <a:t>THz electric field</a:t>
              </a:r>
              <a:endParaRPr lang="ja-JP" altLang="en-US" sz="2800" b="1" dirty="0">
                <a:solidFill>
                  <a:srgbClr val="8000FF"/>
                </a:solidFill>
                <a:latin typeface="Arial"/>
                <a:cs typeface="Arial"/>
              </a:endParaRPr>
            </a:p>
          </p:txBody>
        </p:sp>
      </p:grpSp>
    </p:spTree>
    <p:extLst>
      <p:ext uri="{BB962C8B-B14F-4D97-AF65-F5344CB8AC3E}">
        <p14:creationId xmlns:p14="http://schemas.microsoft.com/office/powerpoint/2010/main" val="162769443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p:cNvCxnSpPr/>
          <p:nvPr/>
        </p:nvCxnSpPr>
        <p:spPr bwMode="auto">
          <a:xfrm>
            <a:off x="1997357" y="5186410"/>
            <a:ext cx="702078"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コネクタ 16"/>
          <p:cNvCxnSpPr/>
          <p:nvPr/>
        </p:nvCxnSpPr>
        <p:spPr bwMode="auto">
          <a:xfrm>
            <a:off x="2842298" y="5185543"/>
            <a:ext cx="1468712"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直線コネクタ 20"/>
          <p:cNvCxnSpPr/>
          <p:nvPr/>
        </p:nvCxnSpPr>
        <p:spPr bwMode="auto">
          <a:xfrm rot="300000">
            <a:off x="2740929" y="4471618"/>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コネクタ 21"/>
          <p:cNvCxnSpPr/>
          <p:nvPr/>
        </p:nvCxnSpPr>
        <p:spPr bwMode="auto">
          <a:xfrm rot="-300000">
            <a:off x="2806956" y="4471619"/>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テキスト ボックス 7"/>
          <p:cNvSpPr txBox="1"/>
          <p:nvPr/>
        </p:nvSpPr>
        <p:spPr>
          <a:xfrm>
            <a:off x="0" y="177900"/>
            <a:ext cx="9906000" cy="677108"/>
          </a:xfrm>
          <a:prstGeom prst="rect">
            <a:avLst/>
          </a:prstGeom>
          <a:noFill/>
        </p:spPr>
        <p:txBody>
          <a:bodyPr wrap="square" rtlCol="0">
            <a:spAutoFit/>
          </a:bodyPr>
          <a:lstStyle/>
          <a:p>
            <a:pPr algn="ctr"/>
            <a:r>
              <a:rPr lang="en-US" altLang="ja-JP" sz="3800" spc="-150" dirty="0" smtClean="0">
                <a:latin typeface="Arial"/>
                <a:cs typeface="Arial"/>
              </a:rPr>
              <a:t>FT of transient signals induced by THz pulse train</a:t>
            </a:r>
            <a:endParaRPr kumimoji="1" lang="ja-JP" altLang="en-US" sz="3800" spc="-150" dirty="0">
              <a:latin typeface="Arial"/>
              <a:cs typeface="Arial"/>
            </a:endParaRPr>
          </a:p>
        </p:txBody>
      </p:sp>
      <p:sp>
        <p:nvSpPr>
          <p:cNvPr id="10" name="テキスト ボックス 9"/>
          <p:cNvSpPr txBox="1"/>
          <p:nvPr/>
        </p:nvSpPr>
        <p:spPr>
          <a:xfrm>
            <a:off x="931324" y="2348880"/>
            <a:ext cx="3451890" cy="523220"/>
          </a:xfrm>
          <a:prstGeom prst="rect">
            <a:avLst/>
          </a:prstGeom>
          <a:noFill/>
        </p:spPr>
        <p:txBody>
          <a:bodyPr wrap="none" rtlCol="0">
            <a:spAutoFit/>
          </a:bodyPr>
          <a:lstStyle/>
          <a:p>
            <a:pPr algn="ctr"/>
            <a:r>
              <a:rPr lang="en-US" altLang="ja-JP" sz="2800" dirty="0" smtClean="0">
                <a:latin typeface="Arial"/>
                <a:cs typeface="Arial"/>
              </a:rPr>
              <a:t>Transient signal </a:t>
            </a:r>
            <a:r>
              <a:rPr lang="en-US" altLang="ja-JP" sz="2800" b="1" i="1" dirty="0">
                <a:latin typeface="Arial"/>
                <a:cs typeface="Arial"/>
              </a:rPr>
              <a:t>h(t)</a:t>
            </a:r>
          </a:p>
        </p:txBody>
      </p:sp>
      <p:sp>
        <p:nvSpPr>
          <p:cNvPr id="12" name="フリーフォーム 11"/>
          <p:cNvSpPr/>
          <p:nvPr/>
        </p:nvSpPr>
        <p:spPr>
          <a:xfrm>
            <a:off x="2776131" y="2991071"/>
            <a:ext cx="7076630" cy="1220727"/>
          </a:xfrm>
          <a:custGeom>
            <a:avLst/>
            <a:gdLst>
              <a:gd name="connsiteX0" fmla="*/ 0 w 10614991"/>
              <a:gd name="connsiteY0" fmla="*/ 972393 h 1894832"/>
              <a:gd name="connsiteX1" fmla="*/ 166977 w 10614991"/>
              <a:gd name="connsiteY1" fmla="*/ 26188 h 1894832"/>
              <a:gd name="connsiteX2" fmla="*/ 333955 w 10614991"/>
              <a:gd name="connsiteY2" fmla="*/ 1894744 h 1894832"/>
              <a:gd name="connsiteX3" fmla="*/ 500932 w 10614991"/>
              <a:gd name="connsiteY3" fmla="*/ 113652 h 1894832"/>
              <a:gd name="connsiteX4" fmla="*/ 675861 w 10614991"/>
              <a:gd name="connsiteY4" fmla="*/ 1815231 h 1894832"/>
              <a:gd name="connsiteX5" fmla="*/ 874644 w 10614991"/>
              <a:gd name="connsiteY5" fmla="*/ 169311 h 1894832"/>
              <a:gd name="connsiteX6" fmla="*/ 1049572 w 10614991"/>
              <a:gd name="connsiteY6" fmla="*/ 1735718 h 1894832"/>
              <a:gd name="connsiteX7" fmla="*/ 1240404 w 10614991"/>
              <a:gd name="connsiteY7" fmla="*/ 248824 h 1894832"/>
              <a:gd name="connsiteX8" fmla="*/ 1407381 w 10614991"/>
              <a:gd name="connsiteY8" fmla="*/ 1672108 h 1894832"/>
              <a:gd name="connsiteX9" fmla="*/ 1590261 w 10614991"/>
              <a:gd name="connsiteY9" fmla="*/ 304483 h 1894832"/>
              <a:gd name="connsiteX10" fmla="*/ 1781092 w 10614991"/>
              <a:gd name="connsiteY10" fmla="*/ 1608497 h 1894832"/>
              <a:gd name="connsiteX11" fmla="*/ 1956021 w 10614991"/>
              <a:gd name="connsiteY11" fmla="*/ 383996 h 1894832"/>
              <a:gd name="connsiteX12" fmla="*/ 2122998 w 10614991"/>
              <a:gd name="connsiteY12" fmla="*/ 1544887 h 1894832"/>
              <a:gd name="connsiteX13" fmla="*/ 2305878 w 10614991"/>
              <a:gd name="connsiteY13" fmla="*/ 447607 h 1894832"/>
              <a:gd name="connsiteX14" fmla="*/ 2496710 w 10614991"/>
              <a:gd name="connsiteY14" fmla="*/ 1481276 h 1894832"/>
              <a:gd name="connsiteX15" fmla="*/ 2679590 w 10614991"/>
              <a:gd name="connsiteY15" fmla="*/ 503266 h 1894832"/>
              <a:gd name="connsiteX16" fmla="*/ 2846567 w 10614991"/>
              <a:gd name="connsiteY16" fmla="*/ 1433569 h 1894832"/>
              <a:gd name="connsiteX17" fmla="*/ 3037398 w 10614991"/>
              <a:gd name="connsiteY17" fmla="*/ 558925 h 1894832"/>
              <a:gd name="connsiteX18" fmla="*/ 3204376 w 10614991"/>
              <a:gd name="connsiteY18" fmla="*/ 1369958 h 1894832"/>
              <a:gd name="connsiteX19" fmla="*/ 3395207 w 10614991"/>
              <a:gd name="connsiteY19" fmla="*/ 614584 h 1894832"/>
              <a:gd name="connsiteX20" fmla="*/ 3578087 w 10614991"/>
              <a:gd name="connsiteY20" fmla="*/ 1322250 h 1894832"/>
              <a:gd name="connsiteX21" fmla="*/ 3737113 w 10614991"/>
              <a:gd name="connsiteY21" fmla="*/ 646389 h 1894832"/>
              <a:gd name="connsiteX22" fmla="*/ 3935896 w 10614991"/>
              <a:gd name="connsiteY22" fmla="*/ 1290445 h 1894832"/>
              <a:gd name="connsiteX23" fmla="*/ 4094922 w 10614991"/>
              <a:gd name="connsiteY23" fmla="*/ 686146 h 1894832"/>
              <a:gd name="connsiteX24" fmla="*/ 4293704 w 10614991"/>
              <a:gd name="connsiteY24" fmla="*/ 1242737 h 1894832"/>
              <a:gd name="connsiteX25" fmla="*/ 4460682 w 10614991"/>
              <a:gd name="connsiteY25" fmla="*/ 733854 h 1894832"/>
              <a:gd name="connsiteX26" fmla="*/ 4643562 w 10614991"/>
              <a:gd name="connsiteY26" fmla="*/ 1187078 h 1894832"/>
              <a:gd name="connsiteX27" fmla="*/ 4818490 w 10614991"/>
              <a:gd name="connsiteY27" fmla="*/ 773610 h 1894832"/>
              <a:gd name="connsiteX28" fmla="*/ 5001370 w 10614991"/>
              <a:gd name="connsiteY28" fmla="*/ 1155273 h 1894832"/>
              <a:gd name="connsiteX29" fmla="*/ 5176299 w 10614991"/>
              <a:gd name="connsiteY29" fmla="*/ 805415 h 1894832"/>
              <a:gd name="connsiteX30" fmla="*/ 5375082 w 10614991"/>
              <a:gd name="connsiteY30" fmla="*/ 1131419 h 1894832"/>
              <a:gd name="connsiteX31" fmla="*/ 5542059 w 10614991"/>
              <a:gd name="connsiteY31" fmla="*/ 821318 h 1894832"/>
              <a:gd name="connsiteX32" fmla="*/ 5716988 w 10614991"/>
              <a:gd name="connsiteY32" fmla="*/ 1123468 h 1894832"/>
              <a:gd name="connsiteX33" fmla="*/ 5907819 w 10614991"/>
              <a:gd name="connsiteY33" fmla="*/ 845172 h 1894832"/>
              <a:gd name="connsiteX34" fmla="*/ 6090699 w 10614991"/>
              <a:gd name="connsiteY34" fmla="*/ 1115516 h 1894832"/>
              <a:gd name="connsiteX35" fmla="*/ 6273579 w 10614991"/>
              <a:gd name="connsiteY35" fmla="*/ 845172 h 1894832"/>
              <a:gd name="connsiteX36" fmla="*/ 6448508 w 10614991"/>
              <a:gd name="connsiteY36" fmla="*/ 1083711 h 1894832"/>
              <a:gd name="connsiteX37" fmla="*/ 6615485 w 10614991"/>
              <a:gd name="connsiteY37" fmla="*/ 861075 h 1894832"/>
              <a:gd name="connsiteX38" fmla="*/ 6798365 w 10614991"/>
              <a:gd name="connsiteY38" fmla="*/ 1083711 h 1894832"/>
              <a:gd name="connsiteX39" fmla="*/ 6981245 w 10614991"/>
              <a:gd name="connsiteY39" fmla="*/ 861075 h 1894832"/>
              <a:gd name="connsiteX40" fmla="*/ 7172077 w 10614991"/>
              <a:gd name="connsiteY40" fmla="*/ 1075760 h 1894832"/>
              <a:gd name="connsiteX41" fmla="*/ 7362908 w 10614991"/>
              <a:gd name="connsiteY41" fmla="*/ 876977 h 1894832"/>
              <a:gd name="connsiteX42" fmla="*/ 7537837 w 10614991"/>
              <a:gd name="connsiteY42" fmla="*/ 1067809 h 1894832"/>
              <a:gd name="connsiteX43" fmla="*/ 7728668 w 10614991"/>
              <a:gd name="connsiteY43" fmla="*/ 876977 h 1894832"/>
              <a:gd name="connsiteX44" fmla="*/ 7903597 w 10614991"/>
              <a:gd name="connsiteY44" fmla="*/ 1067809 h 1894832"/>
              <a:gd name="connsiteX45" fmla="*/ 8086477 w 10614991"/>
              <a:gd name="connsiteY45" fmla="*/ 884929 h 1894832"/>
              <a:gd name="connsiteX46" fmla="*/ 8261405 w 10614991"/>
              <a:gd name="connsiteY46" fmla="*/ 1059857 h 1894832"/>
              <a:gd name="connsiteX47" fmla="*/ 8444285 w 10614991"/>
              <a:gd name="connsiteY47" fmla="*/ 884929 h 1894832"/>
              <a:gd name="connsiteX48" fmla="*/ 8619214 w 10614991"/>
              <a:gd name="connsiteY48" fmla="*/ 1067809 h 1894832"/>
              <a:gd name="connsiteX49" fmla="*/ 8817997 w 10614991"/>
              <a:gd name="connsiteY49" fmla="*/ 876977 h 1894832"/>
              <a:gd name="connsiteX50" fmla="*/ 8984974 w 10614991"/>
              <a:gd name="connsiteY50" fmla="*/ 1075760 h 1894832"/>
              <a:gd name="connsiteX51" fmla="*/ 9159903 w 10614991"/>
              <a:gd name="connsiteY51" fmla="*/ 884929 h 1894832"/>
              <a:gd name="connsiteX52" fmla="*/ 9342783 w 10614991"/>
              <a:gd name="connsiteY52" fmla="*/ 1067809 h 1894832"/>
              <a:gd name="connsiteX53" fmla="*/ 9509760 w 10614991"/>
              <a:gd name="connsiteY53" fmla="*/ 900831 h 1894832"/>
              <a:gd name="connsiteX54" fmla="*/ 9684689 w 10614991"/>
              <a:gd name="connsiteY54" fmla="*/ 1043955 h 1894832"/>
              <a:gd name="connsiteX55" fmla="*/ 9867569 w 10614991"/>
              <a:gd name="connsiteY55" fmla="*/ 900831 h 1894832"/>
              <a:gd name="connsiteX56" fmla="*/ 10042497 w 10614991"/>
              <a:gd name="connsiteY56" fmla="*/ 1043955 h 1894832"/>
              <a:gd name="connsiteX57" fmla="*/ 10217426 w 10614991"/>
              <a:gd name="connsiteY57" fmla="*/ 932636 h 1894832"/>
              <a:gd name="connsiteX58" fmla="*/ 10424160 w 10614991"/>
              <a:gd name="connsiteY58" fmla="*/ 1036003 h 1894832"/>
              <a:gd name="connsiteX59" fmla="*/ 10614991 w 10614991"/>
              <a:gd name="connsiteY59" fmla="*/ 948539 h 189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614991" h="1894832">
                <a:moveTo>
                  <a:pt x="0" y="972393"/>
                </a:moveTo>
                <a:cubicBezTo>
                  <a:pt x="55659" y="422428"/>
                  <a:pt x="111318" y="-127537"/>
                  <a:pt x="166977" y="26188"/>
                </a:cubicBezTo>
                <a:cubicBezTo>
                  <a:pt x="222636" y="179913"/>
                  <a:pt x="278296" y="1880167"/>
                  <a:pt x="333955" y="1894744"/>
                </a:cubicBezTo>
                <a:cubicBezTo>
                  <a:pt x="389614" y="1909321"/>
                  <a:pt x="443948" y="126904"/>
                  <a:pt x="500932" y="113652"/>
                </a:cubicBezTo>
                <a:cubicBezTo>
                  <a:pt x="557916" y="100400"/>
                  <a:pt x="613576" y="1805955"/>
                  <a:pt x="675861" y="1815231"/>
                </a:cubicBezTo>
                <a:cubicBezTo>
                  <a:pt x="738146" y="1824507"/>
                  <a:pt x="812359" y="182563"/>
                  <a:pt x="874644" y="169311"/>
                </a:cubicBezTo>
                <a:cubicBezTo>
                  <a:pt x="936929" y="156059"/>
                  <a:pt x="988612" y="1722466"/>
                  <a:pt x="1049572" y="1735718"/>
                </a:cubicBezTo>
                <a:cubicBezTo>
                  <a:pt x="1110532" y="1748970"/>
                  <a:pt x="1180769" y="259426"/>
                  <a:pt x="1240404" y="248824"/>
                </a:cubicBezTo>
                <a:cubicBezTo>
                  <a:pt x="1300039" y="238222"/>
                  <a:pt x="1349072" y="1662832"/>
                  <a:pt x="1407381" y="1672108"/>
                </a:cubicBezTo>
                <a:cubicBezTo>
                  <a:pt x="1465690" y="1681384"/>
                  <a:pt x="1527976" y="315085"/>
                  <a:pt x="1590261" y="304483"/>
                </a:cubicBezTo>
                <a:cubicBezTo>
                  <a:pt x="1652546" y="293881"/>
                  <a:pt x="1720132" y="1595245"/>
                  <a:pt x="1781092" y="1608497"/>
                </a:cubicBezTo>
                <a:cubicBezTo>
                  <a:pt x="1842052" y="1621749"/>
                  <a:pt x="1899037" y="394598"/>
                  <a:pt x="1956021" y="383996"/>
                </a:cubicBezTo>
                <a:cubicBezTo>
                  <a:pt x="2013005" y="373394"/>
                  <a:pt x="2064689" y="1534285"/>
                  <a:pt x="2122998" y="1544887"/>
                </a:cubicBezTo>
                <a:cubicBezTo>
                  <a:pt x="2181307" y="1555489"/>
                  <a:pt x="2243593" y="458209"/>
                  <a:pt x="2305878" y="447607"/>
                </a:cubicBezTo>
                <a:cubicBezTo>
                  <a:pt x="2368163" y="437005"/>
                  <a:pt x="2434425" y="1472000"/>
                  <a:pt x="2496710" y="1481276"/>
                </a:cubicBezTo>
                <a:cubicBezTo>
                  <a:pt x="2558995" y="1490552"/>
                  <a:pt x="2621280" y="511217"/>
                  <a:pt x="2679590" y="503266"/>
                </a:cubicBezTo>
                <a:cubicBezTo>
                  <a:pt x="2737900" y="495315"/>
                  <a:pt x="2786932" y="1424293"/>
                  <a:pt x="2846567" y="1433569"/>
                </a:cubicBezTo>
                <a:cubicBezTo>
                  <a:pt x="2906202" y="1442845"/>
                  <a:pt x="2977763" y="569527"/>
                  <a:pt x="3037398" y="558925"/>
                </a:cubicBezTo>
                <a:cubicBezTo>
                  <a:pt x="3097033" y="548323"/>
                  <a:pt x="3144741" y="1360682"/>
                  <a:pt x="3204376" y="1369958"/>
                </a:cubicBezTo>
                <a:cubicBezTo>
                  <a:pt x="3264011" y="1379234"/>
                  <a:pt x="3332922" y="622535"/>
                  <a:pt x="3395207" y="614584"/>
                </a:cubicBezTo>
                <a:cubicBezTo>
                  <a:pt x="3457492" y="606633"/>
                  <a:pt x="3521103" y="1316949"/>
                  <a:pt x="3578087" y="1322250"/>
                </a:cubicBezTo>
                <a:cubicBezTo>
                  <a:pt x="3635071" y="1327551"/>
                  <a:pt x="3677478" y="651690"/>
                  <a:pt x="3737113" y="646389"/>
                </a:cubicBezTo>
                <a:cubicBezTo>
                  <a:pt x="3796748" y="641088"/>
                  <a:pt x="3876261" y="1283819"/>
                  <a:pt x="3935896" y="1290445"/>
                </a:cubicBezTo>
                <a:cubicBezTo>
                  <a:pt x="3995531" y="1297071"/>
                  <a:pt x="4035287" y="694097"/>
                  <a:pt x="4094922" y="686146"/>
                </a:cubicBezTo>
                <a:cubicBezTo>
                  <a:pt x="4154557" y="678195"/>
                  <a:pt x="4232744" y="1234786"/>
                  <a:pt x="4293704" y="1242737"/>
                </a:cubicBezTo>
                <a:cubicBezTo>
                  <a:pt x="4354664" y="1250688"/>
                  <a:pt x="4402372" y="743130"/>
                  <a:pt x="4460682" y="733854"/>
                </a:cubicBezTo>
                <a:cubicBezTo>
                  <a:pt x="4518992" y="724578"/>
                  <a:pt x="4583927" y="1180452"/>
                  <a:pt x="4643562" y="1187078"/>
                </a:cubicBezTo>
                <a:cubicBezTo>
                  <a:pt x="4703197" y="1193704"/>
                  <a:pt x="4758855" y="778911"/>
                  <a:pt x="4818490" y="773610"/>
                </a:cubicBezTo>
                <a:cubicBezTo>
                  <a:pt x="4878125" y="768309"/>
                  <a:pt x="4941735" y="1149972"/>
                  <a:pt x="5001370" y="1155273"/>
                </a:cubicBezTo>
                <a:cubicBezTo>
                  <a:pt x="5061005" y="1160574"/>
                  <a:pt x="5114014" y="809391"/>
                  <a:pt x="5176299" y="805415"/>
                </a:cubicBezTo>
                <a:cubicBezTo>
                  <a:pt x="5238584" y="801439"/>
                  <a:pt x="5314122" y="1128769"/>
                  <a:pt x="5375082" y="1131419"/>
                </a:cubicBezTo>
                <a:cubicBezTo>
                  <a:pt x="5436042" y="1134069"/>
                  <a:pt x="5485075" y="822643"/>
                  <a:pt x="5542059" y="821318"/>
                </a:cubicBezTo>
                <a:cubicBezTo>
                  <a:pt x="5599043" y="819993"/>
                  <a:pt x="5656028" y="1119492"/>
                  <a:pt x="5716988" y="1123468"/>
                </a:cubicBezTo>
                <a:cubicBezTo>
                  <a:pt x="5777948" y="1127444"/>
                  <a:pt x="5845534" y="846497"/>
                  <a:pt x="5907819" y="845172"/>
                </a:cubicBezTo>
                <a:cubicBezTo>
                  <a:pt x="5970104" y="843847"/>
                  <a:pt x="6029739" y="1115516"/>
                  <a:pt x="6090699" y="1115516"/>
                </a:cubicBezTo>
                <a:cubicBezTo>
                  <a:pt x="6151659" y="1115516"/>
                  <a:pt x="6213944" y="850473"/>
                  <a:pt x="6273579" y="845172"/>
                </a:cubicBezTo>
                <a:cubicBezTo>
                  <a:pt x="6333214" y="839871"/>
                  <a:pt x="6391524" y="1081061"/>
                  <a:pt x="6448508" y="1083711"/>
                </a:cubicBezTo>
                <a:cubicBezTo>
                  <a:pt x="6505492" y="1086361"/>
                  <a:pt x="6557176" y="861075"/>
                  <a:pt x="6615485" y="861075"/>
                </a:cubicBezTo>
                <a:cubicBezTo>
                  <a:pt x="6673794" y="861075"/>
                  <a:pt x="6737405" y="1083711"/>
                  <a:pt x="6798365" y="1083711"/>
                </a:cubicBezTo>
                <a:cubicBezTo>
                  <a:pt x="6859325" y="1083711"/>
                  <a:pt x="6918960" y="862400"/>
                  <a:pt x="6981245" y="861075"/>
                </a:cubicBezTo>
                <a:cubicBezTo>
                  <a:pt x="7043530" y="859750"/>
                  <a:pt x="7108467" y="1073110"/>
                  <a:pt x="7172077" y="1075760"/>
                </a:cubicBezTo>
                <a:cubicBezTo>
                  <a:pt x="7235687" y="1078410"/>
                  <a:pt x="7301948" y="878302"/>
                  <a:pt x="7362908" y="876977"/>
                </a:cubicBezTo>
                <a:cubicBezTo>
                  <a:pt x="7423868" y="875652"/>
                  <a:pt x="7476877" y="1067809"/>
                  <a:pt x="7537837" y="1067809"/>
                </a:cubicBezTo>
                <a:cubicBezTo>
                  <a:pt x="7598797" y="1067809"/>
                  <a:pt x="7667708" y="876977"/>
                  <a:pt x="7728668" y="876977"/>
                </a:cubicBezTo>
                <a:cubicBezTo>
                  <a:pt x="7789628" y="876977"/>
                  <a:pt x="7843962" y="1066484"/>
                  <a:pt x="7903597" y="1067809"/>
                </a:cubicBezTo>
                <a:cubicBezTo>
                  <a:pt x="7963232" y="1069134"/>
                  <a:pt x="8026842" y="886254"/>
                  <a:pt x="8086477" y="884929"/>
                </a:cubicBezTo>
                <a:cubicBezTo>
                  <a:pt x="8146112" y="883604"/>
                  <a:pt x="8201770" y="1059857"/>
                  <a:pt x="8261405" y="1059857"/>
                </a:cubicBezTo>
                <a:cubicBezTo>
                  <a:pt x="8321040" y="1059857"/>
                  <a:pt x="8384650" y="883604"/>
                  <a:pt x="8444285" y="884929"/>
                </a:cubicBezTo>
                <a:cubicBezTo>
                  <a:pt x="8503920" y="886254"/>
                  <a:pt x="8556929" y="1069134"/>
                  <a:pt x="8619214" y="1067809"/>
                </a:cubicBezTo>
                <a:cubicBezTo>
                  <a:pt x="8681499" y="1066484"/>
                  <a:pt x="8757037" y="875652"/>
                  <a:pt x="8817997" y="876977"/>
                </a:cubicBezTo>
                <a:cubicBezTo>
                  <a:pt x="8878957" y="878302"/>
                  <a:pt x="8927990" y="1074435"/>
                  <a:pt x="8984974" y="1075760"/>
                </a:cubicBezTo>
                <a:cubicBezTo>
                  <a:pt x="9041958" y="1077085"/>
                  <a:pt x="9100268" y="886254"/>
                  <a:pt x="9159903" y="884929"/>
                </a:cubicBezTo>
                <a:cubicBezTo>
                  <a:pt x="9219538" y="883604"/>
                  <a:pt x="9284474" y="1065159"/>
                  <a:pt x="9342783" y="1067809"/>
                </a:cubicBezTo>
                <a:cubicBezTo>
                  <a:pt x="9401092" y="1070459"/>
                  <a:pt x="9452776" y="904807"/>
                  <a:pt x="9509760" y="900831"/>
                </a:cubicBezTo>
                <a:cubicBezTo>
                  <a:pt x="9566744" y="896855"/>
                  <a:pt x="9625054" y="1043955"/>
                  <a:pt x="9684689" y="1043955"/>
                </a:cubicBezTo>
                <a:cubicBezTo>
                  <a:pt x="9744324" y="1043955"/>
                  <a:pt x="9807934" y="900831"/>
                  <a:pt x="9867569" y="900831"/>
                </a:cubicBezTo>
                <a:cubicBezTo>
                  <a:pt x="9927204" y="900831"/>
                  <a:pt x="9984188" y="1038654"/>
                  <a:pt x="10042497" y="1043955"/>
                </a:cubicBezTo>
                <a:cubicBezTo>
                  <a:pt x="10100806" y="1049256"/>
                  <a:pt x="10153816" y="933961"/>
                  <a:pt x="10217426" y="932636"/>
                </a:cubicBezTo>
                <a:cubicBezTo>
                  <a:pt x="10281037" y="931311"/>
                  <a:pt x="10357899" y="1033353"/>
                  <a:pt x="10424160" y="1036003"/>
                </a:cubicBezTo>
                <a:cubicBezTo>
                  <a:pt x="10490421" y="1038653"/>
                  <a:pt x="10552706" y="993596"/>
                  <a:pt x="10614991" y="94853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cxnSp>
        <p:nvCxnSpPr>
          <p:cNvPr id="15" name="直線コネクタ 14"/>
          <p:cNvCxnSpPr/>
          <p:nvPr/>
        </p:nvCxnSpPr>
        <p:spPr bwMode="auto">
          <a:xfrm rot="300000">
            <a:off x="4345561" y="4466963"/>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コネクタ 15"/>
          <p:cNvCxnSpPr/>
          <p:nvPr/>
        </p:nvCxnSpPr>
        <p:spPr bwMode="auto">
          <a:xfrm rot="-300000">
            <a:off x="4411588" y="4466964"/>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線コネクタ 5"/>
          <p:cNvCxnSpPr>
            <a:stCxn id="12" idx="0"/>
          </p:cNvCxnSpPr>
          <p:nvPr/>
        </p:nvCxnSpPr>
        <p:spPr bwMode="auto">
          <a:xfrm flipH="1">
            <a:off x="2017994" y="3617524"/>
            <a:ext cx="75813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矢印コネクタ 29"/>
          <p:cNvCxnSpPr/>
          <p:nvPr/>
        </p:nvCxnSpPr>
        <p:spPr bwMode="auto">
          <a:xfrm>
            <a:off x="2821349" y="5556420"/>
            <a:ext cx="1524212"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線コネクタ 31"/>
          <p:cNvCxnSpPr/>
          <p:nvPr/>
        </p:nvCxnSpPr>
        <p:spPr bwMode="auto">
          <a:xfrm>
            <a:off x="2774612" y="2991074"/>
            <a:ext cx="4456" cy="2732895"/>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コネクタ 38"/>
          <p:cNvCxnSpPr/>
          <p:nvPr/>
        </p:nvCxnSpPr>
        <p:spPr bwMode="auto">
          <a:xfrm>
            <a:off x="7585817" y="2997190"/>
            <a:ext cx="4456" cy="2732895"/>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コネクタ 39"/>
          <p:cNvCxnSpPr/>
          <p:nvPr/>
        </p:nvCxnSpPr>
        <p:spPr bwMode="auto">
          <a:xfrm>
            <a:off x="5975806" y="2997190"/>
            <a:ext cx="4456" cy="2732895"/>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コネクタ 40"/>
          <p:cNvCxnSpPr/>
          <p:nvPr/>
        </p:nvCxnSpPr>
        <p:spPr bwMode="auto">
          <a:xfrm>
            <a:off x="4378071" y="2997190"/>
            <a:ext cx="4456" cy="2732895"/>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テキスト ボックス 41"/>
          <p:cNvSpPr txBox="1"/>
          <p:nvPr/>
        </p:nvSpPr>
        <p:spPr>
          <a:xfrm>
            <a:off x="2792760" y="5589242"/>
            <a:ext cx="1570562" cy="830997"/>
          </a:xfrm>
          <a:prstGeom prst="rect">
            <a:avLst/>
          </a:prstGeom>
          <a:noFill/>
        </p:spPr>
        <p:txBody>
          <a:bodyPr wrap="none" rtlCol="0">
            <a:spAutoFit/>
          </a:bodyPr>
          <a:lstStyle/>
          <a:p>
            <a:pPr algn="ctr"/>
            <a:r>
              <a:rPr kumimoji="1" lang="en-US" altLang="ja-JP" sz="2400" dirty="0" smtClean="0">
                <a:latin typeface="Arial"/>
                <a:cs typeface="Arial"/>
              </a:rPr>
              <a:t>Repetition</a:t>
            </a:r>
          </a:p>
          <a:p>
            <a:pPr algn="ctr"/>
            <a:r>
              <a:rPr lang="en-US" altLang="ja-JP" sz="2400" dirty="0" smtClean="0">
                <a:latin typeface="Arial"/>
                <a:cs typeface="Arial"/>
              </a:rPr>
              <a:t>period</a:t>
            </a:r>
            <a:endParaRPr kumimoji="1" lang="ja-JP" altLang="en-US" sz="2400" dirty="0">
              <a:latin typeface="Arial"/>
              <a:cs typeface="Arial"/>
            </a:endParaRPr>
          </a:p>
        </p:txBody>
      </p:sp>
      <p:cxnSp>
        <p:nvCxnSpPr>
          <p:cNvPr id="48" name="直線コネクタ 47"/>
          <p:cNvCxnSpPr/>
          <p:nvPr/>
        </p:nvCxnSpPr>
        <p:spPr bwMode="auto">
          <a:xfrm>
            <a:off x="4447504" y="5186574"/>
            <a:ext cx="1468712"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線コネクタ 48"/>
          <p:cNvCxnSpPr/>
          <p:nvPr/>
        </p:nvCxnSpPr>
        <p:spPr bwMode="auto">
          <a:xfrm rot="300000">
            <a:off x="5947144" y="4466927"/>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線コネクタ 49"/>
          <p:cNvCxnSpPr/>
          <p:nvPr/>
        </p:nvCxnSpPr>
        <p:spPr bwMode="auto">
          <a:xfrm rot="-300000">
            <a:off x="6013171" y="4466928"/>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コネクタ 50"/>
          <p:cNvCxnSpPr/>
          <p:nvPr/>
        </p:nvCxnSpPr>
        <p:spPr bwMode="auto">
          <a:xfrm>
            <a:off x="6049086" y="5186538"/>
            <a:ext cx="1468712"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線コネクタ 51"/>
          <p:cNvCxnSpPr/>
          <p:nvPr/>
        </p:nvCxnSpPr>
        <p:spPr bwMode="auto">
          <a:xfrm rot="300000">
            <a:off x="7556189" y="4468015"/>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線コネクタ 52"/>
          <p:cNvCxnSpPr/>
          <p:nvPr/>
        </p:nvCxnSpPr>
        <p:spPr bwMode="auto">
          <a:xfrm rot="-300000">
            <a:off x="7622216" y="4468016"/>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線コネクタ 53"/>
          <p:cNvCxnSpPr/>
          <p:nvPr/>
        </p:nvCxnSpPr>
        <p:spPr bwMode="auto">
          <a:xfrm>
            <a:off x="7658132" y="5187626"/>
            <a:ext cx="1468712"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線コネクタ 56"/>
          <p:cNvCxnSpPr/>
          <p:nvPr/>
        </p:nvCxnSpPr>
        <p:spPr bwMode="auto">
          <a:xfrm rot="300000">
            <a:off x="9165971" y="4465938"/>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線コネクタ 57"/>
          <p:cNvCxnSpPr/>
          <p:nvPr/>
        </p:nvCxnSpPr>
        <p:spPr bwMode="auto">
          <a:xfrm rot="-300000">
            <a:off x="9231998" y="4465939"/>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線コネクタ 58"/>
          <p:cNvCxnSpPr/>
          <p:nvPr/>
        </p:nvCxnSpPr>
        <p:spPr bwMode="auto">
          <a:xfrm flipV="1">
            <a:off x="9267916" y="5184653"/>
            <a:ext cx="584847" cy="901"/>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線コネクタ 63"/>
          <p:cNvCxnSpPr/>
          <p:nvPr/>
        </p:nvCxnSpPr>
        <p:spPr bwMode="auto">
          <a:xfrm>
            <a:off x="9196066" y="2996333"/>
            <a:ext cx="4456" cy="2732895"/>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テキスト ボックス 30"/>
          <p:cNvSpPr txBox="1"/>
          <p:nvPr/>
        </p:nvSpPr>
        <p:spPr>
          <a:xfrm>
            <a:off x="270965" y="4653138"/>
            <a:ext cx="1801545" cy="954107"/>
          </a:xfrm>
          <a:prstGeom prst="rect">
            <a:avLst/>
          </a:prstGeom>
          <a:noFill/>
        </p:spPr>
        <p:txBody>
          <a:bodyPr wrap="none" rtlCol="0">
            <a:spAutoFit/>
          </a:bodyPr>
          <a:lstStyle/>
          <a:p>
            <a:pPr algn="ctr"/>
            <a:r>
              <a:rPr lang="en-US" altLang="ja-JP" sz="2800" dirty="0">
                <a:latin typeface="Arial"/>
                <a:cs typeface="Arial"/>
              </a:rPr>
              <a:t>Periodic</a:t>
            </a:r>
            <a:endParaRPr lang="en-US" altLang="ja-JP" sz="2800" dirty="0" smtClean="0">
              <a:latin typeface="Arial"/>
              <a:cs typeface="Arial"/>
            </a:endParaRPr>
          </a:p>
          <a:p>
            <a:pPr algn="ctr"/>
            <a:r>
              <a:rPr lang="en-US" altLang="ja-JP" sz="2800" dirty="0" smtClean="0">
                <a:latin typeface="Arial"/>
                <a:cs typeface="Arial"/>
              </a:rPr>
              <a:t>excitation</a:t>
            </a:r>
            <a:endParaRPr lang="en-US" altLang="ja-JP" sz="2800" b="1" i="1" dirty="0">
              <a:latin typeface="Arial"/>
              <a:cs typeface="Arial"/>
            </a:endParaRPr>
          </a:p>
        </p:txBody>
      </p:sp>
      <p:grpSp>
        <p:nvGrpSpPr>
          <p:cNvPr id="5" name="図形グループ 4"/>
          <p:cNvGrpSpPr/>
          <p:nvPr/>
        </p:nvGrpSpPr>
        <p:grpSpPr>
          <a:xfrm>
            <a:off x="920552" y="980729"/>
            <a:ext cx="8280920" cy="969494"/>
            <a:chOff x="200472" y="-1788966"/>
            <a:chExt cx="8280920" cy="969494"/>
          </a:xfrm>
        </p:grpSpPr>
        <p:sp>
          <p:nvSpPr>
            <p:cNvPr id="2" name="角丸四角形 1"/>
            <p:cNvSpPr/>
            <p:nvPr/>
          </p:nvSpPr>
          <p:spPr bwMode="auto">
            <a:xfrm>
              <a:off x="200472" y="-1755576"/>
              <a:ext cx="8280920" cy="936104"/>
            </a:xfrm>
            <a:prstGeom prst="roundRect">
              <a:avLst/>
            </a:prstGeom>
            <a:solidFill>
              <a:srgbClr val="00009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33" name="テキスト ボックス 32"/>
            <p:cNvSpPr txBox="1"/>
            <p:nvPr/>
          </p:nvSpPr>
          <p:spPr>
            <a:xfrm>
              <a:off x="200473" y="-1788966"/>
              <a:ext cx="3096343" cy="95410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2800" dirty="0" smtClean="0">
                  <a:solidFill>
                    <a:srgbClr val="FFFF00"/>
                  </a:solidFill>
                  <a:latin typeface="Arial"/>
                  <a:cs typeface="Arial"/>
                </a:rPr>
                <a:t>Relaxation time</a:t>
              </a:r>
            </a:p>
            <a:p>
              <a:pPr algn="ctr"/>
              <a:r>
                <a:rPr lang="en-US" altLang="ja-JP" sz="2800" dirty="0" smtClean="0">
                  <a:solidFill>
                    <a:srgbClr val="FFFF00"/>
                  </a:solidFill>
                  <a:latin typeface="Arial"/>
                  <a:cs typeface="Arial"/>
                </a:rPr>
                <a:t> of transient signal</a:t>
              </a:r>
            </a:p>
          </p:txBody>
        </p:sp>
        <p:sp>
          <p:nvSpPr>
            <p:cNvPr id="34" name="テキスト ボックス 33"/>
            <p:cNvSpPr txBox="1"/>
            <p:nvPr/>
          </p:nvSpPr>
          <p:spPr>
            <a:xfrm>
              <a:off x="4376936" y="-1788966"/>
              <a:ext cx="4104455" cy="95410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2800" dirty="0" smtClean="0">
                  <a:solidFill>
                    <a:srgbClr val="FFFF00"/>
                  </a:solidFill>
                  <a:latin typeface="Arial"/>
                  <a:cs typeface="Arial"/>
                </a:rPr>
                <a:t>Repetition period of </a:t>
              </a:r>
            </a:p>
            <a:p>
              <a:pPr algn="ctr"/>
              <a:r>
                <a:rPr lang="en-US" altLang="ja-JP" sz="2800" dirty="0" smtClean="0">
                  <a:solidFill>
                    <a:srgbClr val="FFFF00"/>
                  </a:solidFill>
                  <a:latin typeface="Arial"/>
                  <a:cs typeface="Arial"/>
                </a:rPr>
                <a:t>THz pulse train</a:t>
              </a:r>
              <a:endParaRPr kumimoji="1" lang="ja-JP" altLang="en-US" sz="2800" dirty="0">
                <a:solidFill>
                  <a:srgbClr val="FFFF00"/>
                </a:solidFill>
                <a:latin typeface="Arial"/>
                <a:cs typeface="Arial"/>
              </a:endParaRPr>
            </a:p>
          </p:txBody>
        </p:sp>
        <p:sp>
          <p:nvSpPr>
            <p:cNvPr id="35" name="テキスト ボックス 34"/>
            <p:cNvSpPr txBox="1"/>
            <p:nvPr/>
          </p:nvSpPr>
          <p:spPr>
            <a:xfrm>
              <a:off x="3656857" y="-1773578"/>
              <a:ext cx="864095" cy="92333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5400" dirty="0" smtClean="0">
                  <a:solidFill>
                    <a:srgbClr val="FFFF00"/>
                  </a:solidFill>
                  <a:latin typeface="Arial"/>
                  <a:cs typeface="Arial"/>
                </a:rPr>
                <a:t>&gt;</a:t>
              </a:r>
              <a:endParaRPr kumimoji="1" lang="ja-JP" altLang="en-US" sz="5400" dirty="0">
                <a:solidFill>
                  <a:srgbClr val="FFFF00"/>
                </a:solidFill>
                <a:latin typeface="Arial"/>
                <a:cs typeface="Arial"/>
              </a:endParaRPr>
            </a:p>
          </p:txBody>
        </p:sp>
      </p:grpSp>
      <p:sp>
        <p:nvSpPr>
          <p:cNvPr id="7" name="テキスト ボックス 6"/>
          <p:cNvSpPr txBox="1"/>
          <p:nvPr/>
        </p:nvSpPr>
        <p:spPr>
          <a:xfrm>
            <a:off x="7041233" y="1988842"/>
            <a:ext cx="2255837" cy="461665"/>
          </a:xfrm>
          <a:prstGeom prst="rect">
            <a:avLst/>
          </a:prstGeom>
          <a:noFill/>
        </p:spPr>
        <p:txBody>
          <a:bodyPr wrap="none" rtlCol="0">
            <a:spAutoFit/>
          </a:bodyPr>
          <a:lstStyle/>
          <a:p>
            <a:r>
              <a:rPr kumimoji="1" lang="en-US" altLang="ja-JP" sz="2400" i="1" dirty="0" smtClean="0">
                <a:latin typeface="Arial"/>
                <a:cs typeface="Arial"/>
              </a:rPr>
              <a:t>e.g. FID signal</a:t>
            </a:r>
            <a:endParaRPr kumimoji="1" lang="ja-JP" altLang="en-US" sz="2400" i="1" dirty="0">
              <a:latin typeface="Arial"/>
              <a:cs typeface="Arial"/>
            </a:endParaRPr>
          </a:p>
        </p:txBody>
      </p:sp>
    </p:spTree>
    <p:extLst>
      <p:ext uri="{BB962C8B-B14F-4D97-AF65-F5344CB8AC3E}">
        <p14:creationId xmlns:p14="http://schemas.microsoft.com/office/powerpoint/2010/main" val="2306098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フリーフォーム 11"/>
          <p:cNvSpPr/>
          <p:nvPr/>
        </p:nvSpPr>
        <p:spPr>
          <a:xfrm>
            <a:off x="5655078" y="2527400"/>
            <a:ext cx="7076630" cy="1801904"/>
          </a:xfrm>
          <a:custGeom>
            <a:avLst/>
            <a:gdLst>
              <a:gd name="connsiteX0" fmla="*/ 0 w 10614991"/>
              <a:gd name="connsiteY0" fmla="*/ 972393 h 1894832"/>
              <a:gd name="connsiteX1" fmla="*/ 166977 w 10614991"/>
              <a:gd name="connsiteY1" fmla="*/ 26188 h 1894832"/>
              <a:gd name="connsiteX2" fmla="*/ 333955 w 10614991"/>
              <a:gd name="connsiteY2" fmla="*/ 1894744 h 1894832"/>
              <a:gd name="connsiteX3" fmla="*/ 500932 w 10614991"/>
              <a:gd name="connsiteY3" fmla="*/ 113652 h 1894832"/>
              <a:gd name="connsiteX4" fmla="*/ 675861 w 10614991"/>
              <a:gd name="connsiteY4" fmla="*/ 1815231 h 1894832"/>
              <a:gd name="connsiteX5" fmla="*/ 874644 w 10614991"/>
              <a:gd name="connsiteY5" fmla="*/ 169311 h 1894832"/>
              <a:gd name="connsiteX6" fmla="*/ 1049572 w 10614991"/>
              <a:gd name="connsiteY6" fmla="*/ 1735718 h 1894832"/>
              <a:gd name="connsiteX7" fmla="*/ 1240404 w 10614991"/>
              <a:gd name="connsiteY7" fmla="*/ 248824 h 1894832"/>
              <a:gd name="connsiteX8" fmla="*/ 1407381 w 10614991"/>
              <a:gd name="connsiteY8" fmla="*/ 1672108 h 1894832"/>
              <a:gd name="connsiteX9" fmla="*/ 1590261 w 10614991"/>
              <a:gd name="connsiteY9" fmla="*/ 304483 h 1894832"/>
              <a:gd name="connsiteX10" fmla="*/ 1781092 w 10614991"/>
              <a:gd name="connsiteY10" fmla="*/ 1608497 h 1894832"/>
              <a:gd name="connsiteX11" fmla="*/ 1956021 w 10614991"/>
              <a:gd name="connsiteY11" fmla="*/ 383996 h 1894832"/>
              <a:gd name="connsiteX12" fmla="*/ 2122998 w 10614991"/>
              <a:gd name="connsiteY12" fmla="*/ 1544887 h 1894832"/>
              <a:gd name="connsiteX13" fmla="*/ 2305878 w 10614991"/>
              <a:gd name="connsiteY13" fmla="*/ 447607 h 1894832"/>
              <a:gd name="connsiteX14" fmla="*/ 2496710 w 10614991"/>
              <a:gd name="connsiteY14" fmla="*/ 1481276 h 1894832"/>
              <a:gd name="connsiteX15" fmla="*/ 2679590 w 10614991"/>
              <a:gd name="connsiteY15" fmla="*/ 503266 h 1894832"/>
              <a:gd name="connsiteX16" fmla="*/ 2846567 w 10614991"/>
              <a:gd name="connsiteY16" fmla="*/ 1433569 h 1894832"/>
              <a:gd name="connsiteX17" fmla="*/ 3037398 w 10614991"/>
              <a:gd name="connsiteY17" fmla="*/ 558925 h 1894832"/>
              <a:gd name="connsiteX18" fmla="*/ 3204376 w 10614991"/>
              <a:gd name="connsiteY18" fmla="*/ 1369958 h 1894832"/>
              <a:gd name="connsiteX19" fmla="*/ 3395207 w 10614991"/>
              <a:gd name="connsiteY19" fmla="*/ 614584 h 1894832"/>
              <a:gd name="connsiteX20" fmla="*/ 3578087 w 10614991"/>
              <a:gd name="connsiteY20" fmla="*/ 1322250 h 1894832"/>
              <a:gd name="connsiteX21" fmla="*/ 3737113 w 10614991"/>
              <a:gd name="connsiteY21" fmla="*/ 646389 h 1894832"/>
              <a:gd name="connsiteX22" fmla="*/ 3935896 w 10614991"/>
              <a:gd name="connsiteY22" fmla="*/ 1290445 h 1894832"/>
              <a:gd name="connsiteX23" fmla="*/ 4094922 w 10614991"/>
              <a:gd name="connsiteY23" fmla="*/ 686146 h 1894832"/>
              <a:gd name="connsiteX24" fmla="*/ 4293704 w 10614991"/>
              <a:gd name="connsiteY24" fmla="*/ 1242737 h 1894832"/>
              <a:gd name="connsiteX25" fmla="*/ 4460682 w 10614991"/>
              <a:gd name="connsiteY25" fmla="*/ 733854 h 1894832"/>
              <a:gd name="connsiteX26" fmla="*/ 4643562 w 10614991"/>
              <a:gd name="connsiteY26" fmla="*/ 1187078 h 1894832"/>
              <a:gd name="connsiteX27" fmla="*/ 4818490 w 10614991"/>
              <a:gd name="connsiteY27" fmla="*/ 773610 h 1894832"/>
              <a:gd name="connsiteX28" fmla="*/ 5001370 w 10614991"/>
              <a:gd name="connsiteY28" fmla="*/ 1155273 h 1894832"/>
              <a:gd name="connsiteX29" fmla="*/ 5176299 w 10614991"/>
              <a:gd name="connsiteY29" fmla="*/ 805415 h 1894832"/>
              <a:gd name="connsiteX30" fmla="*/ 5375082 w 10614991"/>
              <a:gd name="connsiteY30" fmla="*/ 1131419 h 1894832"/>
              <a:gd name="connsiteX31" fmla="*/ 5542059 w 10614991"/>
              <a:gd name="connsiteY31" fmla="*/ 821318 h 1894832"/>
              <a:gd name="connsiteX32" fmla="*/ 5716988 w 10614991"/>
              <a:gd name="connsiteY32" fmla="*/ 1123468 h 1894832"/>
              <a:gd name="connsiteX33" fmla="*/ 5907819 w 10614991"/>
              <a:gd name="connsiteY33" fmla="*/ 845172 h 1894832"/>
              <a:gd name="connsiteX34" fmla="*/ 6090699 w 10614991"/>
              <a:gd name="connsiteY34" fmla="*/ 1115516 h 1894832"/>
              <a:gd name="connsiteX35" fmla="*/ 6273579 w 10614991"/>
              <a:gd name="connsiteY35" fmla="*/ 845172 h 1894832"/>
              <a:gd name="connsiteX36" fmla="*/ 6448508 w 10614991"/>
              <a:gd name="connsiteY36" fmla="*/ 1083711 h 1894832"/>
              <a:gd name="connsiteX37" fmla="*/ 6615485 w 10614991"/>
              <a:gd name="connsiteY37" fmla="*/ 861075 h 1894832"/>
              <a:gd name="connsiteX38" fmla="*/ 6798365 w 10614991"/>
              <a:gd name="connsiteY38" fmla="*/ 1083711 h 1894832"/>
              <a:gd name="connsiteX39" fmla="*/ 6981245 w 10614991"/>
              <a:gd name="connsiteY39" fmla="*/ 861075 h 1894832"/>
              <a:gd name="connsiteX40" fmla="*/ 7172077 w 10614991"/>
              <a:gd name="connsiteY40" fmla="*/ 1075760 h 1894832"/>
              <a:gd name="connsiteX41" fmla="*/ 7362908 w 10614991"/>
              <a:gd name="connsiteY41" fmla="*/ 876977 h 1894832"/>
              <a:gd name="connsiteX42" fmla="*/ 7537837 w 10614991"/>
              <a:gd name="connsiteY42" fmla="*/ 1067809 h 1894832"/>
              <a:gd name="connsiteX43" fmla="*/ 7728668 w 10614991"/>
              <a:gd name="connsiteY43" fmla="*/ 876977 h 1894832"/>
              <a:gd name="connsiteX44" fmla="*/ 7903597 w 10614991"/>
              <a:gd name="connsiteY44" fmla="*/ 1067809 h 1894832"/>
              <a:gd name="connsiteX45" fmla="*/ 8086477 w 10614991"/>
              <a:gd name="connsiteY45" fmla="*/ 884929 h 1894832"/>
              <a:gd name="connsiteX46" fmla="*/ 8261405 w 10614991"/>
              <a:gd name="connsiteY46" fmla="*/ 1059857 h 1894832"/>
              <a:gd name="connsiteX47" fmla="*/ 8444285 w 10614991"/>
              <a:gd name="connsiteY47" fmla="*/ 884929 h 1894832"/>
              <a:gd name="connsiteX48" fmla="*/ 8619214 w 10614991"/>
              <a:gd name="connsiteY48" fmla="*/ 1067809 h 1894832"/>
              <a:gd name="connsiteX49" fmla="*/ 8817997 w 10614991"/>
              <a:gd name="connsiteY49" fmla="*/ 876977 h 1894832"/>
              <a:gd name="connsiteX50" fmla="*/ 8984974 w 10614991"/>
              <a:gd name="connsiteY50" fmla="*/ 1075760 h 1894832"/>
              <a:gd name="connsiteX51" fmla="*/ 9159903 w 10614991"/>
              <a:gd name="connsiteY51" fmla="*/ 884929 h 1894832"/>
              <a:gd name="connsiteX52" fmla="*/ 9342783 w 10614991"/>
              <a:gd name="connsiteY52" fmla="*/ 1067809 h 1894832"/>
              <a:gd name="connsiteX53" fmla="*/ 9509760 w 10614991"/>
              <a:gd name="connsiteY53" fmla="*/ 900831 h 1894832"/>
              <a:gd name="connsiteX54" fmla="*/ 9684689 w 10614991"/>
              <a:gd name="connsiteY54" fmla="*/ 1043955 h 1894832"/>
              <a:gd name="connsiteX55" fmla="*/ 9867569 w 10614991"/>
              <a:gd name="connsiteY55" fmla="*/ 900831 h 1894832"/>
              <a:gd name="connsiteX56" fmla="*/ 10042497 w 10614991"/>
              <a:gd name="connsiteY56" fmla="*/ 1043955 h 1894832"/>
              <a:gd name="connsiteX57" fmla="*/ 10217426 w 10614991"/>
              <a:gd name="connsiteY57" fmla="*/ 932636 h 1894832"/>
              <a:gd name="connsiteX58" fmla="*/ 10424160 w 10614991"/>
              <a:gd name="connsiteY58" fmla="*/ 1036003 h 1894832"/>
              <a:gd name="connsiteX59" fmla="*/ 10614991 w 10614991"/>
              <a:gd name="connsiteY59" fmla="*/ 948539 h 189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614991" h="1894832">
                <a:moveTo>
                  <a:pt x="0" y="972393"/>
                </a:moveTo>
                <a:cubicBezTo>
                  <a:pt x="55659" y="422428"/>
                  <a:pt x="111318" y="-127537"/>
                  <a:pt x="166977" y="26188"/>
                </a:cubicBezTo>
                <a:cubicBezTo>
                  <a:pt x="222636" y="179913"/>
                  <a:pt x="278296" y="1880167"/>
                  <a:pt x="333955" y="1894744"/>
                </a:cubicBezTo>
                <a:cubicBezTo>
                  <a:pt x="389614" y="1909321"/>
                  <a:pt x="443948" y="126904"/>
                  <a:pt x="500932" y="113652"/>
                </a:cubicBezTo>
                <a:cubicBezTo>
                  <a:pt x="557916" y="100400"/>
                  <a:pt x="613576" y="1805955"/>
                  <a:pt x="675861" y="1815231"/>
                </a:cubicBezTo>
                <a:cubicBezTo>
                  <a:pt x="738146" y="1824507"/>
                  <a:pt x="812359" y="182563"/>
                  <a:pt x="874644" y="169311"/>
                </a:cubicBezTo>
                <a:cubicBezTo>
                  <a:pt x="936929" y="156059"/>
                  <a:pt x="988612" y="1722466"/>
                  <a:pt x="1049572" y="1735718"/>
                </a:cubicBezTo>
                <a:cubicBezTo>
                  <a:pt x="1110532" y="1748970"/>
                  <a:pt x="1180769" y="259426"/>
                  <a:pt x="1240404" y="248824"/>
                </a:cubicBezTo>
                <a:cubicBezTo>
                  <a:pt x="1300039" y="238222"/>
                  <a:pt x="1349072" y="1662832"/>
                  <a:pt x="1407381" y="1672108"/>
                </a:cubicBezTo>
                <a:cubicBezTo>
                  <a:pt x="1465690" y="1681384"/>
                  <a:pt x="1527976" y="315085"/>
                  <a:pt x="1590261" y="304483"/>
                </a:cubicBezTo>
                <a:cubicBezTo>
                  <a:pt x="1652546" y="293881"/>
                  <a:pt x="1720132" y="1595245"/>
                  <a:pt x="1781092" y="1608497"/>
                </a:cubicBezTo>
                <a:cubicBezTo>
                  <a:pt x="1842052" y="1621749"/>
                  <a:pt x="1899037" y="394598"/>
                  <a:pt x="1956021" y="383996"/>
                </a:cubicBezTo>
                <a:cubicBezTo>
                  <a:pt x="2013005" y="373394"/>
                  <a:pt x="2064689" y="1534285"/>
                  <a:pt x="2122998" y="1544887"/>
                </a:cubicBezTo>
                <a:cubicBezTo>
                  <a:pt x="2181307" y="1555489"/>
                  <a:pt x="2243593" y="458209"/>
                  <a:pt x="2305878" y="447607"/>
                </a:cubicBezTo>
                <a:cubicBezTo>
                  <a:pt x="2368163" y="437005"/>
                  <a:pt x="2434425" y="1472000"/>
                  <a:pt x="2496710" y="1481276"/>
                </a:cubicBezTo>
                <a:cubicBezTo>
                  <a:pt x="2558995" y="1490552"/>
                  <a:pt x="2621280" y="511217"/>
                  <a:pt x="2679590" y="503266"/>
                </a:cubicBezTo>
                <a:cubicBezTo>
                  <a:pt x="2737900" y="495315"/>
                  <a:pt x="2786932" y="1424293"/>
                  <a:pt x="2846567" y="1433569"/>
                </a:cubicBezTo>
                <a:cubicBezTo>
                  <a:pt x="2906202" y="1442845"/>
                  <a:pt x="2977763" y="569527"/>
                  <a:pt x="3037398" y="558925"/>
                </a:cubicBezTo>
                <a:cubicBezTo>
                  <a:pt x="3097033" y="548323"/>
                  <a:pt x="3144741" y="1360682"/>
                  <a:pt x="3204376" y="1369958"/>
                </a:cubicBezTo>
                <a:cubicBezTo>
                  <a:pt x="3264011" y="1379234"/>
                  <a:pt x="3332922" y="622535"/>
                  <a:pt x="3395207" y="614584"/>
                </a:cubicBezTo>
                <a:cubicBezTo>
                  <a:pt x="3457492" y="606633"/>
                  <a:pt x="3521103" y="1316949"/>
                  <a:pt x="3578087" y="1322250"/>
                </a:cubicBezTo>
                <a:cubicBezTo>
                  <a:pt x="3635071" y="1327551"/>
                  <a:pt x="3677478" y="651690"/>
                  <a:pt x="3737113" y="646389"/>
                </a:cubicBezTo>
                <a:cubicBezTo>
                  <a:pt x="3796748" y="641088"/>
                  <a:pt x="3876261" y="1283819"/>
                  <a:pt x="3935896" y="1290445"/>
                </a:cubicBezTo>
                <a:cubicBezTo>
                  <a:pt x="3995531" y="1297071"/>
                  <a:pt x="4035287" y="694097"/>
                  <a:pt x="4094922" y="686146"/>
                </a:cubicBezTo>
                <a:cubicBezTo>
                  <a:pt x="4154557" y="678195"/>
                  <a:pt x="4232744" y="1234786"/>
                  <a:pt x="4293704" y="1242737"/>
                </a:cubicBezTo>
                <a:cubicBezTo>
                  <a:pt x="4354664" y="1250688"/>
                  <a:pt x="4402372" y="743130"/>
                  <a:pt x="4460682" y="733854"/>
                </a:cubicBezTo>
                <a:cubicBezTo>
                  <a:pt x="4518992" y="724578"/>
                  <a:pt x="4583927" y="1180452"/>
                  <a:pt x="4643562" y="1187078"/>
                </a:cubicBezTo>
                <a:cubicBezTo>
                  <a:pt x="4703197" y="1193704"/>
                  <a:pt x="4758855" y="778911"/>
                  <a:pt x="4818490" y="773610"/>
                </a:cubicBezTo>
                <a:cubicBezTo>
                  <a:pt x="4878125" y="768309"/>
                  <a:pt x="4941735" y="1149972"/>
                  <a:pt x="5001370" y="1155273"/>
                </a:cubicBezTo>
                <a:cubicBezTo>
                  <a:pt x="5061005" y="1160574"/>
                  <a:pt x="5114014" y="809391"/>
                  <a:pt x="5176299" y="805415"/>
                </a:cubicBezTo>
                <a:cubicBezTo>
                  <a:pt x="5238584" y="801439"/>
                  <a:pt x="5314122" y="1128769"/>
                  <a:pt x="5375082" y="1131419"/>
                </a:cubicBezTo>
                <a:cubicBezTo>
                  <a:pt x="5436042" y="1134069"/>
                  <a:pt x="5485075" y="822643"/>
                  <a:pt x="5542059" y="821318"/>
                </a:cubicBezTo>
                <a:cubicBezTo>
                  <a:pt x="5599043" y="819993"/>
                  <a:pt x="5656028" y="1119492"/>
                  <a:pt x="5716988" y="1123468"/>
                </a:cubicBezTo>
                <a:cubicBezTo>
                  <a:pt x="5777948" y="1127444"/>
                  <a:pt x="5845534" y="846497"/>
                  <a:pt x="5907819" y="845172"/>
                </a:cubicBezTo>
                <a:cubicBezTo>
                  <a:pt x="5970104" y="843847"/>
                  <a:pt x="6029739" y="1115516"/>
                  <a:pt x="6090699" y="1115516"/>
                </a:cubicBezTo>
                <a:cubicBezTo>
                  <a:pt x="6151659" y="1115516"/>
                  <a:pt x="6213944" y="850473"/>
                  <a:pt x="6273579" y="845172"/>
                </a:cubicBezTo>
                <a:cubicBezTo>
                  <a:pt x="6333214" y="839871"/>
                  <a:pt x="6391524" y="1081061"/>
                  <a:pt x="6448508" y="1083711"/>
                </a:cubicBezTo>
                <a:cubicBezTo>
                  <a:pt x="6505492" y="1086361"/>
                  <a:pt x="6557176" y="861075"/>
                  <a:pt x="6615485" y="861075"/>
                </a:cubicBezTo>
                <a:cubicBezTo>
                  <a:pt x="6673794" y="861075"/>
                  <a:pt x="6737405" y="1083711"/>
                  <a:pt x="6798365" y="1083711"/>
                </a:cubicBezTo>
                <a:cubicBezTo>
                  <a:pt x="6859325" y="1083711"/>
                  <a:pt x="6918960" y="862400"/>
                  <a:pt x="6981245" y="861075"/>
                </a:cubicBezTo>
                <a:cubicBezTo>
                  <a:pt x="7043530" y="859750"/>
                  <a:pt x="7108467" y="1073110"/>
                  <a:pt x="7172077" y="1075760"/>
                </a:cubicBezTo>
                <a:cubicBezTo>
                  <a:pt x="7235687" y="1078410"/>
                  <a:pt x="7301948" y="878302"/>
                  <a:pt x="7362908" y="876977"/>
                </a:cubicBezTo>
                <a:cubicBezTo>
                  <a:pt x="7423868" y="875652"/>
                  <a:pt x="7476877" y="1067809"/>
                  <a:pt x="7537837" y="1067809"/>
                </a:cubicBezTo>
                <a:cubicBezTo>
                  <a:pt x="7598797" y="1067809"/>
                  <a:pt x="7667708" y="876977"/>
                  <a:pt x="7728668" y="876977"/>
                </a:cubicBezTo>
                <a:cubicBezTo>
                  <a:pt x="7789628" y="876977"/>
                  <a:pt x="7843962" y="1066484"/>
                  <a:pt x="7903597" y="1067809"/>
                </a:cubicBezTo>
                <a:cubicBezTo>
                  <a:pt x="7963232" y="1069134"/>
                  <a:pt x="8026842" y="886254"/>
                  <a:pt x="8086477" y="884929"/>
                </a:cubicBezTo>
                <a:cubicBezTo>
                  <a:pt x="8146112" y="883604"/>
                  <a:pt x="8201770" y="1059857"/>
                  <a:pt x="8261405" y="1059857"/>
                </a:cubicBezTo>
                <a:cubicBezTo>
                  <a:pt x="8321040" y="1059857"/>
                  <a:pt x="8384650" y="883604"/>
                  <a:pt x="8444285" y="884929"/>
                </a:cubicBezTo>
                <a:cubicBezTo>
                  <a:pt x="8503920" y="886254"/>
                  <a:pt x="8556929" y="1069134"/>
                  <a:pt x="8619214" y="1067809"/>
                </a:cubicBezTo>
                <a:cubicBezTo>
                  <a:pt x="8681499" y="1066484"/>
                  <a:pt x="8757037" y="875652"/>
                  <a:pt x="8817997" y="876977"/>
                </a:cubicBezTo>
                <a:cubicBezTo>
                  <a:pt x="8878957" y="878302"/>
                  <a:pt x="8927990" y="1074435"/>
                  <a:pt x="8984974" y="1075760"/>
                </a:cubicBezTo>
                <a:cubicBezTo>
                  <a:pt x="9041958" y="1077085"/>
                  <a:pt x="9100268" y="886254"/>
                  <a:pt x="9159903" y="884929"/>
                </a:cubicBezTo>
                <a:cubicBezTo>
                  <a:pt x="9219538" y="883604"/>
                  <a:pt x="9284474" y="1065159"/>
                  <a:pt x="9342783" y="1067809"/>
                </a:cubicBezTo>
                <a:cubicBezTo>
                  <a:pt x="9401092" y="1070459"/>
                  <a:pt x="9452776" y="904807"/>
                  <a:pt x="9509760" y="900831"/>
                </a:cubicBezTo>
                <a:cubicBezTo>
                  <a:pt x="9566744" y="896855"/>
                  <a:pt x="9625054" y="1043955"/>
                  <a:pt x="9684689" y="1043955"/>
                </a:cubicBezTo>
                <a:cubicBezTo>
                  <a:pt x="9744324" y="1043955"/>
                  <a:pt x="9807934" y="900831"/>
                  <a:pt x="9867569" y="900831"/>
                </a:cubicBezTo>
                <a:cubicBezTo>
                  <a:pt x="9927204" y="900831"/>
                  <a:pt x="9984188" y="1038654"/>
                  <a:pt x="10042497" y="1043955"/>
                </a:cubicBezTo>
                <a:cubicBezTo>
                  <a:pt x="10100806" y="1049256"/>
                  <a:pt x="10153816" y="933961"/>
                  <a:pt x="10217426" y="932636"/>
                </a:cubicBezTo>
                <a:cubicBezTo>
                  <a:pt x="10281037" y="931311"/>
                  <a:pt x="10357899" y="1033353"/>
                  <a:pt x="10424160" y="1036003"/>
                </a:cubicBezTo>
                <a:cubicBezTo>
                  <a:pt x="10490421" y="1038653"/>
                  <a:pt x="10552706" y="993596"/>
                  <a:pt x="10614991" y="948539"/>
                </a:cubicBezTo>
              </a:path>
            </a:pathLst>
          </a:custGeom>
          <a:noFill/>
          <a:ln w="19050">
            <a:solidFill>
              <a:schemeClr val="tx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cxnSp>
        <p:nvCxnSpPr>
          <p:cNvPr id="30" name="直線矢印コネクタ 29"/>
          <p:cNvCxnSpPr/>
          <p:nvPr/>
        </p:nvCxnSpPr>
        <p:spPr bwMode="auto">
          <a:xfrm>
            <a:off x="5733087" y="5556420"/>
            <a:ext cx="1524212"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コネクタ 38"/>
          <p:cNvCxnSpPr/>
          <p:nvPr/>
        </p:nvCxnSpPr>
        <p:spPr bwMode="auto">
          <a:xfrm>
            <a:off x="5648986" y="2934474"/>
            <a:ext cx="4456" cy="2732895"/>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コネクタ 39"/>
          <p:cNvCxnSpPr/>
          <p:nvPr/>
        </p:nvCxnSpPr>
        <p:spPr bwMode="auto">
          <a:xfrm>
            <a:off x="4038975" y="2934474"/>
            <a:ext cx="4456" cy="2732895"/>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線コネクタ 51"/>
          <p:cNvCxnSpPr/>
          <p:nvPr/>
        </p:nvCxnSpPr>
        <p:spPr bwMode="auto">
          <a:xfrm rot="300000">
            <a:off x="5620758" y="4581835"/>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線コネクタ 52"/>
          <p:cNvCxnSpPr/>
          <p:nvPr/>
        </p:nvCxnSpPr>
        <p:spPr bwMode="auto">
          <a:xfrm rot="-300000">
            <a:off x="5686785" y="4581836"/>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線コネクタ 53"/>
          <p:cNvCxnSpPr/>
          <p:nvPr/>
        </p:nvCxnSpPr>
        <p:spPr bwMode="auto">
          <a:xfrm>
            <a:off x="5722701" y="5301446"/>
            <a:ext cx="1468712"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線コネクタ 63"/>
          <p:cNvCxnSpPr/>
          <p:nvPr/>
        </p:nvCxnSpPr>
        <p:spPr bwMode="auto">
          <a:xfrm>
            <a:off x="7259235" y="2933617"/>
            <a:ext cx="4456" cy="2732895"/>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32"/>
          <p:cNvCxnSpPr/>
          <p:nvPr/>
        </p:nvCxnSpPr>
        <p:spPr bwMode="auto">
          <a:xfrm>
            <a:off x="2433414" y="2936169"/>
            <a:ext cx="4456" cy="2732895"/>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線コネクタ 47"/>
          <p:cNvCxnSpPr/>
          <p:nvPr/>
        </p:nvCxnSpPr>
        <p:spPr bwMode="auto">
          <a:xfrm>
            <a:off x="826784" y="2936379"/>
            <a:ext cx="4456" cy="2732895"/>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テキスト ボックス 58"/>
          <p:cNvSpPr txBox="1"/>
          <p:nvPr/>
        </p:nvSpPr>
        <p:spPr>
          <a:xfrm>
            <a:off x="5673080" y="5805266"/>
            <a:ext cx="1570562" cy="830997"/>
          </a:xfrm>
          <a:prstGeom prst="rect">
            <a:avLst/>
          </a:prstGeom>
          <a:noFill/>
        </p:spPr>
        <p:txBody>
          <a:bodyPr wrap="none" rtlCol="0">
            <a:spAutoFit/>
          </a:bodyPr>
          <a:lstStyle/>
          <a:p>
            <a:pPr algn="ctr"/>
            <a:r>
              <a:rPr kumimoji="1" lang="en-US" altLang="ja-JP" sz="2400" dirty="0" smtClean="0">
                <a:latin typeface="Arial"/>
                <a:cs typeface="Arial"/>
              </a:rPr>
              <a:t>Repetition</a:t>
            </a:r>
          </a:p>
          <a:p>
            <a:pPr algn="ctr"/>
            <a:r>
              <a:rPr lang="en-US" altLang="ja-JP" sz="2400" dirty="0" smtClean="0">
                <a:latin typeface="Arial"/>
                <a:cs typeface="Arial"/>
              </a:rPr>
              <a:t>period</a:t>
            </a:r>
            <a:endParaRPr kumimoji="1" lang="ja-JP" altLang="en-US" sz="2400" dirty="0">
              <a:latin typeface="Arial"/>
              <a:cs typeface="Arial"/>
            </a:endParaRPr>
          </a:p>
        </p:txBody>
      </p:sp>
      <p:sp>
        <p:nvSpPr>
          <p:cNvPr id="62" name="テキスト ボックス 61"/>
          <p:cNvSpPr txBox="1"/>
          <p:nvPr/>
        </p:nvSpPr>
        <p:spPr>
          <a:xfrm>
            <a:off x="7837850" y="4797154"/>
            <a:ext cx="1769614" cy="954107"/>
          </a:xfrm>
          <a:prstGeom prst="rect">
            <a:avLst/>
          </a:prstGeom>
          <a:noFill/>
        </p:spPr>
        <p:txBody>
          <a:bodyPr wrap="none" rtlCol="0">
            <a:spAutoFit/>
          </a:bodyPr>
          <a:lstStyle/>
          <a:p>
            <a:pPr algn="ctr"/>
            <a:r>
              <a:rPr lang="en-US" altLang="ja-JP" sz="2800" dirty="0">
                <a:latin typeface="Arial"/>
                <a:cs typeface="Arial"/>
              </a:rPr>
              <a:t>Periodic</a:t>
            </a:r>
          </a:p>
          <a:p>
            <a:pPr algn="ctr"/>
            <a:r>
              <a:rPr lang="en-US" altLang="ja-JP" sz="2800" dirty="0">
                <a:latin typeface="Arial"/>
                <a:cs typeface="Arial"/>
              </a:rPr>
              <a:t>excitation</a:t>
            </a:r>
            <a:endParaRPr lang="en-US" altLang="ja-JP" sz="2800" b="1" i="1" dirty="0">
              <a:latin typeface="Arial"/>
              <a:cs typeface="Arial"/>
            </a:endParaRPr>
          </a:p>
        </p:txBody>
      </p:sp>
      <p:grpSp>
        <p:nvGrpSpPr>
          <p:cNvPr id="5" name="図形グループ 4"/>
          <p:cNvGrpSpPr/>
          <p:nvPr/>
        </p:nvGrpSpPr>
        <p:grpSpPr>
          <a:xfrm>
            <a:off x="-26824" y="1772816"/>
            <a:ext cx="7934858" cy="4591892"/>
            <a:chOff x="-26823" y="1772816"/>
            <a:chExt cx="7934858" cy="4591892"/>
          </a:xfrm>
        </p:grpSpPr>
        <p:cxnSp>
          <p:nvCxnSpPr>
            <p:cNvPr id="45" name="直線コネクタ 44"/>
            <p:cNvCxnSpPr/>
            <p:nvPr/>
          </p:nvCxnSpPr>
          <p:spPr bwMode="auto">
            <a:xfrm>
              <a:off x="899617" y="5300092"/>
              <a:ext cx="1468712"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テキスト ボックス 46"/>
            <p:cNvSpPr txBox="1"/>
            <p:nvPr/>
          </p:nvSpPr>
          <p:spPr>
            <a:xfrm>
              <a:off x="-26823" y="5656822"/>
              <a:ext cx="1681720" cy="707886"/>
            </a:xfrm>
            <a:prstGeom prst="rect">
              <a:avLst/>
            </a:prstGeom>
            <a:noFill/>
            <a:ln>
              <a:noFill/>
            </a:ln>
          </p:spPr>
          <p:txBody>
            <a:bodyPr wrap="none" rtlCol="0">
              <a:spAutoFit/>
            </a:bodyPr>
            <a:lstStyle/>
            <a:p>
              <a:pPr algn="ctr"/>
              <a:r>
                <a:rPr lang="en-US" altLang="ja-JP" sz="2000" dirty="0">
                  <a:solidFill>
                    <a:srgbClr val="FF0000"/>
                  </a:solidFill>
                  <a:latin typeface="Arial"/>
                  <a:cs typeface="Arial"/>
                </a:rPr>
                <a:t>Pulse before</a:t>
              </a:r>
            </a:p>
            <a:p>
              <a:pPr algn="ctr"/>
              <a:r>
                <a:rPr lang="en-US" altLang="ja-JP" sz="2000" dirty="0" smtClean="0">
                  <a:solidFill>
                    <a:srgbClr val="FF0000"/>
                  </a:solidFill>
                  <a:latin typeface="Arial"/>
                  <a:cs typeface="Arial"/>
                </a:rPr>
                <a:t>three </a:t>
              </a:r>
              <a:r>
                <a:rPr lang="en-US" altLang="ja-JP" sz="2000" dirty="0">
                  <a:solidFill>
                    <a:srgbClr val="FF0000"/>
                  </a:solidFill>
                  <a:latin typeface="Arial"/>
                  <a:cs typeface="Arial"/>
                </a:rPr>
                <a:t>periods</a:t>
              </a:r>
            </a:p>
          </p:txBody>
        </p:sp>
        <p:cxnSp>
          <p:nvCxnSpPr>
            <p:cNvPr id="43" name="直線コネクタ 42"/>
            <p:cNvCxnSpPr/>
            <p:nvPr/>
          </p:nvCxnSpPr>
          <p:spPr bwMode="auto">
            <a:xfrm rot="300000">
              <a:off x="797675" y="4580481"/>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コネクタ 43"/>
            <p:cNvCxnSpPr/>
            <p:nvPr/>
          </p:nvCxnSpPr>
          <p:spPr bwMode="auto">
            <a:xfrm rot="-300000">
              <a:off x="863702" y="4580482"/>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直線コネクタ 45"/>
            <p:cNvCxnSpPr/>
            <p:nvPr/>
          </p:nvCxnSpPr>
          <p:spPr bwMode="auto">
            <a:xfrm flipV="1">
              <a:off x="178791" y="5300044"/>
              <a:ext cx="584847" cy="901"/>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フリーフォーム 55"/>
            <p:cNvSpPr/>
            <p:nvPr/>
          </p:nvSpPr>
          <p:spPr>
            <a:xfrm>
              <a:off x="831405" y="2517404"/>
              <a:ext cx="7076630" cy="1801904"/>
            </a:xfrm>
            <a:custGeom>
              <a:avLst/>
              <a:gdLst>
                <a:gd name="connsiteX0" fmla="*/ 0 w 10614991"/>
                <a:gd name="connsiteY0" fmla="*/ 972393 h 1894832"/>
                <a:gd name="connsiteX1" fmla="*/ 166977 w 10614991"/>
                <a:gd name="connsiteY1" fmla="*/ 26188 h 1894832"/>
                <a:gd name="connsiteX2" fmla="*/ 333955 w 10614991"/>
                <a:gd name="connsiteY2" fmla="*/ 1894744 h 1894832"/>
                <a:gd name="connsiteX3" fmla="*/ 500932 w 10614991"/>
                <a:gd name="connsiteY3" fmla="*/ 113652 h 1894832"/>
                <a:gd name="connsiteX4" fmla="*/ 675861 w 10614991"/>
                <a:gd name="connsiteY4" fmla="*/ 1815231 h 1894832"/>
                <a:gd name="connsiteX5" fmla="*/ 874644 w 10614991"/>
                <a:gd name="connsiteY5" fmla="*/ 169311 h 1894832"/>
                <a:gd name="connsiteX6" fmla="*/ 1049572 w 10614991"/>
                <a:gd name="connsiteY6" fmla="*/ 1735718 h 1894832"/>
                <a:gd name="connsiteX7" fmla="*/ 1240404 w 10614991"/>
                <a:gd name="connsiteY7" fmla="*/ 248824 h 1894832"/>
                <a:gd name="connsiteX8" fmla="*/ 1407381 w 10614991"/>
                <a:gd name="connsiteY8" fmla="*/ 1672108 h 1894832"/>
                <a:gd name="connsiteX9" fmla="*/ 1590261 w 10614991"/>
                <a:gd name="connsiteY9" fmla="*/ 304483 h 1894832"/>
                <a:gd name="connsiteX10" fmla="*/ 1781092 w 10614991"/>
                <a:gd name="connsiteY10" fmla="*/ 1608497 h 1894832"/>
                <a:gd name="connsiteX11" fmla="*/ 1956021 w 10614991"/>
                <a:gd name="connsiteY11" fmla="*/ 383996 h 1894832"/>
                <a:gd name="connsiteX12" fmla="*/ 2122998 w 10614991"/>
                <a:gd name="connsiteY12" fmla="*/ 1544887 h 1894832"/>
                <a:gd name="connsiteX13" fmla="*/ 2305878 w 10614991"/>
                <a:gd name="connsiteY13" fmla="*/ 447607 h 1894832"/>
                <a:gd name="connsiteX14" fmla="*/ 2496710 w 10614991"/>
                <a:gd name="connsiteY14" fmla="*/ 1481276 h 1894832"/>
                <a:gd name="connsiteX15" fmla="*/ 2679590 w 10614991"/>
                <a:gd name="connsiteY15" fmla="*/ 503266 h 1894832"/>
                <a:gd name="connsiteX16" fmla="*/ 2846567 w 10614991"/>
                <a:gd name="connsiteY16" fmla="*/ 1433569 h 1894832"/>
                <a:gd name="connsiteX17" fmla="*/ 3037398 w 10614991"/>
                <a:gd name="connsiteY17" fmla="*/ 558925 h 1894832"/>
                <a:gd name="connsiteX18" fmla="*/ 3204376 w 10614991"/>
                <a:gd name="connsiteY18" fmla="*/ 1369958 h 1894832"/>
                <a:gd name="connsiteX19" fmla="*/ 3395207 w 10614991"/>
                <a:gd name="connsiteY19" fmla="*/ 614584 h 1894832"/>
                <a:gd name="connsiteX20" fmla="*/ 3578087 w 10614991"/>
                <a:gd name="connsiteY20" fmla="*/ 1322250 h 1894832"/>
                <a:gd name="connsiteX21" fmla="*/ 3737113 w 10614991"/>
                <a:gd name="connsiteY21" fmla="*/ 646389 h 1894832"/>
                <a:gd name="connsiteX22" fmla="*/ 3935896 w 10614991"/>
                <a:gd name="connsiteY22" fmla="*/ 1290445 h 1894832"/>
                <a:gd name="connsiteX23" fmla="*/ 4094922 w 10614991"/>
                <a:gd name="connsiteY23" fmla="*/ 686146 h 1894832"/>
                <a:gd name="connsiteX24" fmla="*/ 4293704 w 10614991"/>
                <a:gd name="connsiteY24" fmla="*/ 1242737 h 1894832"/>
                <a:gd name="connsiteX25" fmla="*/ 4460682 w 10614991"/>
                <a:gd name="connsiteY25" fmla="*/ 733854 h 1894832"/>
                <a:gd name="connsiteX26" fmla="*/ 4643562 w 10614991"/>
                <a:gd name="connsiteY26" fmla="*/ 1187078 h 1894832"/>
                <a:gd name="connsiteX27" fmla="*/ 4818490 w 10614991"/>
                <a:gd name="connsiteY27" fmla="*/ 773610 h 1894832"/>
                <a:gd name="connsiteX28" fmla="*/ 5001370 w 10614991"/>
                <a:gd name="connsiteY28" fmla="*/ 1155273 h 1894832"/>
                <a:gd name="connsiteX29" fmla="*/ 5176299 w 10614991"/>
                <a:gd name="connsiteY29" fmla="*/ 805415 h 1894832"/>
                <a:gd name="connsiteX30" fmla="*/ 5375082 w 10614991"/>
                <a:gd name="connsiteY30" fmla="*/ 1131419 h 1894832"/>
                <a:gd name="connsiteX31" fmla="*/ 5542059 w 10614991"/>
                <a:gd name="connsiteY31" fmla="*/ 821318 h 1894832"/>
                <a:gd name="connsiteX32" fmla="*/ 5716988 w 10614991"/>
                <a:gd name="connsiteY32" fmla="*/ 1123468 h 1894832"/>
                <a:gd name="connsiteX33" fmla="*/ 5907819 w 10614991"/>
                <a:gd name="connsiteY33" fmla="*/ 845172 h 1894832"/>
                <a:gd name="connsiteX34" fmla="*/ 6090699 w 10614991"/>
                <a:gd name="connsiteY34" fmla="*/ 1115516 h 1894832"/>
                <a:gd name="connsiteX35" fmla="*/ 6273579 w 10614991"/>
                <a:gd name="connsiteY35" fmla="*/ 845172 h 1894832"/>
                <a:gd name="connsiteX36" fmla="*/ 6448508 w 10614991"/>
                <a:gd name="connsiteY36" fmla="*/ 1083711 h 1894832"/>
                <a:gd name="connsiteX37" fmla="*/ 6615485 w 10614991"/>
                <a:gd name="connsiteY37" fmla="*/ 861075 h 1894832"/>
                <a:gd name="connsiteX38" fmla="*/ 6798365 w 10614991"/>
                <a:gd name="connsiteY38" fmla="*/ 1083711 h 1894832"/>
                <a:gd name="connsiteX39" fmla="*/ 6981245 w 10614991"/>
                <a:gd name="connsiteY39" fmla="*/ 861075 h 1894832"/>
                <a:gd name="connsiteX40" fmla="*/ 7172077 w 10614991"/>
                <a:gd name="connsiteY40" fmla="*/ 1075760 h 1894832"/>
                <a:gd name="connsiteX41" fmla="*/ 7362908 w 10614991"/>
                <a:gd name="connsiteY41" fmla="*/ 876977 h 1894832"/>
                <a:gd name="connsiteX42" fmla="*/ 7537837 w 10614991"/>
                <a:gd name="connsiteY42" fmla="*/ 1067809 h 1894832"/>
                <a:gd name="connsiteX43" fmla="*/ 7728668 w 10614991"/>
                <a:gd name="connsiteY43" fmla="*/ 876977 h 1894832"/>
                <a:gd name="connsiteX44" fmla="*/ 7903597 w 10614991"/>
                <a:gd name="connsiteY44" fmla="*/ 1067809 h 1894832"/>
                <a:gd name="connsiteX45" fmla="*/ 8086477 w 10614991"/>
                <a:gd name="connsiteY45" fmla="*/ 884929 h 1894832"/>
                <a:gd name="connsiteX46" fmla="*/ 8261405 w 10614991"/>
                <a:gd name="connsiteY46" fmla="*/ 1059857 h 1894832"/>
                <a:gd name="connsiteX47" fmla="*/ 8444285 w 10614991"/>
                <a:gd name="connsiteY47" fmla="*/ 884929 h 1894832"/>
                <a:gd name="connsiteX48" fmla="*/ 8619214 w 10614991"/>
                <a:gd name="connsiteY48" fmla="*/ 1067809 h 1894832"/>
                <a:gd name="connsiteX49" fmla="*/ 8817997 w 10614991"/>
                <a:gd name="connsiteY49" fmla="*/ 876977 h 1894832"/>
                <a:gd name="connsiteX50" fmla="*/ 8984974 w 10614991"/>
                <a:gd name="connsiteY50" fmla="*/ 1075760 h 1894832"/>
                <a:gd name="connsiteX51" fmla="*/ 9159903 w 10614991"/>
                <a:gd name="connsiteY51" fmla="*/ 884929 h 1894832"/>
                <a:gd name="connsiteX52" fmla="*/ 9342783 w 10614991"/>
                <a:gd name="connsiteY52" fmla="*/ 1067809 h 1894832"/>
                <a:gd name="connsiteX53" fmla="*/ 9509760 w 10614991"/>
                <a:gd name="connsiteY53" fmla="*/ 900831 h 1894832"/>
                <a:gd name="connsiteX54" fmla="*/ 9684689 w 10614991"/>
                <a:gd name="connsiteY54" fmla="*/ 1043955 h 1894832"/>
                <a:gd name="connsiteX55" fmla="*/ 9867569 w 10614991"/>
                <a:gd name="connsiteY55" fmla="*/ 900831 h 1894832"/>
                <a:gd name="connsiteX56" fmla="*/ 10042497 w 10614991"/>
                <a:gd name="connsiteY56" fmla="*/ 1043955 h 1894832"/>
                <a:gd name="connsiteX57" fmla="*/ 10217426 w 10614991"/>
                <a:gd name="connsiteY57" fmla="*/ 932636 h 1894832"/>
                <a:gd name="connsiteX58" fmla="*/ 10424160 w 10614991"/>
                <a:gd name="connsiteY58" fmla="*/ 1036003 h 1894832"/>
                <a:gd name="connsiteX59" fmla="*/ 10614991 w 10614991"/>
                <a:gd name="connsiteY59" fmla="*/ 948539 h 189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614991" h="1894832">
                  <a:moveTo>
                    <a:pt x="0" y="972393"/>
                  </a:moveTo>
                  <a:cubicBezTo>
                    <a:pt x="55659" y="422428"/>
                    <a:pt x="111318" y="-127537"/>
                    <a:pt x="166977" y="26188"/>
                  </a:cubicBezTo>
                  <a:cubicBezTo>
                    <a:pt x="222636" y="179913"/>
                    <a:pt x="278296" y="1880167"/>
                    <a:pt x="333955" y="1894744"/>
                  </a:cubicBezTo>
                  <a:cubicBezTo>
                    <a:pt x="389614" y="1909321"/>
                    <a:pt x="443948" y="126904"/>
                    <a:pt x="500932" y="113652"/>
                  </a:cubicBezTo>
                  <a:cubicBezTo>
                    <a:pt x="557916" y="100400"/>
                    <a:pt x="613576" y="1805955"/>
                    <a:pt x="675861" y="1815231"/>
                  </a:cubicBezTo>
                  <a:cubicBezTo>
                    <a:pt x="738146" y="1824507"/>
                    <a:pt x="812359" y="182563"/>
                    <a:pt x="874644" y="169311"/>
                  </a:cubicBezTo>
                  <a:cubicBezTo>
                    <a:pt x="936929" y="156059"/>
                    <a:pt x="988612" y="1722466"/>
                    <a:pt x="1049572" y="1735718"/>
                  </a:cubicBezTo>
                  <a:cubicBezTo>
                    <a:pt x="1110532" y="1748970"/>
                    <a:pt x="1180769" y="259426"/>
                    <a:pt x="1240404" y="248824"/>
                  </a:cubicBezTo>
                  <a:cubicBezTo>
                    <a:pt x="1300039" y="238222"/>
                    <a:pt x="1349072" y="1662832"/>
                    <a:pt x="1407381" y="1672108"/>
                  </a:cubicBezTo>
                  <a:cubicBezTo>
                    <a:pt x="1465690" y="1681384"/>
                    <a:pt x="1527976" y="315085"/>
                    <a:pt x="1590261" y="304483"/>
                  </a:cubicBezTo>
                  <a:cubicBezTo>
                    <a:pt x="1652546" y="293881"/>
                    <a:pt x="1720132" y="1595245"/>
                    <a:pt x="1781092" y="1608497"/>
                  </a:cubicBezTo>
                  <a:cubicBezTo>
                    <a:pt x="1842052" y="1621749"/>
                    <a:pt x="1899037" y="394598"/>
                    <a:pt x="1956021" y="383996"/>
                  </a:cubicBezTo>
                  <a:cubicBezTo>
                    <a:pt x="2013005" y="373394"/>
                    <a:pt x="2064689" y="1534285"/>
                    <a:pt x="2122998" y="1544887"/>
                  </a:cubicBezTo>
                  <a:cubicBezTo>
                    <a:pt x="2181307" y="1555489"/>
                    <a:pt x="2243593" y="458209"/>
                    <a:pt x="2305878" y="447607"/>
                  </a:cubicBezTo>
                  <a:cubicBezTo>
                    <a:pt x="2368163" y="437005"/>
                    <a:pt x="2434425" y="1472000"/>
                    <a:pt x="2496710" y="1481276"/>
                  </a:cubicBezTo>
                  <a:cubicBezTo>
                    <a:pt x="2558995" y="1490552"/>
                    <a:pt x="2621280" y="511217"/>
                    <a:pt x="2679590" y="503266"/>
                  </a:cubicBezTo>
                  <a:cubicBezTo>
                    <a:pt x="2737900" y="495315"/>
                    <a:pt x="2786932" y="1424293"/>
                    <a:pt x="2846567" y="1433569"/>
                  </a:cubicBezTo>
                  <a:cubicBezTo>
                    <a:pt x="2906202" y="1442845"/>
                    <a:pt x="2977763" y="569527"/>
                    <a:pt x="3037398" y="558925"/>
                  </a:cubicBezTo>
                  <a:cubicBezTo>
                    <a:pt x="3097033" y="548323"/>
                    <a:pt x="3144741" y="1360682"/>
                    <a:pt x="3204376" y="1369958"/>
                  </a:cubicBezTo>
                  <a:cubicBezTo>
                    <a:pt x="3264011" y="1379234"/>
                    <a:pt x="3332922" y="622535"/>
                    <a:pt x="3395207" y="614584"/>
                  </a:cubicBezTo>
                  <a:cubicBezTo>
                    <a:pt x="3457492" y="606633"/>
                    <a:pt x="3521103" y="1316949"/>
                    <a:pt x="3578087" y="1322250"/>
                  </a:cubicBezTo>
                  <a:cubicBezTo>
                    <a:pt x="3635071" y="1327551"/>
                    <a:pt x="3677478" y="651690"/>
                    <a:pt x="3737113" y="646389"/>
                  </a:cubicBezTo>
                  <a:cubicBezTo>
                    <a:pt x="3796748" y="641088"/>
                    <a:pt x="3876261" y="1283819"/>
                    <a:pt x="3935896" y="1290445"/>
                  </a:cubicBezTo>
                  <a:cubicBezTo>
                    <a:pt x="3995531" y="1297071"/>
                    <a:pt x="4035287" y="694097"/>
                    <a:pt x="4094922" y="686146"/>
                  </a:cubicBezTo>
                  <a:cubicBezTo>
                    <a:pt x="4154557" y="678195"/>
                    <a:pt x="4232744" y="1234786"/>
                    <a:pt x="4293704" y="1242737"/>
                  </a:cubicBezTo>
                  <a:cubicBezTo>
                    <a:pt x="4354664" y="1250688"/>
                    <a:pt x="4402372" y="743130"/>
                    <a:pt x="4460682" y="733854"/>
                  </a:cubicBezTo>
                  <a:cubicBezTo>
                    <a:pt x="4518992" y="724578"/>
                    <a:pt x="4583927" y="1180452"/>
                    <a:pt x="4643562" y="1187078"/>
                  </a:cubicBezTo>
                  <a:cubicBezTo>
                    <a:pt x="4703197" y="1193704"/>
                    <a:pt x="4758855" y="778911"/>
                    <a:pt x="4818490" y="773610"/>
                  </a:cubicBezTo>
                  <a:cubicBezTo>
                    <a:pt x="4878125" y="768309"/>
                    <a:pt x="4941735" y="1149972"/>
                    <a:pt x="5001370" y="1155273"/>
                  </a:cubicBezTo>
                  <a:cubicBezTo>
                    <a:pt x="5061005" y="1160574"/>
                    <a:pt x="5114014" y="809391"/>
                    <a:pt x="5176299" y="805415"/>
                  </a:cubicBezTo>
                  <a:cubicBezTo>
                    <a:pt x="5238584" y="801439"/>
                    <a:pt x="5314122" y="1128769"/>
                    <a:pt x="5375082" y="1131419"/>
                  </a:cubicBezTo>
                  <a:cubicBezTo>
                    <a:pt x="5436042" y="1134069"/>
                    <a:pt x="5485075" y="822643"/>
                    <a:pt x="5542059" y="821318"/>
                  </a:cubicBezTo>
                  <a:cubicBezTo>
                    <a:pt x="5599043" y="819993"/>
                    <a:pt x="5656028" y="1119492"/>
                    <a:pt x="5716988" y="1123468"/>
                  </a:cubicBezTo>
                  <a:cubicBezTo>
                    <a:pt x="5777948" y="1127444"/>
                    <a:pt x="5845534" y="846497"/>
                    <a:pt x="5907819" y="845172"/>
                  </a:cubicBezTo>
                  <a:cubicBezTo>
                    <a:pt x="5970104" y="843847"/>
                    <a:pt x="6029739" y="1115516"/>
                    <a:pt x="6090699" y="1115516"/>
                  </a:cubicBezTo>
                  <a:cubicBezTo>
                    <a:pt x="6151659" y="1115516"/>
                    <a:pt x="6213944" y="850473"/>
                    <a:pt x="6273579" y="845172"/>
                  </a:cubicBezTo>
                  <a:cubicBezTo>
                    <a:pt x="6333214" y="839871"/>
                    <a:pt x="6391524" y="1081061"/>
                    <a:pt x="6448508" y="1083711"/>
                  </a:cubicBezTo>
                  <a:cubicBezTo>
                    <a:pt x="6505492" y="1086361"/>
                    <a:pt x="6557176" y="861075"/>
                    <a:pt x="6615485" y="861075"/>
                  </a:cubicBezTo>
                  <a:cubicBezTo>
                    <a:pt x="6673794" y="861075"/>
                    <a:pt x="6737405" y="1083711"/>
                    <a:pt x="6798365" y="1083711"/>
                  </a:cubicBezTo>
                  <a:cubicBezTo>
                    <a:pt x="6859325" y="1083711"/>
                    <a:pt x="6918960" y="862400"/>
                    <a:pt x="6981245" y="861075"/>
                  </a:cubicBezTo>
                  <a:cubicBezTo>
                    <a:pt x="7043530" y="859750"/>
                    <a:pt x="7108467" y="1073110"/>
                    <a:pt x="7172077" y="1075760"/>
                  </a:cubicBezTo>
                  <a:cubicBezTo>
                    <a:pt x="7235687" y="1078410"/>
                    <a:pt x="7301948" y="878302"/>
                    <a:pt x="7362908" y="876977"/>
                  </a:cubicBezTo>
                  <a:cubicBezTo>
                    <a:pt x="7423868" y="875652"/>
                    <a:pt x="7476877" y="1067809"/>
                    <a:pt x="7537837" y="1067809"/>
                  </a:cubicBezTo>
                  <a:cubicBezTo>
                    <a:pt x="7598797" y="1067809"/>
                    <a:pt x="7667708" y="876977"/>
                    <a:pt x="7728668" y="876977"/>
                  </a:cubicBezTo>
                  <a:cubicBezTo>
                    <a:pt x="7789628" y="876977"/>
                    <a:pt x="7843962" y="1066484"/>
                    <a:pt x="7903597" y="1067809"/>
                  </a:cubicBezTo>
                  <a:cubicBezTo>
                    <a:pt x="7963232" y="1069134"/>
                    <a:pt x="8026842" y="886254"/>
                    <a:pt x="8086477" y="884929"/>
                  </a:cubicBezTo>
                  <a:cubicBezTo>
                    <a:pt x="8146112" y="883604"/>
                    <a:pt x="8201770" y="1059857"/>
                    <a:pt x="8261405" y="1059857"/>
                  </a:cubicBezTo>
                  <a:cubicBezTo>
                    <a:pt x="8321040" y="1059857"/>
                    <a:pt x="8384650" y="883604"/>
                    <a:pt x="8444285" y="884929"/>
                  </a:cubicBezTo>
                  <a:cubicBezTo>
                    <a:pt x="8503920" y="886254"/>
                    <a:pt x="8556929" y="1069134"/>
                    <a:pt x="8619214" y="1067809"/>
                  </a:cubicBezTo>
                  <a:cubicBezTo>
                    <a:pt x="8681499" y="1066484"/>
                    <a:pt x="8757037" y="875652"/>
                    <a:pt x="8817997" y="876977"/>
                  </a:cubicBezTo>
                  <a:cubicBezTo>
                    <a:pt x="8878957" y="878302"/>
                    <a:pt x="8927990" y="1074435"/>
                    <a:pt x="8984974" y="1075760"/>
                  </a:cubicBezTo>
                  <a:cubicBezTo>
                    <a:pt x="9041958" y="1077085"/>
                    <a:pt x="9100268" y="886254"/>
                    <a:pt x="9159903" y="884929"/>
                  </a:cubicBezTo>
                  <a:cubicBezTo>
                    <a:pt x="9219538" y="883604"/>
                    <a:pt x="9284474" y="1065159"/>
                    <a:pt x="9342783" y="1067809"/>
                  </a:cubicBezTo>
                  <a:cubicBezTo>
                    <a:pt x="9401092" y="1070459"/>
                    <a:pt x="9452776" y="904807"/>
                    <a:pt x="9509760" y="900831"/>
                  </a:cubicBezTo>
                  <a:cubicBezTo>
                    <a:pt x="9566744" y="896855"/>
                    <a:pt x="9625054" y="1043955"/>
                    <a:pt x="9684689" y="1043955"/>
                  </a:cubicBezTo>
                  <a:cubicBezTo>
                    <a:pt x="9744324" y="1043955"/>
                    <a:pt x="9807934" y="900831"/>
                    <a:pt x="9867569" y="900831"/>
                  </a:cubicBezTo>
                  <a:cubicBezTo>
                    <a:pt x="9927204" y="900831"/>
                    <a:pt x="9984188" y="1038654"/>
                    <a:pt x="10042497" y="1043955"/>
                  </a:cubicBezTo>
                  <a:cubicBezTo>
                    <a:pt x="10100806" y="1049256"/>
                    <a:pt x="10153816" y="933961"/>
                    <a:pt x="10217426" y="932636"/>
                  </a:cubicBezTo>
                  <a:cubicBezTo>
                    <a:pt x="10281037" y="931311"/>
                    <a:pt x="10357899" y="1033353"/>
                    <a:pt x="10424160" y="1036003"/>
                  </a:cubicBezTo>
                  <a:cubicBezTo>
                    <a:pt x="10490421" y="1038653"/>
                    <a:pt x="10552706" y="993596"/>
                    <a:pt x="10614991" y="948539"/>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cxnSp>
          <p:nvCxnSpPr>
            <p:cNvPr id="60" name="直線コネクタ 59"/>
            <p:cNvCxnSpPr/>
            <p:nvPr/>
          </p:nvCxnSpPr>
          <p:spPr bwMode="auto">
            <a:xfrm flipH="1">
              <a:off x="71110" y="3430726"/>
              <a:ext cx="758136" cy="0"/>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テキスト ボックス 77"/>
            <p:cNvSpPr txBox="1"/>
            <p:nvPr/>
          </p:nvSpPr>
          <p:spPr>
            <a:xfrm>
              <a:off x="-15552" y="1772816"/>
              <a:ext cx="1998414" cy="830997"/>
            </a:xfrm>
            <a:prstGeom prst="rect">
              <a:avLst/>
            </a:prstGeom>
            <a:noFill/>
            <a:ln>
              <a:noFill/>
            </a:ln>
          </p:spPr>
          <p:txBody>
            <a:bodyPr wrap="none" rtlCol="0">
              <a:spAutoFit/>
            </a:bodyPr>
            <a:lstStyle/>
            <a:p>
              <a:pPr algn="ctr"/>
              <a:r>
                <a:rPr lang="en-US" altLang="ja-JP" sz="2400" dirty="0">
                  <a:solidFill>
                    <a:srgbClr val="FF0000"/>
                  </a:solidFill>
                  <a:latin typeface="Arial"/>
                  <a:cs typeface="Arial"/>
                </a:rPr>
                <a:t>Signal before</a:t>
              </a:r>
            </a:p>
            <a:p>
              <a:pPr algn="ctr"/>
              <a:r>
                <a:rPr lang="en-US" altLang="ja-JP" sz="2400" dirty="0" smtClean="0">
                  <a:solidFill>
                    <a:srgbClr val="FF0000"/>
                  </a:solidFill>
                  <a:latin typeface="Arial"/>
                  <a:cs typeface="Arial"/>
                </a:rPr>
                <a:t>three </a:t>
              </a:r>
              <a:r>
                <a:rPr lang="en-US" altLang="ja-JP" sz="2400" dirty="0">
                  <a:solidFill>
                    <a:srgbClr val="FF0000"/>
                  </a:solidFill>
                  <a:latin typeface="Arial"/>
                  <a:cs typeface="Arial"/>
                </a:rPr>
                <a:t>periods</a:t>
              </a:r>
            </a:p>
          </p:txBody>
        </p:sp>
      </p:grpSp>
      <p:grpSp>
        <p:nvGrpSpPr>
          <p:cNvPr id="6" name="図形グループ 5"/>
          <p:cNvGrpSpPr/>
          <p:nvPr/>
        </p:nvGrpSpPr>
        <p:grpSpPr>
          <a:xfrm>
            <a:off x="1608295" y="1772816"/>
            <a:ext cx="7914742" cy="4591682"/>
            <a:chOff x="1608293" y="1772816"/>
            <a:chExt cx="7914741" cy="4591682"/>
          </a:xfrm>
        </p:grpSpPr>
        <p:sp>
          <p:nvSpPr>
            <p:cNvPr id="74" name="テキスト ボックス 73"/>
            <p:cNvSpPr txBox="1"/>
            <p:nvPr/>
          </p:nvSpPr>
          <p:spPr>
            <a:xfrm>
              <a:off x="1608293" y="5656612"/>
              <a:ext cx="1624739" cy="707886"/>
            </a:xfrm>
            <a:prstGeom prst="rect">
              <a:avLst/>
            </a:prstGeom>
            <a:noFill/>
            <a:ln>
              <a:noFill/>
            </a:ln>
          </p:spPr>
          <p:txBody>
            <a:bodyPr wrap="none" rtlCol="0">
              <a:spAutoFit/>
            </a:bodyPr>
            <a:lstStyle/>
            <a:p>
              <a:pPr algn="ctr"/>
              <a:r>
                <a:rPr lang="en-US" altLang="ja-JP" sz="2000" dirty="0">
                  <a:solidFill>
                    <a:srgbClr val="00B050"/>
                  </a:solidFill>
                  <a:latin typeface="Arial"/>
                  <a:cs typeface="Arial"/>
                </a:rPr>
                <a:t>Pulse before</a:t>
              </a:r>
            </a:p>
            <a:p>
              <a:pPr algn="ctr"/>
              <a:r>
                <a:rPr lang="en-US" altLang="ja-JP" sz="2000" dirty="0" smtClean="0">
                  <a:solidFill>
                    <a:srgbClr val="00B050"/>
                  </a:solidFill>
                  <a:latin typeface="Arial"/>
                  <a:cs typeface="Arial"/>
                </a:rPr>
                <a:t>two periods</a:t>
              </a:r>
              <a:endParaRPr lang="en-US" altLang="ja-JP" sz="2000" dirty="0">
                <a:solidFill>
                  <a:srgbClr val="00B050"/>
                </a:solidFill>
                <a:latin typeface="Arial"/>
                <a:cs typeface="Arial"/>
              </a:endParaRPr>
            </a:p>
          </p:txBody>
        </p:sp>
        <p:cxnSp>
          <p:nvCxnSpPr>
            <p:cNvPr id="26" name="直線コネクタ 25"/>
            <p:cNvCxnSpPr/>
            <p:nvPr/>
          </p:nvCxnSpPr>
          <p:spPr bwMode="auto">
            <a:xfrm rot="300000">
              <a:off x="2404302" y="4580271"/>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p:cNvCxnSpPr/>
            <p:nvPr/>
          </p:nvCxnSpPr>
          <p:spPr bwMode="auto">
            <a:xfrm rot="-300000">
              <a:off x="2470329" y="4580272"/>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27"/>
            <p:cNvCxnSpPr/>
            <p:nvPr/>
          </p:nvCxnSpPr>
          <p:spPr bwMode="auto">
            <a:xfrm>
              <a:off x="2506245" y="5299882"/>
              <a:ext cx="1468712"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フリーフォーム 37"/>
            <p:cNvSpPr/>
            <p:nvPr/>
          </p:nvSpPr>
          <p:spPr>
            <a:xfrm>
              <a:off x="2446404" y="2521471"/>
              <a:ext cx="7076630" cy="1801904"/>
            </a:xfrm>
            <a:custGeom>
              <a:avLst/>
              <a:gdLst>
                <a:gd name="connsiteX0" fmla="*/ 0 w 10614991"/>
                <a:gd name="connsiteY0" fmla="*/ 972393 h 1894832"/>
                <a:gd name="connsiteX1" fmla="*/ 166977 w 10614991"/>
                <a:gd name="connsiteY1" fmla="*/ 26188 h 1894832"/>
                <a:gd name="connsiteX2" fmla="*/ 333955 w 10614991"/>
                <a:gd name="connsiteY2" fmla="*/ 1894744 h 1894832"/>
                <a:gd name="connsiteX3" fmla="*/ 500932 w 10614991"/>
                <a:gd name="connsiteY3" fmla="*/ 113652 h 1894832"/>
                <a:gd name="connsiteX4" fmla="*/ 675861 w 10614991"/>
                <a:gd name="connsiteY4" fmla="*/ 1815231 h 1894832"/>
                <a:gd name="connsiteX5" fmla="*/ 874644 w 10614991"/>
                <a:gd name="connsiteY5" fmla="*/ 169311 h 1894832"/>
                <a:gd name="connsiteX6" fmla="*/ 1049572 w 10614991"/>
                <a:gd name="connsiteY6" fmla="*/ 1735718 h 1894832"/>
                <a:gd name="connsiteX7" fmla="*/ 1240404 w 10614991"/>
                <a:gd name="connsiteY7" fmla="*/ 248824 h 1894832"/>
                <a:gd name="connsiteX8" fmla="*/ 1407381 w 10614991"/>
                <a:gd name="connsiteY8" fmla="*/ 1672108 h 1894832"/>
                <a:gd name="connsiteX9" fmla="*/ 1590261 w 10614991"/>
                <a:gd name="connsiteY9" fmla="*/ 304483 h 1894832"/>
                <a:gd name="connsiteX10" fmla="*/ 1781092 w 10614991"/>
                <a:gd name="connsiteY10" fmla="*/ 1608497 h 1894832"/>
                <a:gd name="connsiteX11" fmla="*/ 1956021 w 10614991"/>
                <a:gd name="connsiteY11" fmla="*/ 383996 h 1894832"/>
                <a:gd name="connsiteX12" fmla="*/ 2122998 w 10614991"/>
                <a:gd name="connsiteY12" fmla="*/ 1544887 h 1894832"/>
                <a:gd name="connsiteX13" fmla="*/ 2305878 w 10614991"/>
                <a:gd name="connsiteY13" fmla="*/ 447607 h 1894832"/>
                <a:gd name="connsiteX14" fmla="*/ 2496710 w 10614991"/>
                <a:gd name="connsiteY14" fmla="*/ 1481276 h 1894832"/>
                <a:gd name="connsiteX15" fmla="*/ 2679590 w 10614991"/>
                <a:gd name="connsiteY15" fmla="*/ 503266 h 1894832"/>
                <a:gd name="connsiteX16" fmla="*/ 2846567 w 10614991"/>
                <a:gd name="connsiteY16" fmla="*/ 1433569 h 1894832"/>
                <a:gd name="connsiteX17" fmla="*/ 3037398 w 10614991"/>
                <a:gd name="connsiteY17" fmla="*/ 558925 h 1894832"/>
                <a:gd name="connsiteX18" fmla="*/ 3204376 w 10614991"/>
                <a:gd name="connsiteY18" fmla="*/ 1369958 h 1894832"/>
                <a:gd name="connsiteX19" fmla="*/ 3395207 w 10614991"/>
                <a:gd name="connsiteY19" fmla="*/ 614584 h 1894832"/>
                <a:gd name="connsiteX20" fmla="*/ 3578087 w 10614991"/>
                <a:gd name="connsiteY20" fmla="*/ 1322250 h 1894832"/>
                <a:gd name="connsiteX21" fmla="*/ 3737113 w 10614991"/>
                <a:gd name="connsiteY21" fmla="*/ 646389 h 1894832"/>
                <a:gd name="connsiteX22" fmla="*/ 3935896 w 10614991"/>
                <a:gd name="connsiteY22" fmla="*/ 1290445 h 1894832"/>
                <a:gd name="connsiteX23" fmla="*/ 4094922 w 10614991"/>
                <a:gd name="connsiteY23" fmla="*/ 686146 h 1894832"/>
                <a:gd name="connsiteX24" fmla="*/ 4293704 w 10614991"/>
                <a:gd name="connsiteY24" fmla="*/ 1242737 h 1894832"/>
                <a:gd name="connsiteX25" fmla="*/ 4460682 w 10614991"/>
                <a:gd name="connsiteY25" fmla="*/ 733854 h 1894832"/>
                <a:gd name="connsiteX26" fmla="*/ 4643562 w 10614991"/>
                <a:gd name="connsiteY26" fmla="*/ 1187078 h 1894832"/>
                <a:gd name="connsiteX27" fmla="*/ 4818490 w 10614991"/>
                <a:gd name="connsiteY27" fmla="*/ 773610 h 1894832"/>
                <a:gd name="connsiteX28" fmla="*/ 5001370 w 10614991"/>
                <a:gd name="connsiteY28" fmla="*/ 1155273 h 1894832"/>
                <a:gd name="connsiteX29" fmla="*/ 5176299 w 10614991"/>
                <a:gd name="connsiteY29" fmla="*/ 805415 h 1894832"/>
                <a:gd name="connsiteX30" fmla="*/ 5375082 w 10614991"/>
                <a:gd name="connsiteY30" fmla="*/ 1131419 h 1894832"/>
                <a:gd name="connsiteX31" fmla="*/ 5542059 w 10614991"/>
                <a:gd name="connsiteY31" fmla="*/ 821318 h 1894832"/>
                <a:gd name="connsiteX32" fmla="*/ 5716988 w 10614991"/>
                <a:gd name="connsiteY32" fmla="*/ 1123468 h 1894832"/>
                <a:gd name="connsiteX33" fmla="*/ 5907819 w 10614991"/>
                <a:gd name="connsiteY33" fmla="*/ 845172 h 1894832"/>
                <a:gd name="connsiteX34" fmla="*/ 6090699 w 10614991"/>
                <a:gd name="connsiteY34" fmla="*/ 1115516 h 1894832"/>
                <a:gd name="connsiteX35" fmla="*/ 6273579 w 10614991"/>
                <a:gd name="connsiteY35" fmla="*/ 845172 h 1894832"/>
                <a:gd name="connsiteX36" fmla="*/ 6448508 w 10614991"/>
                <a:gd name="connsiteY36" fmla="*/ 1083711 h 1894832"/>
                <a:gd name="connsiteX37" fmla="*/ 6615485 w 10614991"/>
                <a:gd name="connsiteY37" fmla="*/ 861075 h 1894832"/>
                <a:gd name="connsiteX38" fmla="*/ 6798365 w 10614991"/>
                <a:gd name="connsiteY38" fmla="*/ 1083711 h 1894832"/>
                <a:gd name="connsiteX39" fmla="*/ 6981245 w 10614991"/>
                <a:gd name="connsiteY39" fmla="*/ 861075 h 1894832"/>
                <a:gd name="connsiteX40" fmla="*/ 7172077 w 10614991"/>
                <a:gd name="connsiteY40" fmla="*/ 1075760 h 1894832"/>
                <a:gd name="connsiteX41" fmla="*/ 7362908 w 10614991"/>
                <a:gd name="connsiteY41" fmla="*/ 876977 h 1894832"/>
                <a:gd name="connsiteX42" fmla="*/ 7537837 w 10614991"/>
                <a:gd name="connsiteY42" fmla="*/ 1067809 h 1894832"/>
                <a:gd name="connsiteX43" fmla="*/ 7728668 w 10614991"/>
                <a:gd name="connsiteY43" fmla="*/ 876977 h 1894832"/>
                <a:gd name="connsiteX44" fmla="*/ 7903597 w 10614991"/>
                <a:gd name="connsiteY44" fmla="*/ 1067809 h 1894832"/>
                <a:gd name="connsiteX45" fmla="*/ 8086477 w 10614991"/>
                <a:gd name="connsiteY45" fmla="*/ 884929 h 1894832"/>
                <a:gd name="connsiteX46" fmla="*/ 8261405 w 10614991"/>
                <a:gd name="connsiteY46" fmla="*/ 1059857 h 1894832"/>
                <a:gd name="connsiteX47" fmla="*/ 8444285 w 10614991"/>
                <a:gd name="connsiteY47" fmla="*/ 884929 h 1894832"/>
                <a:gd name="connsiteX48" fmla="*/ 8619214 w 10614991"/>
                <a:gd name="connsiteY48" fmla="*/ 1067809 h 1894832"/>
                <a:gd name="connsiteX49" fmla="*/ 8817997 w 10614991"/>
                <a:gd name="connsiteY49" fmla="*/ 876977 h 1894832"/>
                <a:gd name="connsiteX50" fmla="*/ 8984974 w 10614991"/>
                <a:gd name="connsiteY50" fmla="*/ 1075760 h 1894832"/>
                <a:gd name="connsiteX51" fmla="*/ 9159903 w 10614991"/>
                <a:gd name="connsiteY51" fmla="*/ 884929 h 1894832"/>
                <a:gd name="connsiteX52" fmla="*/ 9342783 w 10614991"/>
                <a:gd name="connsiteY52" fmla="*/ 1067809 h 1894832"/>
                <a:gd name="connsiteX53" fmla="*/ 9509760 w 10614991"/>
                <a:gd name="connsiteY53" fmla="*/ 900831 h 1894832"/>
                <a:gd name="connsiteX54" fmla="*/ 9684689 w 10614991"/>
                <a:gd name="connsiteY54" fmla="*/ 1043955 h 1894832"/>
                <a:gd name="connsiteX55" fmla="*/ 9867569 w 10614991"/>
                <a:gd name="connsiteY55" fmla="*/ 900831 h 1894832"/>
                <a:gd name="connsiteX56" fmla="*/ 10042497 w 10614991"/>
                <a:gd name="connsiteY56" fmla="*/ 1043955 h 1894832"/>
                <a:gd name="connsiteX57" fmla="*/ 10217426 w 10614991"/>
                <a:gd name="connsiteY57" fmla="*/ 932636 h 1894832"/>
                <a:gd name="connsiteX58" fmla="*/ 10424160 w 10614991"/>
                <a:gd name="connsiteY58" fmla="*/ 1036003 h 1894832"/>
                <a:gd name="connsiteX59" fmla="*/ 10614991 w 10614991"/>
                <a:gd name="connsiteY59" fmla="*/ 948539 h 189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614991" h="1894832">
                  <a:moveTo>
                    <a:pt x="0" y="972393"/>
                  </a:moveTo>
                  <a:cubicBezTo>
                    <a:pt x="55659" y="422428"/>
                    <a:pt x="111318" y="-127537"/>
                    <a:pt x="166977" y="26188"/>
                  </a:cubicBezTo>
                  <a:cubicBezTo>
                    <a:pt x="222636" y="179913"/>
                    <a:pt x="278296" y="1880167"/>
                    <a:pt x="333955" y="1894744"/>
                  </a:cubicBezTo>
                  <a:cubicBezTo>
                    <a:pt x="389614" y="1909321"/>
                    <a:pt x="443948" y="126904"/>
                    <a:pt x="500932" y="113652"/>
                  </a:cubicBezTo>
                  <a:cubicBezTo>
                    <a:pt x="557916" y="100400"/>
                    <a:pt x="613576" y="1805955"/>
                    <a:pt x="675861" y="1815231"/>
                  </a:cubicBezTo>
                  <a:cubicBezTo>
                    <a:pt x="738146" y="1824507"/>
                    <a:pt x="812359" y="182563"/>
                    <a:pt x="874644" y="169311"/>
                  </a:cubicBezTo>
                  <a:cubicBezTo>
                    <a:pt x="936929" y="156059"/>
                    <a:pt x="988612" y="1722466"/>
                    <a:pt x="1049572" y="1735718"/>
                  </a:cubicBezTo>
                  <a:cubicBezTo>
                    <a:pt x="1110532" y="1748970"/>
                    <a:pt x="1180769" y="259426"/>
                    <a:pt x="1240404" y="248824"/>
                  </a:cubicBezTo>
                  <a:cubicBezTo>
                    <a:pt x="1300039" y="238222"/>
                    <a:pt x="1349072" y="1662832"/>
                    <a:pt x="1407381" y="1672108"/>
                  </a:cubicBezTo>
                  <a:cubicBezTo>
                    <a:pt x="1465690" y="1681384"/>
                    <a:pt x="1527976" y="315085"/>
                    <a:pt x="1590261" y="304483"/>
                  </a:cubicBezTo>
                  <a:cubicBezTo>
                    <a:pt x="1652546" y="293881"/>
                    <a:pt x="1720132" y="1595245"/>
                    <a:pt x="1781092" y="1608497"/>
                  </a:cubicBezTo>
                  <a:cubicBezTo>
                    <a:pt x="1842052" y="1621749"/>
                    <a:pt x="1899037" y="394598"/>
                    <a:pt x="1956021" y="383996"/>
                  </a:cubicBezTo>
                  <a:cubicBezTo>
                    <a:pt x="2013005" y="373394"/>
                    <a:pt x="2064689" y="1534285"/>
                    <a:pt x="2122998" y="1544887"/>
                  </a:cubicBezTo>
                  <a:cubicBezTo>
                    <a:pt x="2181307" y="1555489"/>
                    <a:pt x="2243593" y="458209"/>
                    <a:pt x="2305878" y="447607"/>
                  </a:cubicBezTo>
                  <a:cubicBezTo>
                    <a:pt x="2368163" y="437005"/>
                    <a:pt x="2434425" y="1472000"/>
                    <a:pt x="2496710" y="1481276"/>
                  </a:cubicBezTo>
                  <a:cubicBezTo>
                    <a:pt x="2558995" y="1490552"/>
                    <a:pt x="2621280" y="511217"/>
                    <a:pt x="2679590" y="503266"/>
                  </a:cubicBezTo>
                  <a:cubicBezTo>
                    <a:pt x="2737900" y="495315"/>
                    <a:pt x="2786932" y="1424293"/>
                    <a:pt x="2846567" y="1433569"/>
                  </a:cubicBezTo>
                  <a:cubicBezTo>
                    <a:pt x="2906202" y="1442845"/>
                    <a:pt x="2977763" y="569527"/>
                    <a:pt x="3037398" y="558925"/>
                  </a:cubicBezTo>
                  <a:cubicBezTo>
                    <a:pt x="3097033" y="548323"/>
                    <a:pt x="3144741" y="1360682"/>
                    <a:pt x="3204376" y="1369958"/>
                  </a:cubicBezTo>
                  <a:cubicBezTo>
                    <a:pt x="3264011" y="1379234"/>
                    <a:pt x="3332922" y="622535"/>
                    <a:pt x="3395207" y="614584"/>
                  </a:cubicBezTo>
                  <a:cubicBezTo>
                    <a:pt x="3457492" y="606633"/>
                    <a:pt x="3521103" y="1316949"/>
                    <a:pt x="3578087" y="1322250"/>
                  </a:cubicBezTo>
                  <a:cubicBezTo>
                    <a:pt x="3635071" y="1327551"/>
                    <a:pt x="3677478" y="651690"/>
                    <a:pt x="3737113" y="646389"/>
                  </a:cubicBezTo>
                  <a:cubicBezTo>
                    <a:pt x="3796748" y="641088"/>
                    <a:pt x="3876261" y="1283819"/>
                    <a:pt x="3935896" y="1290445"/>
                  </a:cubicBezTo>
                  <a:cubicBezTo>
                    <a:pt x="3995531" y="1297071"/>
                    <a:pt x="4035287" y="694097"/>
                    <a:pt x="4094922" y="686146"/>
                  </a:cubicBezTo>
                  <a:cubicBezTo>
                    <a:pt x="4154557" y="678195"/>
                    <a:pt x="4232744" y="1234786"/>
                    <a:pt x="4293704" y="1242737"/>
                  </a:cubicBezTo>
                  <a:cubicBezTo>
                    <a:pt x="4354664" y="1250688"/>
                    <a:pt x="4402372" y="743130"/>
                    <a:pt x="4460682" y="733854"/>
                  </a:cubicBezTo>
                  <a:cubicBezTo>
                    <a:pt x="4518992" y="724578"/>
                    <a:pt x="4583927" y="1180452"/>
                    <a:pt x="4643562" y="1187078"/>
                  </a:cubicBezTo>
                  <a:cubicBezTo>
                    <a:pt x="4703197" y="1193704"/>
                    <a:pt x="4758855" y="778911"/>
                    <a:pt x="4818490" y="773610"/>
                  </a:cubicBezTo>
                  <a:cubicBezTo>
                    <a:pt x="4878125" y="768309"/>
                    <a:pt x="4941735" y="1149972"/>
                    <a:pt x="5001370" y="1155273"/>
                  </a:cubicBezTo>
                  <a:cubicBezTo>
                    <a:pt x="5061005" y="1160574"/>
                    <a:pt x="5114014" y="809391"/>
                    <a:pt x="5176299" y="805415"/>
                  </a:cubicBezTo>
                  <a:cubicBezTo>
                    <a:pt x="5238584" y="801439"/>
                    <a:pt x="5314122" y="1128769"/>
                    <a:pt x="5375082" y="1131419"/>
                  </a:cubicBezTo>
                  <a:cubicBezTo>
                    <a:pt x="5436042" y="1134069"/>
                    <a:pt x="5485075" y="822643"/>
                    <a:pt x="5542059" y="821318"/>
                  </a:cubicBezTo>
                  <a:cubicBezTo>
                    <a:pt x="5599043" y="819993"/>
                    <a:pt x="5656028" y="1119492"/>
                    <a:pt x="5716988" y="1123468"/>
                  </a:cubicBezTo>
                  <a:cubicBezTo>
                    <a:pt x="5777948" y="1127444"/>
                    <a:pt x="5845534" y="846497"/>
                    <a:pt x="5907819" y="845172"/>
                  </a:cubicBezTo>
                  <a:cubicBezTo>
                    <a:pt x="5970104" y="843847"/>
                    <a:pt x="6029739" y="1115516"/>
                    <a:pt x="6090699" y="1115516"/>
                  </a:cubicBezTo>
                  <a:cubicBezTo>
                    <a:pt x="6151659" y="1115516"/>
                    <a:pt x="6213944" y="850473"/>
                    <a:pt x="6273579" y="845172"/>
                  </a:cubicBezTo>
                  <a:cubicBezTo>
                    <a:pt x="6333214" y="839871"/>
                    <a:pt x="6391524" y="1081061"/>
                    <a:pt x="6448508" y="1083711"/>
                  </a:cubicBezTo>
                  <a:cubicBezTo>
                    <a:pt x="6505492" y="1086361"/>
                    <a:pt x="6557176" y="861075"/>
                    <a:pt x="6615485" y="861075"/>
                  </a:cubicBezTo>
                  <a:cubicBezTo>
                    <a:pt x="6673794" y="861075"/>
                    <a:pt x="6737405" y="1083711"/>
                    <a:pt x="6798365" y="1083711"/>
                  </a:cubicBezTo>
                  <a:cubicBezTo>
                    <a:pt x="6859325" y="1083711"/>
                    <a:pt x="6918960" y="862400"/>
                    <a:pt x="6981245" y="861075"/>
                  </a:cubicBezTo>
                  <a:cubicBezTo>
                    <a:pt x="7043530" y="859750"/>
                    <a:pt x="7108467" y="1073110"/>
                    <a:pt x="7172077" y="1075760"/>
                  </a:cubicBezTo>
                  <a:cubicBezTo>
                    <a:pt x="7235687" y="1078410"/>
                    <a:pt x="7301948" y="878302"/>
                    <a:pt x="7362908" y="876977"/>
                  </a:cubicBezTo>
                  <a:cubicBezTo>
                    <a:pt x="7423868" y="875652"/>
                    <a:pt x="7476877" y="1067809"/>
                    <a:pt x="7537837" y="1067809"/>
                  </a:cubicBezTo>
                  <a:cubicBezTo>
                    <a:pt x="7598797" y="1067809"/>
                    <a:pt x="7667708" y="876977"/>
                    <a:pt x="7728668" y="876977"/>
                  </a:cubicBezTo>
                  <a:cubicBezTo>
                    <a:pt x="7789628" y="876977"/>
                    <a:pt x="7843962" y="1066484"/>
                    <a:pt x="7903597" y="1067809"/>
                  </a:cubicBezTo>
                  <a:cubicBezTo>
                    <a:pt x="7963232" y="1069134"/>
                    <a:pt x="8026842" y="886254"/>
                    <a:pt x="8086477" y="884929"/>
                  </a:cubicBezTo>
                  <a:cubicBezTo>
                    <a:pt x="8146112" y="883604"/>
                    <a:pt x="8201770" y="1059857"/>
                    <a:pt x="8261405" y="1059857"/>
                  </a:cubicBezTo>
                  <a:cubicBezTo>
                    <a:pt x="8321040" y="1059857"/>
                    <a:pt x="8384650" y="883604"/>
                    <a:pt x="8444285" y="884929"/>
                  </a:cubicBezTo>
                  <a:cubicBezTo>
                    <a:pt x="8503920" y="886254"/>
                    <a:pt x="8556929" y="1069134"/>
                    <a:pt x="8619214" y="1067809"/>
                  </a:cubicBezTo>
                  <a:cubicBezTo>
                    <a:pt x="8681499" y="1066484"/>
                    <a:pt x="8757037" y="875652"/>
                    <a:pt x="8817997" y="876977"/>
                  </a:cubicBezTo>
                  <a:cubicBezTo>
                    <a:pt x="8878957" y="878302"/>
                    <a:pt x="8927990" y="1074435"/>
                    <a:pt x="8984974" y="1075760"/>
                  </a:cubicBezTo>
                  <a:cubicBezTo>
                    <a:pt x="9041958" y="1077085"/>
                    <a:pt x="9100268" y="886254"/>
                    <a:pt x="9159903" y="884929"/>
                  </a:cubicBezTo>
                  <a:cubicBezTo>
                    <a:pt x="9219538" y="883604"/>
                    <a:pt x="9284474" y="1065159"/>
                    <a:pt x="9342783" y="1067809"/>
                  </a:cubicBezTo>
                  <a:cubicBezTo>
                    <a:pt x="9401092" y="1070459"/>
                    <a:pt x="9452776" y="904807"/>
                    <a:pt x="9509760" y="900831"/>
                  </a:cubicBezTo>
                  <a:cubicBezTo>
                    <a:pt x="9566744" y="896855"/>
                    <a:pt x="9625054" y="1043955"/>
                    <a:pt x="9684689" y="1043955"/>
                  </a:cubicBezTo>
                  <a:cubicBezTo>
                    <a:pt x="9744324" y="1043955"/>
                    <a:pt x="9807934" y="900831"/>
                    <a:pt x="9867569" y="900831"/>
                  </a:cubicBezTo>
                  <a:cubicBezTo>
                    <a:pt x="9927204" y="900831"/>
                    <a:pt x="9984188" y="1038654"/>
                    <a:pt x="10042497" y="1043955"/>
                  </a:cubicBezTo>
                  <a:cubicBezTo>
                    <a:pt x="10100806" y="1049256"/>
                    <a:pt x="10153816" y="933961"/>
                    <a:pt x="10217426" y="932636"/>
                  </a:cubicBezTo>
                  <a:cubicBezTo>
                    <a:pt x="10281037" y="931311"/>
                    <a:pt x="10357899" y="1033353"/>
                    <a:pt x="10424160" y="1036003"/>
                  </a:cubicBezTo>
                  <a:cubicBezTo>
                    <a:pt x="10490421" y="1038653"/>
                    <a:pt x="10552706" y="993596"/>
                    <a:pt x="10614991" y="948539"/>
                  </a:cubicBezTo>
                </a:path>
              </a:pathLst>
            </a:custGeom>
            <a:noFill/>
            <a:ln w="19050">
              <a:solidFill>
                <a:srgbClr val="00B05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sp>
          <p:nvSpPr>
            <p:cNvPr id="79" name="テキスト ボックス 78"/>
            <p:cNvSpPr txBox="1"/>
            <p:nvPr/>
          </p:nvSpPr>
          <p:spPr>
            <a:xfrm>
              <a:off x="1856656" y="1772816"/>
              <a:ext cx="1998414" cy="830997"/>
            </a:xfrm>
            <a:prstGeom prst="rect">
              <a:avLst/>
            </a:prstGeom>
            <a:noFill/>
            <a:ln>
              <a:noFill/>
            </a:ln>
          </p:spPr>
          <p:txBody>
            <a:bodyPr wrap="none" rtlCol="0">
              <a:spAutoFit/>
            </a:bodyPr>
            <a:lstStyle/>
            <a:p>
              <a:pPr algn="ctr"/>
              <a:r>
                <a:rPr lang="en-US" altLang="ja-JP" sz="2400" dirty="0" smtClean="0">
                  <a:solidFill>
                    <a:srgbClr val="00B050"/>
                  </a:solidFill>
                  <a:latin typeface="Arial"/>
                  <a:cs typeface="Arial"/>
                </a:rPr>
                <a:t>Signal before</a:t>
              </a:r>
            </a:p>
            <a:p>
              <a:pPr algn="ctr"/>
              <a:r>
                <a:rPr lang="en-US" altLang="ja-JP" sz="2400" dirty="0" smtClean="0">
                  <a:solidFill>
                    <a:srgbClr val="00B050"/>
                  </a:solidFill>
                  <a:latin typeface="Arial"/>
                  <a:cs typeface="Arial"/>
                </a:rPr>
                <a:t>two periods</a:t>
              </a:r>
              <a:endParaRPr lang="en-US" altLang="ja-JP" sz="2400" dirty="0">
                <a:solidFill>
                  <a:srgbClr val="00B050"/>
                </a:solidFill>
                <a:latin typeface="Arial"/>
                <a:cs typeface="Arial"/>
              </a:endParaRPr>
            </a:p>
          </p:txBody>
        </p:sp>
      </p:grpSp>
      <p:grpSp>
        <p:nvGrpSpPr>
          <p:cNvPr id="9" name="図形グループ 8"/>
          <p:cNvGrpSpPr/>
          <p:nvPr/>
        </p:nvGrpSpPr>
        <p:grpSpPr>
          <a:xfrm>
            <a:off x="3318598" y="1772816"/>
            <a:ext cx="7814281" cy="4596318"/>
            <a:chOff x="3318598" y="1772816"/>
            <a:chExt cx="7814280" cy="4596318"/>
          </a:xfrm>
        </p:grpSpPr>
        <p:sp>
          <p:nvSpPr>
            <p:cNvPr id="75" name="テキスト ボックス 74"/>
            <p:cNvSpPr txBox="1"/>
            <p:nvPr/>
          </p:nvSpPr>
          <p:spPr>
            <a:xfrm>
              <a:off x="3318598" y="5661248"/>
              <a:ext cx="1624739" cy="707886"/>
            </a:xfrm>
            <a:prstGeom prst="rect">
              <a:avLst/>
            </a:prstGeom>
            <a:noFill/>
            <a:ln>
              <a:noFill/>
            </a:ln>
          </p:spPr>
          <p:txBody>
            <a:bodyPr wrap="none" rtlCol="0">
              <a:spAutoFit/>
            </a:bodyPr>
            <a:lstStyle/>
            <a:p>
              <a:pPr algn="ctr"/>
              <a:r>
                <a:rPr lang="en-US" altLang="ja-JP" sz="2000" dirty="0" smtClean="0">
                  <a:solidFill>
                    <a:srgbClr val="0070C0"/>
                  </a:solidFill>
                  <a:latin typeface="Arial"/>
                  <a:cs typeface="Arial"/>
                </a:rPr>
                <a:t>Pulse </a:t>
              </a:r>
              <a:r>
                <a:rPr lang="en-US" altLang="ja-JP" sz="2000" dirty="0">
                  <a:solidFill>
                    <a:srgbClr val="0070C0"/>
                  </a:solidFill>
                  <a:latin typeface="Arial"/>
                  <a:cs typeface="Arial"/>
                </a:rPr>
                <a:t>before</a:t>
              </a:r>
            </a:p>
            <a:p>
              <a:pPr algn="ctr"/>
              <a:r>
                <a:rPr lang="en-US" altLang="ja-JP" sz="2000" dirty="0">
                  <a:solidFill>
                    <a:srgbClr val="0070C0"/>
                  </a:solidFill>
                  <a:latin typeface="Arial"/>
                  <a:cs typeface="Arial"/>
                </a:rPr>
                <a:t>one period</a:t>
              </a:r>
              <a:endParaRPr lang="ja-JP" altLang="en-US" sz="2000" dirty="0">
                <a:solidFill>
                  <a:srgbClr val="0070C0"/>
                </a:solidFill>
                <a:latin typeface="Arial"/>
                <a:cs typeface="Arial"/>
              </a:endParaRPr>
            </a:p>
          </p:txBody>
        </p:sp>
        <p:grpSp>
          <p:nvGrpSpPr>
            <p:cNvPr id="8" name="図形グループ 7"/>
            <p:cNvGrpSpPr/>
            <p:nvPr/>
          </p:nvGrpSpPr>
          <p:grpSpPr>
            <a:xfrm>
              <a:off x="3746674" y="1772816"/>
              <a:ext cx="7386204" cy="3528012"/>
              <a:chOff x="3746674" y="1772816"/>
              <a:chExt cx="7386204" cy="3528012"/>
            </a:xfrm>
          </p:grpSpPr>
          <p:cxnSp>
            <p:nvCxnSpPr>
              <p:cNvPr id="49" name="直線コネクタ 48"/>
              <p:cNvCxnSpPr/>
              <p:nvPr/>
            </p:nvCxnSpPr>
            <p:spPr bwMode="auto">
              <a:xfrm rot="300000">
                <a:off x="4011712" y="4580747"/>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線コネクタ 49"/>
              <p:cNvCxnSpPr/>
              <p:nvPr/>
            </p:nvCxnSpPr>
            <p:spPr bwMode="auto">
              <a:xfrm rot="-300000">
                <a:off x="4077739" y="4580748"/>
                <a:ext cx="0" cy="72008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コネクタ 50"/>
              <p:cNvCxnSpPr/>
              <p:nvPr/>
            </p:nvCxnSpPr>
            <p:spPr bwMode="auto">
              <a:xfrm>
                <a:off x="4113655" y="5300358"/>
                <a:ext cx="1468712"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フリーフォーム 33"/>
              <p:cNvSpPr/>
              <p:nvPr/>
            </p:nvSpPr>
            <p:spPr>
              <a:xfrm>
                <a:off x="4056248" y="2527400"/>
                <a:ext cx="7076630" cy="1801904"/>
              </a:xfrm>
              <a:custGeom>
                <a:avLst/>
                <a:gdLst>
                  <a:gd name="connsiteX0" fmla="*/ 0 w 10614991"/>
                  <a:gd name="connsiteY0" fmla="*/ 972393 h 1894832"/>
                  <a:gd name="connsiteX1" fmla="*/ 166977 w 10614991"/>
                  <a:gd name="connsiteY1" fmla="*/ 26188 h 1894832"/>
                  <a:gd name="connsiteX2" fmla="*/ 333955 w 10614991"/>
                  <a:gd name="connsiteY2" fmla="*/ 1894744 h 1894832"/>
                  <a:gd name="connsiteX3" fmla="*/ 500932 w 10614991"/>
                  <a:gd name="connsiteY3" fmla="*/ 113652 h 1894832"/>
                  <a:gd name="connsiteX4" fmla="*/ 675861 w 10614991"/>
                  <a:gd name="connsiteY4" fmla="*/ 1815231 h 1894832"/>
                  <a:gd name="connsiteX5" fmla="*/ 874644 w 10614991"/>
                  <a:gd name="connsiteY5" fmla="*/ 169311 h 1894832"/>
                  <a:gd name="connsiteX6" fmla="*/ 1049572 w 10614991"/>
                  <a:gd name="connsiteY6" fmla="*/ 1735718 h 1894832"/>
                  <a:gd name="connsiteX7" fmla="*/ 1240404 w 10614991"/>
                  <a:gd name="connsiteY7" fmla="*/ 248824 h 1894832"/>
                  <a:gd name="connsiteX8" fmla="*/ 1407381 w 10614991"/>
                  <a:gd name="connsiteY8" fmla="*/ 1672108 h 1894832"/>
                  <a:gd name="connsiteX9" fmla="*/ 1590261 w 10614991"/>
                  <a:gd name="connsiteY9" fmla="*/ 304483 h 1894832"/>
                  <a:gd name="connsiteX10" fmla="*/ 1781092 w 10614991"/>
                  <a:gd name="connsiteY10" fmla="*/ 1608497 h 1894832"/>
                  <a:gd name="connsiteX11" fmla="*/ 1956021 w 10614991"/>
                  <a:gd name="connsiteY11" fmla="*/ 383996 h 1894832"/>
                  <a:gd name="connsiteX12" fmla="*/ 2122998 w 10614991"/>
                  <a:gd name="connsiteY12" fmla="*/ 1544887 h 1894832"/>
                  <a:gd name="connsiteX13" fmla="*/ 2305878 w 10614991"/>
                  <a:gd name="connsiteY13" fmla="*/ 447607 h 1894832"/>
                  <a:gd name="connsiteX14" fmla="*/ 2496710 w 10614991"/>
                  <a:gd name="connsiteY14" fmla="*/ 1481276 h 1894832"/>
                  <a:gd name="connsiteX15" fmla="*/ 2679590 w 10614991"/>
                  <a:gd name="connsiteY15" fmla="*/ 503266 h 1894832"/>
                  <a:gd name="connsiteX16" fmla="*/ 2846567 w 10614991"/>
                  <a:gd name="connsiteY16" fmla="*/ 1433569 h 1894832"/>
                  <a:gd name="connsiteX17" fmla="*/ 3037398 w 10614991"/>
                  <a:gd name="connsiteY17" fmla="*/ 558925 h 1894832"/>
                  <a:gd name="connsiteX18" fmla="*/ 3204376 w 10614991"/>
                  <a:gd name="connsiteY18" fmla="*/ 1369958 h 1894832"/>
                  <a:gd name="connsiteX19" fmla="*/ 3395207 w 10614991"/>
                  <a:gd name="connsiteY19" fmla="*/ 614584 h 1894832"/>
                  <a:gd name="connsiteX20" fmla="*/ 3578087 w 10614991"/>
                  <a:gd name="connsiteY20" fmla="*/ 1322250 h 1894832"/>
                  <a:gd name="connsiteX21" fmla="*/ 3737113 w 10614991"/>
                  <a:gd name="connsiteY21" fmla="*/ 646389 h 1894832"/>
                  <a:gd name="connsiteX22" fmla="*/ 3935896 w 10614991"/>
                  <a:gd name="connsiteY22" fmla="*/ 1290445 h 1894832"/>
                  <a:gd name="connsiteX23" fmla="*/ 4094922 w 10614991"/>
                  <a:gd name="connsiteY23" fmla="*/ 686146 h 1894832"/>
                  <a:gd name="connsiteX24" fmla="*/ 4293704 w 10614991"/>
                  <a:gd name="connsiteY24" fmla="*/ 1242737 h 1894832"/>
                  <a:gd name="connsiteX25" fmla="*/ 4460682 w 10614991"/>
                  <a:gd name="connsiteY25" fmla="*/ 733854 h 1894832"/>
                  <a:gd name="connsiteX26" fmla="*/ 4643562 w 10614991"/>
                  <a:gd name="connsiteY26" fmla="*/ 1187078 h 1894832"/>
                  <a:gd name="connsiteX27" fmla="*/ 4818490 w 10614991"/>
                  <a:gd name="connsiteY27" fmla="*/ 773610 h 1894832"/>
                  <a:gd name="connsiteX28" fmla="*/ 5001370 w 10614991"/>
                  <a:gd name="connsiteY28" fmla="*/ 1155273 h 1894832"/>
                  <a:gd name="connsiteX29" fmla="*/ 5176299 w 10614991"/>
                  <a:gd name="connsiteY29" fmla="*/ 805415 h 1894832"/>
                  <a:gd name="connsiteX30" fmla="*/ 5375082 w 10614991"/>
                  <a:gd name="connsiteY30" fmla="*/ 1131419 h 1894832"/>
                  <a:gd name="connsiteX31" fmla="*/ 5542059 w 10614991"/>
                  <a:gd name="connsiteY31" fmla="*/ 821318 h 1894832"/>
                  <a:gd name="connsiteX32" fmla="*/ 5716988 w 10614991"/>
                  <a:gd name="connsiteY32" fmla="*/ 1123468 h 1894832"/>
                  <a:gd name="connsiteX33" fmla="*/ 5907819 w 10614991"/>
                  <a:gd name="connsiteY33" fmla="*/ 845172 h 1894832"/>
                  <a:gd name="connsiteX34" fmla="*/ 6090699 w 10614991"/>
                  <a:gd name="connsiteY34" fmla="*/ 1115516 h 1894832"/>
                  <a:gd name="connsiteX35" fmla="*/ 6273579 w 10614991"/>
                  <a:gd name="connsiteY35" fmla="*/ 845172 h 1894832"/>
                  <a:gd name="connsiteX36" fmla="*/ 6448508 w 10614991"/>
                  <a:gd name="connsiteY36" fmla="*/ 1083711 h 1894832"/>
                  <a:gd name="connsiteX37" fmla="*/ 6615485 w 10614991"/>
                  <a:gd name="connsiteY37" fmla="*/ 861075 h 1894832"/>
                  <a:gd name="connsiteX38" fmla="*/ 6798365 w 10614991"/>
                  <a:gd name="connsiteY38" fmla="*/ 1083711 h 1894832"/>
                  <a:gd name="connsiteX39" fmla="*/ 6981245 w 10614991"/>
                  <a:gd name="connsiteY39" fmla="*/ 861075 h 1894832"/>
                  <a:gd name="connsiteX40" fmla="*/ 7172077 w 10614991"/>
                  <a:gd name="connsiteY40" fmla="*/ 1075760 h 1894832"/>
                  <a:gd name="connsiteX41" fmla="*/ 7362908 w 10614991"/>
                  <a:gd name="connsiteY41" fmla="*/ 876977 h 1894832"/>
                  <a:gd name="connsiteX42" fmla="*/ 7537837 w 10614991"/>
                  <a:gd name="connsiteY42" fmla="*/ 1067809 h 1894832"/>
                  <a:gd name="connsiteX43" fmla="*/ 7728668 w 10614991"/>
                  <a:gd name="connsiteY43" fmla="*/ 876977 h 1894832"/>
                  <a:gd name="connsiteX44" fmla="*/ 7903597 w 10614991"/>
                  <a:gd name="connsiteY44" fmla="*/ 1067809 h 1894832"/>
                  <a:gd name="connsiteX45" fmla="*/ 8086477 w 10614991"/>
                  <a:gd name="connsiteY45" fmla="*/ 884929 h 1894832"/>
                  <a:gd name="connsiteX46" fmla="*/ 8261405 w 10614991"/>
                  <a:gd name="connsiteY46" fmla="*/ 1059857 h 1894832"/>
                  <a:gd name="connsiteX47" fmla="*/ 8444285 w 10614991"/>
                  <a:gd name="connsiteY47" fmla="*/ 884929 h 1894832"/>
                  <a:gd name="connsiteX48" fmla="*/ 8619214 w 10614991"/>
                  <a:gd name="connsiteY48" fmla="*/ 1067809 h 1894832"/>
                  <a:gd name="connsiteX49" fmla="*/ 8817997 w 10614991"/>
                  <a:gd name="connsiteY49" fmla="*/ 876977 h 1894832"/>
                  <a:gd name="connsiteX50" fmla="*/ 8984974 w 10614991"/>
                  <a:gd name="connsiteY50" fmla="*/ 1075760 h 1894832"/>
                  <a:gd name="connsiteX51" fmla="*/ 9159903 w 10614991"/>
                  <a:gd name="connsiteY51" fmla="*/ 884929 h 1894832"/>
                  <a:gd name="connsiteX52" fmla="*/ 9342783 w 10614991"/>
                  <a:gd name="connsiteY52" fmla="*/ 1067809 h 1894832"/>
                  <a:gd name="connsiteX53" fmla="*/ 9509760 w 10614991"/>
                  <a:gd name="connsiteY53" fmla="*/ 900831 h 1894832"/>
                  <a:gd name="connsiteX54" fmla="*/ 9684689 w 10614991"/>
                  <a:gd name="connsiteY54" fmla="*/ 1043955 h 1894832"/>
                  <a:gd name="connsiteX55" fmla="*/ 9867569 w 10614991"/>
                  <a:gd name="connsiteY55" fmla="*/ 900831 h 1894832"/>
                  <a:gd name="connsiteX56" fmla="*/ 10042497 w 10614991"/>
                  <a:gd name="connsiteY56" fmla="*/ 1043955 h 1894832"/>
                  <a:gd name="connsiteX57" fmla="*/ 10217426 w 10614991"/>
                  <a:gd name="connsiteY57" fmla="*/ 932636 h 1894832"/>
                  <a:gd name="connsiteX58" fmla="*/ 10424160 w 10614991"/>
                  <a:gd name="connsiteY58" fmla="*/ 1036003 h 1894832"/>
                  <a:gd name="connsiteX59" fmla="*/ 10614991 w 10614991"/>
                  <a:gd name="connsiteY59" fmla="*/ 948539 h 189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614991" h="1894832">
                    <a:moveTo>
                      <a:pt x="0" y="972393"/>
                    </a:moveTo>
                    <a:cubicBezTo>
                      <a:pt x="55659" y="422428"/>
                      <a:pt x="111318" y="-127537"/>
                      <a:pt x="166977" y="26188"/>
                    </a:cubicBezTo>
                    <a:cubicBezTo>
                      <a:pt x="222636" y="179913"/>
                      <a:pt x="278296" y="1880167"/>
                      <a:pt x="333955" y="1894744"/>
                    </a:cubicBezTo>
                    <a:cubicBezTo>
                      <a:pt x="389614" y="1909321"/>
                      <a:pt x="443948" y="126904"/>
                      <a:pt x="500932" y="113652"/>
                    </a:cubicBezTo>
                    <a:cubicBezTo>
                      <a:pt x="557916" y="100400"/>
                      <a:pt x="613576" y="1805955"/>
                      <a:pt x="675861" y="1815231"/>
                    </a:cubicBezTo>
                    <a:cubicBezTo>
                      <a:pt x="738146" y="1824507"/>
                      <a:pt x="812359" y="182563"/>
                      <a:pt x="874644" y="169311"/>
                    </a:cubicBezTo>
                    <a:cubicBezTo>
                      <a:pt x="936929" y="156059"/>
                      <a:pt x="988612" y="1722466"/>
                      <a:pt x="1049572" y="1735718"/>
                    </a:cubicBezTo>
                    <a:cubicBezTo>
                      <a:pt x="1110532" y="1748970"/>
                      <a:pt x="1180769" y="259426"/>
                      <a:pt x="1240404" y="248824"/>
                    </a:cubicBezTo>
                    <a:cubicBezTo>
                      <a:pt x="1300039" y="238222"/>
                      <a:pt x="1349072" y="1662832"/>
                      <a:pt x="1407381" y="1672108"/>
                    </a:cubicBezTo>
                    <a:cubicBezTo>
                      <a:pt x="1465690" y="1681384"/>
                      <a:pt x="1527976" y="315085"/>
                      <a:pt x="1590261" y="304483"/>
                    </a:cubicBezTo>
                    <a:cubicBezTo>
                      <a:pt x="1652546" y="293881"/>
                      <a:pt x="1720132" y="1595245"/>
                      <a:pt x="1781092" y="1608497"/>
                    </a:cubicBezTo>
                    <a:cubicBezTo>
                      <a:pt x="1842052" y="1621749"/>
                      <a:pt x="1899037" y="394598"/>
                      <a:pt x="1956021" y="383996"/>
                    </a:cubicBezTo>
                    <a:cubicBezTo>
                      <a:pt x="2013005" y="373394"/>
                      <a:pt x="2064689" y="1534285"/>
                      <a:pt x="2122998" y="1544887"/>
                    </a:cubicBezTo>
                    <a:cubicBezTo>
                      <a:pt x="2181307" y="1555489"/>
                      <a:pt x="2243593" y="458209"/>
                      <a:pt x="2305878" y="447607"/>
                    </a:cubicBezTo>
                    <a:cubicBezTo>
                      <a:pt x="2368163" y="437005"/>
                      <a:pt x="2434425" y="1472000"/>
                      <a:pt x="2496710" y="1481276"/>
                    </a:cubicBezTo>
                    <a:cubicBezTo>
                      <a:pt x="2558995" y="1490552"/>
                      <a:pt x="2621280" y="511217"/>
                      <a:pt x="2679590" y="503266"/>
                    </a:cubicBezTo>
                    <a:cubicBezTo>
                      <a:pt x="2737900" y="495315"/>
                      <a:pt x="2786932" y="1424293"/>
                      <a:pt x="2846567" y="1433569"/>
                    </a:cubicBezTo>
                    <a:cubicBezTo>
                      <a:pt x="2906202" y="1442845"/>
                      <a:pt x="2977763" y="569527"/>
                      <a:pt x="3037398" y="558925"/>
                    </a:cubicBezTo>
                    <a:cubicBezTo>
                      <a:pt x="3097033" y="548323"/>
                      <a:pt x="3144741" y="1360682"/>
                      <a:pt x="3204376" y="1369958"/>
                    </a:cubicBezTo>
                    <a:cubicBezTo>
                      <a:pt x="3264011" y="1379234"/>
                      <a:pt x="3332922" y="622535"/>
                      <a:pt x="3395207" y="614584"/>
                    </a:cubicBezTo>
                    <a:cubicBezTo>
                      <a:pt x="3457492" y="606633"/>
                      <a:pt x="3521103" y="1316949"/>
                      <a:pt x="3578087" y="1322250"/>
                    </a:cubicBezTo>
                    <a:cubicBezTo>
                      <a:pt x="3635071" y="1327551"/>
                      <a:pt x="3677478" y="651690"/>
                      <a:pt x="3737113" y="646389"/>
                    </a:cubicBezTo>
                    <a:cubicBezTo>
                      <a:pt x="3796748" y="641088"/>
                      <a:pt x="3876261" y="1283819"/>
                      <a:pt x="3935896" y="1290445"/>
                    </a:cubicBezTo>
                    <a:cubicBezTo>
                      <a:pt x="3995531" y="1297071"/>
                      <a:pt x="4035287" y="694097"/>
                      <a:pt x="4094922" y="686146"/>
                    </a:cubicBezTo>
                    <a:cubicBezTo>
                      <a:pt x="4154557" y="678195"/>
                      <a:pt x="4232744" y="1234786"/>
                      <a:pt x="4293704" y="1242737"/>
                    </a:cubicBezTo>
                    <a:cubicBezTo>
                      <a:pt x="4354664" y="1250688"/>
                      <a:pt x="4402372" y="743130"/>
                      <a:pt x="4460682" y="733854"/>
                    </a:cubicBezTo>
                    <a:cubicBezTo>
                      <a:pt x="4518992" y="724578"/>
                      <a:pt x="4583927" y="1180452"/>
                      <a:pt x="4643562" y="1187078"/>
                    </a:cubicBezTo>
                    <a:cubicBezTo>
                      <a:pt x="4703197" y="1193704"/>
                      <a:pt x="4758855" y="778911"/>
                      <a:pt x="4818490" y="773610"/>
                    </a:cubicBezTo>
                    <a:cubicBezTo>
                      <a:pt x="4878125" y="768309"/>
                      <a:pt x="4941735" y="1149972"/>
                      <a:pt x="5001370" y="1155273"/>
                    </a:cubicBezTo>
                    <a:cubicBezTo>
                      <a:pt x="5061005" y="1160574"/>
                      <a:pt x="5114014" y="809391"/>
                      <a:pt x="5176299" y="805415"/>
                    </a:cubicBezTo>
                    <a:cubicBezTo>
                      <a:pt x="5238584" y="801439"/>
                      <a:pt x="5314122" y="1128769"/>
                      <a:pt x="5375082" y="1131419"/>
                    </a:cubicBezTo>
                    <a:cubicBezTo>
                      <a:pt x="5436042" y="1134069"/>
                      <a:pt x="5485075" y="822643"/>
                      <a:pt x="5542059" y="821318"/>
                    </a:cubicBezTo>
                    <a:cubicBezTo>
                      <a:pt x="5599043" y="819993"/>
                      <a:pt x="5656028" y="1119492"/>
                      <a:pt x="5716988" y="1123468"/>
                    </a:cubicBezTo>
                    <a:cubicBezTo>
                      <a:pt x="5777948" y="1127444"/>
                      <a:pt x="5845534" y="846497"/>
                      <a:pt x="5907819" y="845172"/>
                    </a:cubicBezTo>
                    <a:cubicBezTo>
                      <a:pt x="5970104" y="843847"/>
                      <a:pt x="6029739" y="1115516"/>
                      <a:pt x="6090699" y="1115516"/>
                    </a:cubicBezTo>
                    <a:cubicBezTo>
                      <a:pt x="6151659" y="1115516"/>
                      <a:pt x="6213944" y="850473"/>
                      <a:pt x="6273579" y="845172"/>
                    </a:cubicBezTo>
                    <a:cubicBezTo>
                      <a:pt x="6333214" y="839871"/>
                      <a:pt x="6391524" y="1081061"/>
                      <a:pt x="6448508" y="1083711"/>
                    </a:cubicBezTo>
                    <a:cubicBezTo>
                      <a:pt x="6505492" y="1086361"/>
                      <a:pt x="6557176" y="861075"/>
                      <a:pt x="6615485" y="861075"/>
                    </a:cubicBezTo>
                    <a:cubicBezTo>
                      <a:pt x="6673794" y="861075"/>
                      <a:pt x="6737405" y="1083711"/>
                      <a:pt x="6798365" y="1083711"/>
                    </a:cubicBezTo>
                    <a:cubicBezTo>
                      <a:pt x="6859325" y="1083711"/>
                      <a:pt x="6918960" y="862400"/>
                      <a:pt x="6981245" y="861075"/>
                    </a:cubicBezTo>
                    <a:cubicBezTo>
                      <a:pt x="7043530" y="859750"/>
                      <a:pt x="7108467" y="1073110"/>
                      <a:pt x="7172077" y="1075760"/>
                    </a:cubicBezTo>
                    <a:cubicBezTo>
                      <a:pt x="7235687" y="1078410"/>
                      <a:pt x="7301948" y="878302"/>
                      <a:pt x="7362908" y="876977"/>
                    </a:cubicBezTo>
                    <a:cubicBezTo>
                      <a:pt x="7423868" y="875652"/>
                      <a:pt x="7476877" y="1067809"/>
                      <a:pt x="7537837" y="1067809"/>
                    </a:cubicBezTo>
                    <a:cubicBezTo>
                      <a:pt x="7598797" y="1067809"/>
                      <a:pt x="7667708" y="876977"/>
                      <a:pt x="7728668" y="876977"/>
                    </a:cubicBezTo>
                    <a:cubicBezTo>
                      <a:pt x="7789628" y="876977"/>
                      <a:pt x="7843962" y="1066484"/>
                      <a:pt x="7903597" y="1067809"/>
                    </a:cubicBezTo>
                    <a:cubicBezTo>
                      <a:pt x="7963232" y="1069134"/>
                      <a:pt x="8026842" y="886254"/>
                      <a:pt x="8086477" y="884929"/>
                    </a:cubicBezTo>
                    <a:cubicBezTo>
                      <a:pt x="8146112" y="883604"/>
                      <a:pt x="8201770" y="1059857"/>
                      <a:pt x="8261405" y="1059857"/>
                    </a:cubicBezTo>
                    <a:cubicBezTo>
                      <a:pt x="8321040" y="1059857"/>
                      <a:pt x="8384650" y="883604"/>
                      <a:pt x="8444285" y="884929"/>
                    </a:cubicBezTo>
                    <a:cubicBezTo>
                      <a:pt x="8503920" y="886254"/>
                      <a:pt x="8556929" y="1069134"/>
                      <a:pt x="8619214" y="1067809"/>
                    </a:cubicBezTo>
                    <a:cubicBezTo>
                      <a:pt x="8681499" y="1066484"/>
                      <a:pt x="8757037" y="875652"/>
                      <a:pt x="8817997" y="876977"/>
                    </a:cubicBezTo>
                    <a:cubicBezTo>
                      <a:pt x="8878957" y="878302"/>
                      <a:pt x="8927990" y="1074435"/>
                      <a:pt x="8984974" y="1075760"/>
                    </a:cubicBezTo>
                    <a:cubicBezTo>
                      <a:pt x="9041958" y="1077085"/>
                      <a:pt x="9100268" y="886254"/>
                      <a:pt x="9159903" y="884929"/>
                    </a:cubicBezTo>
                    <a:cubicBezTo>
                      <a:pt x="9219538" y="883604"/>
                      <a:pt x="9284474" y="1065159"/>
                      <a:pt x="9342783" y="1067809"/>
                    </a:cubicBezTo>
                    <a:cubicBezTo>
                      <a:pt x="9401092" y="1070459"/>
                      <a:pt x="9452776" y="904807"/>
                      <a:pt x="9509760" y="900831"/>
                    </a:cubicBezTo>
                    <a:cubicBezTo>
                      <a:pt x="9566744" y="896855"/>
                      <a:pt x="9625054" y="1043955"/>
                      <a:pt x="9684689" y="1043955"/>
                    </a:cubicBezTo>
                    <a:cubicBezTo>
                      <a:pt x="9744324" y="1043955"/>
                      <a:pt x="9807934" y="900831"/>
                      <a:pt x="9867569" y="900831"/>
                    </a:cubicBezTo>
                    <a:cubicBezTo>
                      <a:pt x="9927204" y="900831"/>
                      <a:pt x="9984188" y="1038654"/>
                      <a:pt x="10042497" y="1043955"/>
                    </a:cubicBezTo>
                    <a:cubicBezTo>
                      <a:pt x="10100806" y="1049256"/>
                      <a:pt x="10153816" y="933961"/>
                      <a:pt x="10217426" y="932636"/>
                    </a:cubicBezTo>
                    <a:cubicBezTo>
                      <a:pt x="10281037" y="931311"/>
                      <a:pt x="10357899" y="1033353"/>
                      <a:pt x="10424160" y="1036003"/>
                    </a:cubicBezTo>
                    <a:cubicBezTo>
                      <a:pt x="10490421" y="1038653"/>
                      <a:pt x="10552706" y="993596"/>
                      <a:pt x="10614991" y="948539"/>
                    </a:cubicBezTo>
                  </a:path>
                </a:pathLst>
              </a:custGeom>
              <a:noFill/>
              <a:ln w="1905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sp>
            <p:nvSpPr>
              <p:cNvPr id="80" name="テキスト ボックス 79"/>
              <p:cNvSpPr txBox="1"/>
              <p:nvPr/>
            </p:nvSpPr>
            <p:spPr>
              <a:xfrm>
                <a:off x="3746674" y="1772816"/>
                <a:ext cx="1998414" cy="830997"/>
              </a:xfrm>
              <a:prstGeom prst="rect">
                <a:avLst/>
              </a:prstGeom>
              <a:noFill/>
              <a:ln>
                <a:noFill/>
              </a:ln>
            </p:spPr>
            <p:txBody>
              <a:bodyPr wrap="none" rtlCol="0">
                <a:spAutoFit/>
              </a:bodyPr>
              <a:lstStyle/>
              <a:p>
                <a:pPr algn="ctr"/>
                <a:r>
                  <a:rPr lang="en-US" altLang="ja-JP" sz="2400" dirty="0" smtClean="0">
                    <a:solidFill>
                      <a:srgbClr val="0070C0"/>
                    </a:solidFill>
                    <a:latin typeface="Arial"/>
                    <a:cs typeface="Arial"/>
                  </a:rPr>
                  <a:t>Signal before</a:t>
                </a:r>
              </a:p>
              <a:p>
                <a:pPr algn="ctr"/>
                <a:r>
                  <a:rPr kumimoji="1" lang="en-US" altLang="ja-JP" sz="2400" dirty="0" smtClean="0">
                    <a:solidFill>
                      <a:srgbClr val="0070C0"/>
                    </a:solidFill>
                    <a:latin typeface="Arial"/>
                    <a:cs typeface="Arial"/>
                  </a:rPr>
                  <a:t>one period</a:t>
                </a:r>
                <a:endParaRPr kumimoji="1" lang="ja-JP" altLang="en-US" sz="2400" dirty="0">
                  <a:solidFill>
                    <a:srgbClr val="0070C0"/>
                  </a:solidFill>
                  <a:latin typeface="Arial"/>
                  <a:cs typeface="Arial"/>
                </a:endParaRPr>
              </a:p>
            </p:txBody>
          </p:sp>
        </p:grpSp>
      </p:grpSp>
      <p:sp>
        <p:nvSpPr>
          <p:cNvPr id="81" name="テキスト ボックス 80"/>
          <p:cNvSpPr txBox="1"/>
          <p:nvPr/>
        </p:nvSpPr>
        <p:spPr>
          <a:xfrm>
            <a:off x="5961113" y="1772818"/>
            <a:ext cx="1031051" cy="830997"/>
          </a:xfrm>
          <a:prstGeom prst="rect">
            <a:avLst/>
          </a:prstGeom>
          <a:noFill/>
          <a:ln>
            <a:noFill/>
          </a:ln>
        </p:spPr>
        <p:txBody>
          <a:bodyPr wrap="none" rtlCol="0">
            <a:spAutoFit/>
          </a:bodyPr>
          <a:lstStyle/>
          <a:p>
            <a:pPr algn="ctr"/>
            <a:r>
              <a:rPr lang="en-US" altLang="ja-JP" sz="2400" dirty="0" smtClean="0">
                <a:solidFill>
                  <a:schemeClr val="bg1">
                    <a:lumMod val="50000"/>
                  </a:schemeClr>
                </a:solidFill>
                <a:latin typeface="Arial"/>
                <a:cs typeface="Arial"/>
              </a:rPr>
              <a:t>Latest</a:t>
            </a:r>
          </a:p>
          <a:p>
            <a:pPr algn="ctr"/>
            <a:r>
              <a:rPr lang="en-US" altLang="ja-JP" sz="2400" dirty="0" smtClean="0">
                <a:solidFill>
                  <a:schemeClr val="bg1">
                    <a:lumMod val="50000"/>
                  </a:schemeClr>
                </a:solidFill>
                <a:latin typeface="Arial"/>
                <a:cs typeface="Arial"/>
              </a:rPr>
              <a:t>signal</a:t>
            </a:r>
            <a:endParaRPr kumimoji="1" lang="ja-JP" altLang="en-US" sz="2400" dirty="0">
              <a:solidFill>
                <a:schemeClr val="bg1">
                  <a:lumMod val="50000"/>
                </a:schemeClr>
              </a:solidFill>
              <a:latin typeface="Arial"/>
              <a:cs typeface="Arial"/>
            </a:endParaRPr>
          </a:p>
        </p:txBody>
      </p:sp>
      <p:grpSp>
        <p:nvGrpSpPr>
          <p:cNvPr id="55" name="図形グループ 54"/>
          <p:cNvGrpSpPr/>
          <p:nvPr/>
        </p:nvGrpSpPr>
        <p:grpSpPr>
          <a:xfrm>
            <a:off x="920552" y="845714"/>
            <a:ext cx="8280920" cy="969494"/>
            <a:chOff x="200472" y="-1788966"/>
            <a:chExt cx="8280920" cy="969494"/>
          </a:xfrm>
        </p:grpSpPr>
        <p:sp>
          <p:nvSpPr>
            <p:cNvPr id="57" name="角丸四角形 56"/>
            <p:cNvSpPr/>
            <p:nvPr/>
          </p:nvSpPr>
          <p:spPr bwMode="auto">
            <a:xfrm>
              <a:off x="200472" y="-1755576"/>
              <a:ext cx="8280920" cy="936104"/>
            </a:xfrm>
            <a:prstGeom prst="roundRect">
              <a:avLst/>
            </a:prstGeom>
            <a:solidFill>
              <a:srgbClr val="00009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58" name="テキスト ボックス 57"/>
            <p:cNvSpPr txBox="1"/>
            <p:nvPr/>
          </p:nvSpPr>
          <p:spPr>
            <a:xfrm>
              <a:off x="200473" y="-1788966"/>
              <a:ext cx="3096343" cy="95410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2800" dirty="0" smtClean="0">
                  <a:solidFill>
                    <a:srgbClr val="FFFF00"/>
                  </a:solidFill>
                  <a:latin typeface="Arial"/>
                  <a:cs typeface="Arial"/>
                </a:rPr>
                <a:t>Relaxation time</a:t>
              </a:r>
            </a:p>
            <a:p>
              <a:pPr algn="ctr"/>
              <a:r>
                <a:rPr lang="en-US" altLang="ja-JP" sz="2800" dirty="0" smtClean="0">
                  <a:solidFill>
                    <a:srgbClr val="FFFF00"/>
                  </a:solidFill>
                  <a:latin typeface="Arial"/>
                  <a:cs typeface="Arial"/>
                </a:rPr>
                <a:t> of transient signal</a:t>
              </a:r>
            </a:p>
          </p:txBody>
        </p:sp>
        <p:sp>
          <p:nvSpPr>
            <p:cNvPr id="61" name="テキスト ボックス 60"/>
            <p:cNvSpPr txBox="1"/>
            <p:nvPr/>
          </p:nvSpPr>
          <p:spPr>
            <a:xfrm>
              <a:off x="4376936" y="-1788966"/>
              <a:ext cx="4104455" cy="95410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2800" dirty="0" smtClean="0">
                  <a:solidFill>
                    <a:srgbClr val="FFFF00"/>
                  </a:solidFill>
                  <a:latin typeface="Arial"/>
                  <a:cs typeface="Arial"/>
                </a:rPr>
                <a:t>Repetition period of </a:t>
              </a:r>
            </a:p>
            <a:p>
              <a:pPr algn="ctr"/>
              <a:r>
                <a:rPr lang="en-US" altLang="ja-JP" sz="2800" dirty="0" smtClean="0">
                  <a:solidFill>
                    <a:srgbClr val="FFFF00"/>
                  </a:solidFill>
                  <a:latin typeface="Arial"/>
                  <a:cs typeface="Arial"/>
                </a:rPr>
                <a:t>THz pulse train</a:t>
              </a:r>
              <a:endParaRPr kumimoji="1" lang="ja-JP" altLang="en-US" sz="2800" dirty="0">
                <a:solidFill>
                  <a:srgbClr val="FFFF00"/>
                </a:solidFill>
                <a:latin typeface="Arial"/>
                <a:cs typeface="Arial"/>
              </a:endParaRPr>
            </a:p>
          </p:txBody>
        </p:sp>
        <p:sp>
          <p:nvSpPr>
            <p:cNvPr id="63" name="テキスト ボックス 62"/>
            <p:cNvSpPr txBox="1"/>
            <p:nvPr/>
          </p:nvSpPr>
          <p:spPr>
            <a:xfrm>
              <a:off x="3656857" y="-1773578"/>
              <a:ext cx="864095" cy="92333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5400" dirty="0" smtClean="0">
                  <a:solidFill>
                    <a:srgbClr val="FFFF00"/>
                  </a:solidFill>
                  <a:latin typeface="Arial"/>
                  <a:cs typeface="Arial"/>
                </a:rPr>
                <a:t>&gt;</a:t>
              </a:r>
              <a:endParaRPr kumimoji="1" lang="ja-JP" altLang="en-US" sz="5400" dirty="0">
                <a:solidFill>
                  <a:srgbClr val="FFFF00"/>
                </a:solidFill>
                <a:latin typeface="Arial"/>
                <a:cs typeface="Arial"/>
              </a:endParaRPr>
            </a:p>
          </p:txBody>
        </p:sp>
      </p:grpSp>
      <p:sp>
        <p:nvSpPr>
          <p:cNvPr id="65" name="テキスト ボックス 64"/>
          <p:cNvSpPr txBox="1"/>
          <p:nvPr/>
        </p:nvSpPr>
        <p:spPr>
          <a:xfrm>
            <a:off x="8195001" y="1772818"/>
            <a:ext cx="1668120" cy="1384995"/>
          </a:xfrm>
          <a:prstGeom prst="rect">
            <a:avLst/>
          </a:prstGeom>
          <a:noFill/>
        </p:spPr>
        <p:txBody>
          <a:bodyPr wrap="none" rtlCol="0">
            <a:spAutoFit/>
          </a:bodyPr>
          <a:lstStyle/>
          <a:p>
            <a:pPr algn="ctr"/>
            <a:r>
              <a:rPr lang="en-US" altLang="ja-JP" sz="2800" dirty="0" smtClean="0">
                <a:latin typeface="Arial"/>
                <a:cs typeface="Arial"/>
              </a:rPr>
              <a:t>Transient</a:t>
            </a:r>
          </a:p>
          <a:p>
            <a:pPr algn="ctr"/>
            <a:r>
              <a:rPr lang="en-US" altLang="ja-JP" sz="2800" dirty="0" smtClean="0">
                <a:latin typeface="Arial"/>
                <a:cs typeface="Arial"/>
              </a:rPr>
              <a:t>signal</a:t>
            </a:r>
          </a:p>
          <a:p>
            <a:pPr algn="ctr"/>
            <a:r>
              <a:rPr lang="en-US" altLang="ja-JP" sz="2800" b="1" i="1" dirty="0" smtClean="0">
                <a:latin typeface="Arial"/>
                <a:cs typeface="Arial"/>
              </a:rPr>
              <a:t>h</a:t>
            </a:r>
            <a:r>
              <a:rPr lang="en-US" altLang="ja-JP" sz="2800" b="1" i="1" dirty="0">
                <a:latin typeface="Arial"/>
                <a:cs typeface="Arial"/>
              </a:rPr>
              <a:t>(t)</a:t>
            </a:r>
          </a:p>
        </p:txBody>
      </p:sp>
      <p:sp>
        <p:nvSpPr>
          <p:cNvPr id="73" name="テキスト ボックス 72"/>
          <p:cNvSpPr txBox="1"/>
          <p:nvPr/>
        </p:nvSpPr>
        <p:spPr>
          <a:xfrm>
            <a:off x="0" y="177900"/>
            <a:ext cx="9906000" cy="677108"/>
          </a:xfrm>
          <a:prstGeom prst="rect">
            <a:avLst/>
          </a:prstGeom>
          <a:noFill/>
        </p:spPr>
        <p:txBody>
          <a:bodyPr wrap="square" rtlCol="0">
            <a:spAutoFit/>
          </a:bodyPr>
          <a:lstStyle/>
          <a:p>
            <a:pPr algn="ctr"/>
            <a:r>
              <a:rPr lang="en-US" altLang="ja-JP" sz="3800" spc="-150" dirty="0" smtClean="0">
                <a:latin typeface="Arial"/>
                <a:cs typeface="Arial"/>
              </a:rPr>
              <a:t>FT of transient signals induced by THz pulse train</a:t>
            </a:r>
            <a:endParaRPr kumimoji="1" lang="ja-JP" altLang="en-US" sz="3800" spc="-150" dirty="0">
              <a:latin typeface="Arial"/>
              <a:cs typeface="Arial"/>
            </a:endParaRPr>
          </a:p>
        </p:txBody>
      </p:sp>
    </p:spTree>
    <p:extLst>
      <p:ext uri="{BB962C8B-B14F-4D97-AF65-F5344CB8AC3E}">
        <p14:creationId xmlns:p14="http://schemas.microsoft.com/office/powerpoint/2010/main" val="2627090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テキスト ボックス 63"/>
          <p:cNvSpPr txBox="1"/>
          <p:nvPr/>
        </p:nvSpPr>
        <p:spPr>
          <a:xfrm>
            <a:off x="-26823" y="5656822"/>
            <a:ext cx="1681720" cy="707886"/>
          </a:xfrm>
          <a:prstGeom prst="rect">
            <a:avLst/>
          </a:prstGeom>
          <a:noFill/>
          <a:ln>
            <a:noFill/>
          </a:ln>
        </p:spPr>
        <p:txBody>
          <a:bodyPr wrap="none" rtlCol="0">
            <a:spAutoFit/>
          </a:bodyPr>
          <a:lstStyle/>
          <a:p>
            <a:pPr algn="ctr"/>
            <a:r>
              <a:rPr lang="en-US" altLang="ja-JP" sz="2000" dirty="0">
                <a:solidFill>
                  <a:srgbClr val="FF0000"/>
                </a:solidFill>
                <a:latin typeface="Arial"/>
                <a:cs typeface="Arial"/>
              </a:rPr>
              <a:t>Pulse before</a:t>
            </a:r>
          </a:p>
          <a:p>
            <a:pPr algn="ctr"/>
            <a:r>
              <a:rPr lang="en-US" altLang="ja-JP" sz="2000" dirty="0" smtClean="0">
                <a:solidFill>
                  <a:srgbClr val="FF0000"/>
                </a:solidFill>
                <a:latin typeface="Arial"/>
                <a:cs typeface="Arial"/>
              </a:rPr>
              <a:t>three </a:t>
            </a:r>
            <a:r>
              <a:rPr lang="en-US" altLang="ja-JP" sz="2000" dirty="0">
                <a:solidFill>
                  <a:srgbClr val="FF0000"/>
                </a:solidFill>
                <a:latin typeface="Arial"/>
                <a:cs typeface="Arial"/>
              </a:rPr>
              <a:t>periods</a:t>
            </a:r>
          </a:p>
        </p:txBody>
      </p:sp>
      <p:sp>
        <p:nvSpPr>
          <p:cNvPr id="65" name="テキスト ボックス 64"/>
          <p:cNvSpPr txBox="1"/>
          <p:nvPr/>
        </p:nvSpPr>
        <p:spPr>
          <a:xfrm>
            <a:off x="1608294" y="5656612"/>
            <a:ext cx="1624739" cy="707886"/>
          </a:xfrm>
          <a:prstGeom prst="rect">
            <a:avLst/>
          </a:prstGeom>
          <a:noFill/>
          <a:ln>
            <a:noFill/>
          </a:ln>
        </p:spPr>
        <p:txBody>
          <a:bodyPr wrap="none" rtlCol="0">
            <a:spAutoFit/>
          </a:bodyPr>
          <a:lstStyle/>
          <a:p>
            <a:pPr algn="ctr"/>
            <a:r>
              <a:rPr lang="en-US" altLang="ja-JP" sz="2000" dirty="0">
                <a:solidFill>
                  <a:srgbClr val="00B050"/>
                </a:solidFill>
                <a:latin typeface="Arial"/>
                <a:cs typeface="Arial"/>
              </a:rPr>
              <a:t>Pulse before</a:t>
            </a:r>
          </a:p>
          <a:p>
            <a:pPr algn="ctr"/>
            <a:r>
              <a:rPr lang="en-US" altLang="ja-JP" sz="2000" dirty="0" smtClean="0">
                <a:solidFill>
                  <a:srgbClr val="00B050"/>
                </a:solidFill>
                <a:latin typeface="Arial"/>
                <a:cs typeface="Arial"/>
              </a:rPr>
              <a:t>two periods</a:t>
            </a:r>
            <a:endParaRPr lang="en-US" altLang="ja-JP" sz="2000" dirty="0">
              <a:solidFill>
                <a:srgbClr val="00B050"/>
              </a:solidFill>
              <a:latin typeface="Arial"/>
              <a:cs typeface="Arial"/>
            </a:endParaRPr>
          </a:p>
        </p:txBody>
      </p:sp>
      <p:sp>
        <p:nvSpPr>
          <p:cNvPr id="66" name="テキスト ボックス 65"/>
          <p:cNvSpPr txBox="1"/>
          <p:nvPr/>
        </p:nvSpPr>
        <p:spPr>
          <a:xfrm>
            <a:off x="3318599" y="5661248"/>
            <a:ext cx="1624739" cy="707886"/>
          </a:xfrm>
          <a:prstGeom prst="rect">
            <a:avLst/>
          </a:prstGeom>
          <a:noFill/>
          <a:ln>
            <a:noFill/>
          </a:ln>
        </p:spPr>
        <p:txBody>
          <a:bodyPr wrap="none" rtlCol="0">
            <a:spAutoFit/>
          </a:bodyPr>
          <a:lstStyle/>
          <a:p>
            <a:pPr algn="ctr"/>
            <a:r>
              <a:rPr lang="en-US" altLang="ja-JP" sz="2000" dirty="0" smtClean="0">
                <a:solidFill>
                  <a:srgbClr val="0070C0"/>
                </a:solidFill>
                <a:latin typeface="Arial"/>
                <a:cs typeface="Arial"/>
              </a:rPr>
              <a:t>Pulse </a:t>
            </a:r>
            <a:r>
              <a:rPr lang="en-US" altLang="ja-JP" sz="2000" dirty="0">
                <a:solidFill>
                  <a:srgbClr val="0070C0"/>
                </a:solidFill>
                <a:latin typeface="Arial"/>
                <a:cs typeface="Arial"/>
              </a:rPr>
              <a:t>before</a:t>
            </a:r>
          </a:p>
          <a:p>
            <a:pPr algn="ctr"/>
            <a:r>
              <a:rPr lang="en-US" altLang="ja-JP" sz="2000" dirty="0">
                <a:solidFill>
                  <a:srgbClr val="0070C0"/>
                </a:solidFill>
                <a:latin typeface="Arial"/>
                <a:cs typeface="Arial"/>
              </a:rPr>
              <a:t>one period</a:t>
            </a:r>
            <a:endParaRPr lang="ja-JP" altLang="en-US" sz="2000" dirty="0">
              <a:solidFill>
                <a:srgbClr val="0070C0"/>
              </a:solidFill>
              <a:latin typeface="Arial"/>
              <a:cs typeface="Arial"/>
            </a:endParaRPr>
          </a:p>
        </p:txBody>
      </p:sp>
      <p:sp>
        <p:nvSpPr>
          <p:cNvPr id="75" name="テキスト ボックス 74"/>
          <p:cNvSpPr txBox="1"/>
          <p:nvPr/>
        </p:nvSpPr>
        <p:spPr>
          <a:xfrm>
            <a:off x="-15553" y="1772818"/>
            <a:ext cx="1998414" cy="830997"/>
          </a:xfrm>
          <a:prstGeom prst="rect">
            <a:avLst/>
          </a:prstGeom>
          <a:noFill/>
          <a:ln>
            <a:noFill/>
          </a:ln>
        </p:spPr>
        <p:txBody>
          <a:bodyPr wrap="none" rtlCol="0">
            <a:spAutoFit/>
          </a:bodyPr>
          <a:lstStyle/>
          <a:p>
            <a:pPr algn="ctr"/>
            <a:r>
              <a:rPr lang="en-US" altLang="ja-JP" sz="2400" dirty="0">
                <a:solidFill>
                  <a:srgbClr val="FF0000"/>
                </a:solidFill>
                <a:latin typeface="Arial"/>
                <a:cs typeface="Arial"/>
              </a:rPr>
              <a:t>Signal before</a:t>
            </a:r>
          </a:p>
          <a:p>
            <a:pPr algn="ctr"/>
            <a:r>
              <a:rPr lang="en-US" altLang="ja-JP" sz="2400" dirty="0" smtClean="0">
                <a:solidFill>
                  <a:srgbClr val="FF0000"/>
                </a:solidFill>
                <a:latin typeface="Arial"/>
                <a:cs typeface="Arial"/>
              </a:rPr>
              <a:t>three </a:t>
            </a:r>
            <a:r>
              <a:rPr lang="en-US" altLang="ja-JP" sz="2400" dirty="0">
                <a:solidFill>
                  <a:srgbClr val="FF0000"/>
                </a:solidFill>
                <a:latin typeface="Arial"/>
                <a:cs typeface="Arial"/>
              </a:rPr>
              <a:t>periods</a:t>
            </a:r>
          </a:p>
        </p:txBody>
      </p:sp>
      <p:sp>
        <p:nvSpPr>
          <p:cNvPr id="76" name="テキスト ボックス 75"/>
          <p:cNvSpPr txBox="1"/>
          <p:nvPr/>
        </p:nvSpPr>
        <p:spPr>
          <a:xfrm>
            <a:off x="1856655" y="1772818"/>
            <a:ext cx="1998414" cy="830997"/>
          </a:xfrm>
          <a:prstGeom prst="rect">
            <a:avLst/>
          </a:prstGeom>
          <a:noFill/>
          <a:ln>
            <a:noFill/>
          </a:ln>
        </p:spPr>
        <p:txBody>
          <a:bodyPr wrap="none" rtlCol="0">
            <a:spAutoFit/>
          </a:bodyPr>
          <a:lstStyle/>
          <a:p>
            <a:pPr algn="ctr"/>
            <a:r>
              <a:rPr lang="en-US" altLang="ja-JP" sz="2400" dirty="0" smtClean="0">
                <a:solidFill>
                  <a:srgbClr val="00B050"/>
                </a:solidFill>
                <a:latin typeface="Arial"/>
                <a:cs typeface="Arial"/>
              </a:rPr>
              <a:t>Signal before</a:t>
            </a:r>
          </a:p>
          <a:p>
            <a:pPr algn="ctr"/>
            <a:r>
              <a:rPr lang="en-US" altLang="ja-JP" sz="2400" dirty="0" smtClean="0">
                <a:solidFill>
                  <a:srgbClr val="00B050"/>
                </a:solidFill>
                <a:latin typeface="Arial"/>
                <a:cs typeface="Arial"/>
              </a:rPr>
              <a:t>two periods</a:t>
            </a:r>
            <a:endParaRPr lang="en-US" altLang="ja-JP" sz="2400" dirty="0">
              <a:solidFill>
                <a:srgbClr val="00B050"/>
              </a:solidFill>
              <a:latin typeface="Arial"/>
              <a:cs typeface="Arial"/>
            </a:endParaRPr>
          </a:p>
        </p:txBody>
      </p:sp>
      <p:sp>
        <p:nvSpPr>
          <p:cNvPr id="77" name="テキスト ボックス 76"/>
          <p:cNvSpPr txBox="1"/>
          <p:nvPr/>
        </p:nvSpPr>
        <p:spPr>
          <a:xfrm>
            <a:off x="3746673" y="1772818"/>
            <a:ext cx="1998414" cy="830997"/>
          </a:xfrm>
          <a:prstGeom prst="rect">
            <a:avLst/>
          </a:prstGeom>
          <a:noFill/>
          <a:ln>
            <a:noFill/>
          </a:ln>
        </p:spPr>
        <p:txBody>
          <a:bodyPr wrap="none" rtlCol="0">
            <a:spAutoFit/>
          </a:bodyPr>
          <a:lstStyle/>
          <a:p>
            <a:pPr algn="ctr"/>
            <a:r>
              <a:rPr lang="en-US" altLang="ja-JP" sz="2400" dirty="0" smtClean="0">
                <a:solidFill>
                  <a:srgbClr val="0070C0"/>
                </a:solidFill>
                <a:latin typeface="Arial"/>
                <a:cs typeface="Arial"/>
              </a:rPr>
              <a:t>Signal before</a:t>
            </a:r>
          </a:p>
          <a:p>
            <a:pPr algn="ctr"/>
            <a:r>
              <a:rPr kumimoji="1" lang="en-US" altLang="ja-JP" sz="2400" dirty="0" smtClean="0">
                <a:solidFill>
                  <a:srgbClr val="0070C0"/>
                </a:solidFill>
                <a:latin typeface="Arial"/>
                <a:cs typeface="Arial"/>
              </a:rPr>
              <a:t>one period</a:t>
            </a:r>
            <a:endParaRPr kumimoji="1" lang="ja-JP" altLang="en-US" sz="2400" dirty="0">
              <a:solidFill>
                <a:srgbClr val="0070C0"/>
              </a:solidFill>
              <a:latin typeface="Arial"/>
              <a:cs typeface="Arial"/>
            </a:endParaRPr>
          </a:p>
        </p:txBody>
      </p:sp>
      <p:sp>
        <p:nvSpPr>
          <p:cNvPr id="78" name="テキスト ボックス 77"/>
          <p:cNvSpPr txBox="1"/>
          <p:nvPr/>
        </p:nvSpPr>
        <p:spPr>
          <a:xfrm>
            <a:off x="5961113" y="1772818"/>
            <a:ext cx="1031051" cy="830997"/>
          </a:xfrm>
          <a:prstGeom prst="rect">
            <a:avLst/>
          </a:prstGeom>
          <a:noFill/>
          <a:ln>
            <a:noFill/>
          </a:ln>
        </p:spPr>
        <p:txBody>
          <a:bodyPr wrap="none" rtlCol="0">
            <a:spAutoFit/>
          </a:bodyPr>
          <a:lstStyle/>
          <a:p>
            <a:pPr algn="ctr"/>
            <a:r>
              <a:rPr lang="en-US" altLang="ja-JP" sz="2400" dirty="0" smtClean="0">
                <a:solidFill>
                  <a:schemeClr val="bg1">
                    <a:lumMod val="50000"/>
                  </a:schemeClr>
                </a:solidFill>
                <a:latin typeface="Arial"/>
                <a:cs typeface="Arial"/>
              </a:rPr>
              <a:t>Latest</a:t>
            </a:r>
          </a:p>
          <a:p>
            <a:pPr algn="ctr"/>
            <a:r>
              <a:rPr lang="en-US" altLang="ja-JP" sz="2400" dirty="0" smtClean="0">
                <a:solidFill>
                  <a:schemeClr val="bg1">
                    <a:lumMod val="50000"/>
                  </a:schemeClr>
                </a:solidFill>
                <a:latin typeface="Arial"/>
                <a:cs typeface="Arial"/>
              </a:rPr>
              <a:t>signal</a:t>
            </a:r>
            <a:endParaRPr kumimoji="1" lang="ja-JP" altLang="en-US" sz="2400" dirty="0">
              <a:solidFill>
                <a:schemeClr val="bg1">
                  <a:lumMod val="50000"/>
                </a:schemeClr>
              </a:solidFill>
              <a:latin typeface="Arial"/>
              <a:cs typeface="Arial"/>
            </a:endParaRPr>
          </a:p>
        </p:txBody>
      </p:sp>
      <p:sp>
        <p:nvSpPr>
          <p:cNvPr id="12" name="フリーフォーム 11"/>
          <p:cNvSpPr/>
          <p:nvPr/>
        </p:nvSpPr>
        <p:spPr>
          <a:xfrm>
            <a:off x="5655078" y="2527400"/>
            <a:ext cx="7076630" cy="1801904"/>
          </a:xfrm>
          <a:custGeom>
            <a:avLst/>
            <a:gdLst>
              <a:gd name="connsiteX0" fmla="*/ 0 w 10614991"/>
              <a:gd name="connsiteY0" fmla="*/ 972393 h 1894832"/>
              <a:gd name="connsiteX1" fmla="*/ 166977 w 10614991"/>
              <a:gd name="connsiteY1" fmla="*/ 26188 h 1894832"/>
              <a:gd name="connsiteX2" fmla="*/ 333955 w 10614991"/>
              <a:gd name="connsiteY2" fmla="*/ 1894744 h 1894832"/>
              <a:gd name="connsiteX3" fmla="*/ 500932 w 10614991"/>
              <a:gd name="connsiteY3" fmla="*/ 113652 h 1894832"/>
              <a:gd name="connsiteX4" fmla="*/ 675861 w 10614991"/>
              <a:gd name="connsiteY4" fmla="*/ 1815231 h 1894832"/>
              <a:gd name="connsiteX5" fmla="*/ 874644 w 10614991"/>
              <a:gd name="connsiteY5" fmla="*/ 169311 h 1894832"/>
              <a:gd name="connsiteX6" fmla="*/ 1049572 w 10614991"/>
              <a:gd name="connsiteY6" fmla="*/ 1735718 h 1894832"/>
              <a:gd name="connsiteX7" fmla="*/ 1240404 w 10614991"/>
              <a:gd name="connsiteY7" fmla="*/ 248824 h 1894832"/>
              <a:gd name="connsiteX8" fmla="*/ 1407381 w 10614991"/>
              <a:gd name="connsiteY8" fmla="*/ 1672108 h 1894832"/>
              <a:gd name="connsiteX9" fmla="*/ 1590261 w 10614991"/>
              <a:gd name="connsiteY9" fmla="*/ 304483 h 1894832"/>
              <a:gd name="connsiteX10" fmla="*/ 1781092 w 10614991"/>
              <a:gd name="connsiteY10" fmla="*/ 1608497 h 1894832"/>
              <a:gd name="connsiteX11" fmla="*/ 1956021 w 10614991"/>
              <a:gd name="connsiteY11" fmla="*/ 383996 h 1894832"/>
              <a:gd name="connsiteX12" fmla="*/ 2122998 w 10614991"/>
              <a:gd name="connsiteY12" fmla="*/ 1544887 h 1894832"/>
              <a:gd name="connsiteX13" fmla="*/ 2305878 w 10614991"/>
              <a:gd name="connsiteY13" fmla="*/ 447607 h 1894832"/>
              <a:gd name="connsiteX14" fmla="*/ 2496710 w 10614991"/>
              <a:gd name="connsiteY14" fmla="*/ 1481276 h 1894832"/>
              <a:gd name="connsiteX15" fmla="*/ 2679590 w 10614991"/>
              <a:gd name="connsiteY15" fmla="*/ 503266 h 1894832"/>
              <a:gd name="connsiteX16" fmla="*/ 2846567 w 10614991"/>
              <a:gd name="connsiteY16" fmla="*/ 1433569 h 1894832"/>
              <a:gd name="connsiteX17" fmla="*/ 3037398 w 10614991"/>
              <a:gd name="connsiteY17" fmla="*/ 558925 h 1894832"/>
              <a:gd name="connsiteX18" fmla="*/ 3204376 w 10614991"/>
              <a:gd name="connsiteY18" fmla="*/ 1369958 h 1894832"/>
              <a:gd name="connsiteX19" fmla="*/ 3395207 w 10614991"/>
              <a:gd name="connsiteY19" fmla="*/ 614584 h 1894832"/>
              <a:gd name="connsiteX20" fmla="*/ 3578087 w 10614991"/>
              <a:gd name="connsiteY20" fmla="*/ 1322250 h 1894832"/>
              <a:gd name="connsiteX21" fmla="*/ 3737113 w 10614991"/>
              <a:gd name="connsiteY21" fmla="*/ 646389 h 1894832"/>
              <a:gd name="connsiteX22" fmla="*/ 3935896 w 10614991"/>
              <a:gd name="connsiteY22" fmla="*/ 1290445 h 1894832"/>
              <a:gd name="connsiteX23" fmla="*/ 4094922 w 10614991"/>
              <a:gd name="connsiteY23" fmla="*/ 686146 h 1894832"/>
              <a:gd name="connsiteX24" fmla="*/ 4293704 w 10614991"/>
              <a:gd name="connsiteY24" fmla="*/ 1242737 h 1894832"/>
              <a:gd name="connsiteX25" fmla="*/ 4460682 w 10614991"/>
              <a:gd name="connsiteY25" fmla="*/ 733854 h 1894832"/>
              <a:gd name="connsiteX26" fmla="*/ 4643562 w 10614991"/>
              <a:gd name="connsiteY26" fmla="*/ 1187078 h 1894832"/>
              <a:gd name="connsiteX27" fmla="*/ 4818490 w 10614991"/>
              <a:gd name="connsiteY27" fmla="*/ 773610 h 1894832"/>
              <a:gd name="connsiteX28" fmla="*/ 5001370 w 10614991"/>
              <a:gd name="connsiteY28" fmla="*/ 1155273 h 1894832"/>
              <a:gd name="connsiteX29" fmla="*/ 5176299 w 10614991"/>
              <a:gd name="connsiteY29" fmla="*/ 805415 h 1894832"/>
              <a:gd name="connsiteX30" fmla="*/ 5375082 w 10614991"/>
              <a:gd name="connsiteY30" fmla="*/ 1131419 h 1894832"/>
              <a:gd name="connsiteX31" fmla="*/ 5542059 w 10614991"/>
              <a:gd name="connsiteY31" fmla="*/ 821318 h 1894832"/>
              <a:gd name="connsiteX32" fmla="*/ 5716988 w 10614991"/>
              <a:gd name="connsiteY32" fmla="*/ 1123468 h 1894832"/>
              <a:gd name="connsiteX33" fmla="*/ 5907819 w 10614991"/>
              <a:gd name="connsiteY33" fmla="*/ 845172 h 1894832"/>
              <a:gd name="connsiteX34" fmla="*/ 6090699 w 10614991"/>
              <a:gd name="connsiteY34" fmla="*/ 1115516 h 1894832"/>
              <a:gd name="connsiteX35" fmla="*/ 6273579 w 10614991"/>
              <a:gd name="connsiteY35" fmla="*/ 845172 h 1894832"/>
              <a:gd name="connsiteX36" fmla="*/ 6448508 w 10614991"/>
              <a:gd name="connsiteY36" fmla="*/ 1083711 h 1894832"/>
              <a:gd name="connsiteX37" fmla="*/ 6615485 w 10614991"/>
              <a:gd name="connsiteY37" fmla="*/ 861075 h 1894832"/>
              <a:gd name="connsiteX38" fmla="*/ 6798365 w 10614991"/>
              <a:gd name="connsiteY38" fmla="*/ 1083711 h 1894832"/>
              <a:gd name="connsiteX39" fmla="*/ 6981245 w 10614991"/>
              <a:gd name="connsiteY39" fmla="*/ 861075 h 1894832"/>
              <a:gd name="connsiteX40" fmla="*/ 7172077 w 10614991"/>
              <a:gd name="connsiteY40" fmla="*/ 1075760 h 1894832"/>
              <a:gd name="connsiteX41" fmla="*/ 7362908 w 10614991"/>
              <a:gd name="connsiteY41" fmla="*/ 876977 h 1894832"/>
              <a:gd name="connsiteX42" fmla="*/ 7537837 w 10614991"/>
              <a:gd name="connsiteY42" fmla="*/ 1067809 h 1894832"/>
              <a:gd name="connsiteX43" fmla="*/ 7728668 w 10614991"/>
              <a:gd name="connsiteY43" fmla="*/ 876977 h 1894832"/>
              <a:gd name="connsiteX44" fmla="*/ 7903597 w 10614991"/>
              <a:gd name="connsiteY44" fmla="*/ 1067809 h 1894832"/>
              <a:gd name="connsiteX45" fmla="*/ 8086477 w 10614991"/>
              <a:gd name="connsiteY45" fmla="*/ 884929 h 1894832"/>
              <a:gd name="connsiteX46" fmla="*/ 8261405 w 10614991"/>
              <a:gd name="connsiteY46" fmla="*/ 1059857 h 1894832"/>
              <a:gd name="connsiteX47" fmla="*/ 8444285 w 10614991"/>
              <a:gd name="connsiteY47" fmla="*/ 884929 h 1894832"/>
              <a:gd name="connsiteX48" fmla="*/ 8619214 w 10614991"/>
              <a:gd name="connsiteY48" fmla="*/ 1067809 h 1894832"/>
              <a:gd name="connsiteX49" fmla="*/ 8817997 w 10614991"/>
              <a:gd name="connsiteY49" fmla="*/ 876977 h 1894832"/>
              <a:gd name="connsiteX50" fmla="*/ 8984974 w 10614991"/>
              <a:gd name="connsiteY50" fmla="*/ 1075760 h 1894832"/>
              <a:gd name="connsiteX51" fmla="*/ 9159903 w 10614991"/>
              <a:gd name="connsiteY51" fmla="*/ 884929 h 1894832"/>
              <a:gd name="connsiteX52" fmla="*/ 9342783 w 10614991"/>
              <a:gd name="connsiteY52" fmla="*/ 1067809 h 1894832"/>
              <a:gd name="connsiteX53" fmla="*/ 9509760 w 10614991"/>
              <a:gd name="connsiteY53" fmla="*/ 900831 h 1894832"/>
              <a:gd name="connsiteX54" fmla="*/ 9684689 w 10614991"/>
              <a:gd name="connsiteY54" fmla="*/ 1043955 h 1894832"/>
              <a:gd name="connsiteX55" fmla="*/ 9867569 w 10614991"/>
              <a:gd name="connsiteY55" fmla="*/ 900831 h 1894832"/>
              <a:gd name="connsiteX56" fmla="*/ 10042497 w 10614991"/>
              <a:gd name="connsiteY56" fmla="*/ 1043955 h 1894832"/>
              <a:gd name="connsiteX57" fmla="*/ 10217426 w 10614991"/>
              <a:gd name="connsiteY57" fmla="*/ 932636 h 1894832"/>
              <a:gd name="connsiteX58" fmla="*/ 10424160 w 10614991"/>
              <a:gd name="connsiteY58" fmla="*/ 1036003 h 1894832"/>
              <a:gd name="connsiteX59" fmla="*/ 10614991 w 10614991"/>
              <a:gd name="connsiteY59" fmla="*/ 948539 h 189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614991" h="1894832">
                <a:moveTo>
                  <a:pt x="0" y="972393"/>
                </a:moveTo>
                <a:cubicBezTo>
                  <a:pt x="55659" y="422428"/>
                  <a:pt x="111318" y="-127537"/>
                  <a:pt x="166977" y="26188"/>
                </a:cubicBezTo>
                <a:cubicBezTo>
                  <a:pt x="222636" y="179913"/>
                  <a:pt x="278296" y="1880167"/>
                  <a:pt x="333955" y="1894744"/>
                </a:cubicBezTo>
                <a:cubicBezTo>
                  <a:pt x="389614" y="1909321"/>
                  <a:pt x="443948" y="126904"/>
                  <a:pt x="500932" y="113652"/>
                </a:cubicBezTo>
                <a:cubicBezTo>
                  <a:pt x="557916" y="100400"/>
                  <a:pt x="613576" y="1805955"/>
                  <a:pt x="675861" y="1815231"/>
                </a:cubicBezTo>
                <a:cubicBezTo>
                  <a:pt x="738146" y="1824507"/>
                  <a:pt x="812359" y="182563"/>
                  <a:pt x="874644" y="169311"/>
                </a:cubicBezTo>
                <a:cubicBezTo>
                  <a:pt x="936929" y="156059"/>
                  <a:pt x="988612" y="1722466"/>
                  <a:pt x="1049572" y="1735718"/>
                </a:cubicBezTo>
                <a:cubicBezTo>
                  <a:pt x="1110532" y="1748970"/>
                  <a:pt x="1180769" y="259426"/>
                  <a:pt x="1240404" y="248824"/>
                </a:cubicBezTo>
                <a:cubicBezTo>
                  <a:pt x="1300039" y="238222"/>
                  <a:pt x="1349072" y="1662832"/>
                  <a:pt x="1407381" y="1672108"/>
                </a:cubicBezTo>
                <a:cubicBezTo>
                  <a:pt x="1465690" y="1681384"/>
                  <a:pt x="1527976" y="315085"/>
                  <a:pt x="1590261" y="304483"/>
                </a:cubicBezTo>
                <a:cubicBezTo>
                  <a:pt x="1652546" y="293881"/>
                  <a:pt x="1720132" y="1595245"/>
                  <a:pt x="1781092" y="1608497"/>
                </a:cubicBezTo>
                <a:cubicBezTo>
                  <a:pt x="1842052" y="1621749"/>
                  <a:pt x="1899037" y="394598"/>
                  <a:pt x="1956021" y="383996"/>
                </a:cubicBezTo>
                <a:cubicBezTo>
                  <a:pt x="2013005" y="373394"/>
                  <a:pt x="2064689" y="1534285"/>
                  <a:pt x="2122998" y="1544887"/>
                </a:cubicBezTo>
                <a:cubicBezTo>
                  <a:pt x="2181307" y="1555489"/>
                  <a:pt x="2243593" y="458209"/>
                  <a:pt x="2305878" y="447607"/>
                </a:cubicBezTo>
                <a:cubicBezTo>
                  <a:pt x="2368163" y="437005"/>
                  <a:pt x="2434425" y="1472000"/>
                  <a:pt x="2496710" y="1481276"/>
                </a:cubicBezTo>
                <a:cubicBezTo>
                  <a:pt x="2558995" y="1490552"/>
                  <a:pt x="2621280" y="511217"/>
                  <a:pt x="2679590" y="503266"/>
                </a:cubicBezTo>
                <a:cubicBezTo>
                  <a:pt x="2737900" y="495315"/>
                  <a:pt x="2786932" y="1424293"/>
                  <a:pt x="2846567" y="1433569"/>
                </a:cubicBezTo>
                <a:cubicBezTo>
                  <a:pt x="2906202" y="1442845"/>
                  <a:pt x="2977763" y="569527"/>
                  <a:pt x="3037398" y="558925"/>
                </a:cubicBezTo>
                <a:cubicBezTo>
                  <a:pt x="3097033" y="548323"/>
                  <a:pt x="3144741" y="1360682"/>
                  <a:pt x="3204376" y="1369958"/>
                </a:cubicBezTo>
                <a:cubicBezTo>
                  <a:pt x="3264011" y="1379234"/>
                  <a:pt x="3332922" y="622535"/>
                  <a:pt x="3395207" y="614584"/>
                </a:cubicBezTo>
                <a:cubicBezTo>
                  <a:pt x="3457492" y="606633"/>
                  <a:pt x="3521103" y="1316949"/>
                  <a:pt x="3578087" y="1322250"/>
                </a:cubicBezTo>
                <a:cubicBezTo>
                  <a:pt x="3635071" y="1327551"/>
                  <a:pt x="3677478" y="651690"/>
                  <a:pt x="3737113" y="646389"/>
                </a:cubicBezTo>
                <a:cubicBezTo>
                  <a:pt x="3796748" y="641088"/>
                  <a:pt x="3876261" y="1283819"/>
                  <a:pt x="3935896" y="1290445"/>
                </a:cubicBezTo>
                <a:cubicBezTo>
                  <a:pt x="3995531" y="1297071"/>
                  <a:pt x="4035287" y="694097"/>
                  <a:pt x="4094922" y="686146"/>
                </a:cubicBezTo>
                <a:cubicBezTo>
                  <a:pt x="4154557" y="678195"/>
                  <a:pt x="4232744" y="1234786"/>
                  <a:pt x="4293704" y="1242737"/>
                </a:cubicBezTo>
                <a:cubicBezTo>
                  <a:pt x="4354664" y="1250688"/>
                  <a:pt x="4402372" y="743130"/>
                  <a:pt x="4460682" y="733854"/>
                </a:cubicBezTo>
                <a:cubicBezTo>
                  <a:pt x="4518992" y="724578"/>
                  <a:pt x="4583927" y="1180452"/>
                  <a:pt x="4643562" y="1187078"/>
                </a:cubicBezTo>
                <a:cubicBezTo>
                  <a:pt x="4703197" y="1193704"/>
                  <a:pt x="4758855" y="778911"/>
                  <a:pt x="4818490" y="773610"/>
                </a:cubicBezTo>
                <a:cubicBezTo>
                  <a:pt x="4878125" y="768309"/>
                  <a:pt x="4941735" y="1149972"/>
                  <a:pt x="5001370" y="1155273"/>
                </a:cubicBezTo>
                <a:cubicBezTo>
                  <a:pt x="5061005" y="1160574"/>
                  <a:pt x="5114014" y="809391"/>
                  <a:pt x="5176299" y="805415"/>
                </a:cubicBezTo>
                <a:cubicBezTo>
                  <a:pt x="5238584" y="801439"/>
                  <a:pt x="5314122" y="1128769"/>
                  <a:pt x="5375082" y="1131419"/>
                </a:cubicBezTo>
                <a:cubicBezTo>
                  <a:pt x="5436042" y="1134069"/>
                  <a:pt x="5485075" y="822643"/>
                  <a:pt x="5542059" y="821318"/>
                </a:cubicBezTo>
                <a:cubicBezTo>
                  <a:pt x="5599043" y="819993"/>
                  <a:pt x="5656028" y="1119492"/>
                  <a:pt x="5716988" y="1123468"/>
                </a:cubicBezTo>
                <a:cubicBezTo>
                  <a:pt x="5777948" y="1127444"/>
                  <a:pt x="5845534" y="846497"/>
                  <a:pt x="5907819" y="845172"/>
                </a:cubicBezTo>
                <a:cubicBezTo>
                  <a:pt x="5970104" y="843847"/>
                  <a:pt x="6029739" y="1115516"/>
                  <a:pt x="6090699" y="1115516"/>
                </a:cubicBezTo>
                <a:cubicBezTo>
                  <a:pt x="6151659" y="1115516"/>
                  <a:pt x="6213944" y="850473"/>
                  <a:pt x="6273579" y="845172"/>
                </a:cubicBezTo>
                <a:cubicBezTo>
                  <a:pt x="6333214" y="839871"/>
                  <a:pt x="6391524" y="1081061"/>
                  <a:pt x="6448508" y="1083711"/>
                </a:cubicBezTo>
                <a:cubicBezTo>
                  <a:pt x="6505492" y="1086361"/>
                  <a:pt x="6557176" y="861075"/>
                  <a:pt x="6615485" y="861075"/>
                </a:cubicBezTo>
                <a:cubicBezTo>
                  <a:pt x="6673794" y="861075"/>
                  <a:pt x="6737405" y="1083711"/>
                  <a:pt x="6798365" y="1083711"/>
                </a:cubicBezTo>
                <a:cubicBezTo>
                  <a:pt x="6859325" y="1083711"/>
                  <a:pt x="6918960" y="862400"/>
                  <a:pt x="6981245" y="861075"/>
                </a:cubicBezTo>
                <a:cubicBezTo>
                  <a:pt x="7043530" y="859750"/>
                  <a:pt x="7108467" y="1073110"/>
                  <a:pt x="7172077" y="1075760"/>
                </a:cubicBezTo>
                <a:cubicBezTo>
                  <a:pt x="7235687" y="1078410"/>
                  <a:pt x="7301948" y="878302"/>
                  <a:pt x="7362908" y="876977"/>
                </a:cubicBezTo>
                <a:cubicBezTo>
                  <a:pt x="7423868" y="875652"/>
                  <a:pt x="7476877" y="1067809"/>
                  <a:pt x="7537837" y="1067809"/>
                </a:cubicBezTo>
                <a:cubicBezTo>
                  <a:pt x="7598797" y="1067809"/>
                  <a:pt x="7667708" y="876977"/>
                  <a:pt x="7728668" y="876977"/>
                </a:cubicBezTo>
                <a:cubicBezTo>
                  <a:pt x="7789628" y="876977"/>
                  <a:pt x="7843962" y="1066484"/>
                  <a:pt x="7903597" y="1067809"/>
                </a:cubicBezTo>
                <a:cubicBezTo>
                  <a:pt x="7963232" y="1069134"/>
                  <a:pt x="8026842" y="886254"/>
                  <a:pt x="8086477" y="884929"/>
                </a:cubicBezTo>
                <a:cubicBezTo>
                  <a:pt x="8146112" y="883604"/>
                  <a:pt x="8201770" y="1059857"/>
                  <a:pt x="8261405" y="1059857"/>
                </a:cubicBezTo>
                <a:cubicBezTo>
                  <a:pt x="8321040" y="1059857"/>
                  <a:pt x="8384650" y="883604"/>
                  <a:pt x="8444285" y="884929"/>
                </a:cubicBezTo>
                <a:cubicBezTo>
                  <a:pt x="8503920" y="886254"/>
                  <a:pt x="8556929" y="1069134"/>
                  <a:pt x="8619214" y="1067809"/>
                </a:cubicBezTo>
                <a:cubicBezTo>
                  <a:pt x="8681499" y="1066484"/>
                  <a:pt x="8757037" y="875652"/>
                  <a:pt x="8817997" y="876977"/>
                </a:cubicBezTo>
                <a:cubicBezTo>
                  <a:pt x="8878957" y="878302"/>
                  <a:pt x="8927990" y="1074435"/>
                  <a:pt x="8984974" y="1075760"/>
                </a:cubicBezTo>
                <a:cubicBezTo>
                  <a:pt x="9041958" y="1077085"/>
                  <a:pt x="9100268" y="886254"/>
                  <a:pt x="9159903" y="884929"/>
                </a:cubicBezTo>
                <a:cubicBezTo>
                  <a:pt x="9219538" y="883604"/>
                  <a:pt x="9284474" y="1065159"/>
                  <a:pt x="9342783" y="1067809"/>
                </a:cubicBezTo>
                <a:cubicBezTo>
                  <a:pt x="9401092" y="1070459"/>
                  <a:pt x="9452776" y="904807"/>
                  <a:pt x="9509760" y="900831"/>
                </a:cubicBezTo>
                <a:cubicBezTo>
                  <a:pt x="9566744" y="896855"/>
                  <a:pt x="9625054" y="1043955"/>
                  <a:pt x="9684689" y="1043955"/>
                </a:cubicBezTo>
                <a:cubicBezTo>
                  <a:pt x="9744324" y="1043955"/>
                  <a:pt x="9807934" y="900831"/>
                  <a:pt x="9867569" y="900831"/>
                </a:cubicBezTo>
                <a:cubicBezTo>
                  <a:pt x="9927204" y="900831"/>
                  <a:pt x="9984188" y="1038654"/>
                  <a:pt x="10042497" y="1043955"/>
                </a:cubicBezTo>
                <a:cubicBezTo>
                  <a:pt x="10100806" y="1049256"/>
                  <a:pt x="10153816" y="933961"/>
                  <a:pt x="10217426" y="932636"/>
                </a:cubicBezTo>
                <a:cubicBezTo>
                  <a:pt x="10281037" y="931311"/>
                  <a:pt x="10357899" y="1033353"/>
                  <a:pt x="10424160" y="1036003"/>
                </a:cubicBezTo>
                <a:cubicBezTo>
                  <a:pt x="10490421" y="1038653"/>
                  <a:pt x="10552706" y="993596"/>
                  <a:pt x="10614991" y="948539"/>
                </a:cubicBezTo>
              </a:path>
            </a:pathLst>
          </a:custGeom>
          <a:noFill/>
          <a:ln w="19050">
            <a:solidFill>
              <a:schemeClr val="tx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cxnSp>
        <p:nvCxnSpPr>
          <p:cNvPr id="30" name="直線矢印コネクタ 29"/>
          <p:cNvCxnSpPr/>
          <p:nvPr/>
        </p:nvCxnSpPr>
        <p:spPr bwMode="auto">
          <a:xfrm>
            <a:off x="5689238" y="4509120"/>
            <a:ext cx="1524212"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コネクタ 39"/>
          <p:cNvCxnSpPr/>
          <p:nvPr/>
        </p:nvCxnSpPr>
        <p:spPr bwMode="auto">
          <a:xfrm>
            <a:off x="4038975" y="2934474"/>
            <a:ext cx="4456" cy="2732895"/>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線コネクタ 48"/>
          <p:cNvCxnSpPr/>
          <p:nvPr/>
        </p:nvCxnSpPr>
        <p:spPr bwMode="auto">
          <a:xfrm rot="300000">
            <a:off x="4011712" y="4580747"/>
            <a:ext cx="0" cy="7200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線コネクタ 49"/>
          <p:cNvCxnSpPr/>
          <p:nvPr/>
        </p:nvCxnSpPr>
        <p:spPr bwMode="auto">
          <a:xfrm rot="-300000">
            <a:off x="4077739" y="4580748"/>
            <a:ext cx="0" cy="7200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コネクタ 50"/>
          <p:cNvCxnSpPr/>
          <p:nvPr/>
        </p:nvCxnSpPr>
        <p:spPr bwMode="auto">
          <a:xfrm>
            <a:off x="4113655" y="5300358"/>
            <a:ext cx="1468712"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線コネクタ 58"/>
          <p:cNvCxnSpPr/>
          <p:nvPr/>
        </p:nvCxnSpPr>
        <p:spPr bwMode="auto">
          <a:xfrm flipV="1">
            <a:off x="7332485" y="5298473"/>
            <a:ext cx="584847" cy="90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フリーフォーム 33"/>
          <p:cNvSpPr/>
          <p:nvPr/>
        </p:nvSpPr>
        <p:spPr>
          <a:xfrm>
            <a:off x="4056248" y="2527400"/>
            <a:ext cx="7076630" cy="1801904"/>
          </a:xfrm>
          <a:custGeom>
            <a:avLst/>
            <a:gdLst>
              <a:gd name="connsiteX0" fmla="*/ 0 w 10614991"/>
              <a:gd name="connsiteY0" fmla="*/ 972393 h 1894832"/>
              <a:gd name="connsiteX1" fmla="*/ 166977 w 10614991"/>
              <a:gd name="connsiteY1" fmla="*/ 26188 h 1894832"/>
              <a:gd name="connsiteX2" fmla="*/ 333955 w 10614991"/>
              <a:gd name="connsiteY2" fmla="*/ 1894744 h 1894832"/>
              <a:gd name="connsiteX3" fmla="*/ 500932 w 10614991"/>
              <a:gd name="connsiteY3" fmla="*/ 113652 h 1894832"/>
              <a:gd name="connsiteX4" fmla="*/ 675861 w 10614991"/>
              <a:gd name="connsiteY4" fmla="*/ 1815231 h 1894832"/>
              <a:gd name="connsiteX5" fmla="*/ 874644 w 10614991"/>
              <a:gd name="connsiteY5" fmla="*/ 169311 h 1894832"/>
              <a:gd name="connsiteX6" fmla="*/ 1049572 w 10614991"/>
              <a:gd name="connsiteY6" fmla="*/ 1735718 h 1894832"/>
              <a:gd name="connsiteX7" fmla="*/ 1240404 w 10614991"/>
              <a:gd name="connsiteY7" fmla="*/ 248824 h 1894832"/>
              <a:gd name="connsiteX8" fmla="*/ 1407381 w 10614991"/>
              <a:gd name="connsiteY8" fmla="*/ 1672108 h 1894832"/>
              <a:gd name="connsiteX9" fmla="*/ 1590261 w 10614991"/>
              <a:gd name="connsiteY9" fmla="*/ 304483 h 1894832"/>
              <a:gd name="connsiteX10" fmla="*/ 1781092 w 10614991"/>
              <a:gd name="connsiteY10" fmla="*/ 1608497 h 1894832"/>
              <a:gd name="connsiteX11" fmla="*/ 1956021 w 10614991"/>
              <a:gd name="connsiteY11" fmla="*/ 383996 h 1894832"/>
              <a:gd name="connsiteX12" fmla="*/ 2122998 w 10614991"/>
              <a:gd name="connsiteY12" fmla="*/ 1544887 h 1894832"/>
              <a:gd name="connsiteX13" fmla="*/ 2305878 w 10614991"/>
              <a:gd name="connsiteY13" fmla="*/ 447607 h 1894832"/>
              <a:gd name="connsiteX14" fmla="*/ 2496710 w 10614991"/>
              <a:gd name="connsiteY14" fmla="*/ 1481276 h 1894832"/>
              <a:gd name="connsiteX15" fmla="*/ 2679590 w 10614991"/>
              <a:gd name="connsiteY15" fmla="*/ 503266 h 1894832"/>
              <a:gd name="connsiteX16" fmla="*/ 2846567 w 10614991"/>
              <a:gd name="connsiteY16" fmla="*/ 1433569 h 1894832"/>
              <a:gd name="connsiteX17" fmla="*/ 3037398 w 10614991"/>
              <a:gd name="connsiteY17" fmla="*/ 558925 h 1894832"/>
              <a:gd name="connsiteX18" fmla="*/ 3204376 w 10614991"/>
              <a:gd name="connsiteY18" fmla="*/ 1369958 h 1894832"/>
              <a:gd name="connsiteX19" fmla="*/ 3395207 w 10614991"/>
              <a:gd name="connsiteY19" fmla="*/ 614584 h 1894832"/>
              <a:gd name="connsiteX20" fmla="*/ 3578087 w 10614991"/>
              <a:gd name="connsiteY20" fmla="*/ 1322250 h 1894832"/>
              <a:gd name="connsiteX21" fmla="*/ 3737113 w 10614991"/>
              <a:gd name="connsiteY21" fmla="*/ 646389 h 1894832"/>
              <a:gd name="connsiteX22" fmla="*/ 3935896 w 10614991"/>
              <a:gd name="connsiteY22" fmla="*/ 1290445 h 1894832"/>
              <a:gd name="connsiteX23" fmla="*/ 4094922 w 10614991"/>
              <a:gd name="connsiteY23" fmla="*/ 686146 h 1894832"/>
              <a:gd name="connsiteX24" fmla="*/ 4293704 w 10614991"/>
              <a:gd name="connsiteY24" fmla="*/ 1242737 h 1894832"/>
              <a:gd name="connsiteX25" fmla="*/ 4460682 w 10614991"/>
              <a:gd name="connsiteY25" fmla="*/ 733854 h 1894832"/>
              <a:gd name="connsiteX26" fmla="*/ 4643562 w 10614991"/>
              <a:gd name="connsiteY26" fmla="*/ 1187078 h 1894832"/>
              <a:gd name="connsiteX27" fmla="*/ 4818490 w 10614991"/>
              <a:gd name="connsiteY27" fmla="*/ 773610 h 1894832"/>
              <a:gd name="connsiteX28" fmla="*/ 5001370 w 10614991"/>
              <a:gd name="connsiteY28" fmla="*/ 1155273 h 1894832"/>
              <a:gd name="connsiteX29" fmla="*/ 5176299 w 10614991"/>
              <a:gd name="connsiteY29" fmla="*/ 805415 h 1894832"/>
              <a:gd name="connsiteX30" fmla="*/ 5375082 w 10614991"/>
              <a:gd name="connsiteY30" fmla="*/ 1131419 h 1894832"/>
              <a:gd name="connsiteX31" fmla="*/ 5542059 w 10614991"/>
              <a:gd name="connsiteY31" fmla="*/ 821318 h 1894832"/>
              <a:gd name="connsiteX32" fmla="*/ 5716988 w 10614991"/>
              <a:gd name="connsiteY32" fmla="*/ 1123468 h 1894832"/>
              <a:gd name="connsiteX33" fmla="*/ 5907819 w 10614991"/>
              <a:gd name="connsiteY33" fmla="*/ 845172 h 1894832"/>
              <a:gd name="connsiteX34" fmla="*/ 6090699 w 10614991"/>
              <a:gd name="connsiteY34" fmla="*/ 1115516 h 1894832"/>
              <a:gd name="connsiteX35" fmla="*/ 6273579 w 10614991"/>
              <a:gd name="connsiteY35" fmla="*/ 845172 h 1894832"/>
              <a:gd name="connsiteX36" fmla="*/ 6448508 w 10614991"/>
              <a:gd name="connsiteY36" fmla="*/ 1083711 h 1894832"/>
              <a:gd name="connsiteX37" fmla="*/ 6615485 w 10614991"/>
              <a:gd name="connsiteY37" fmla="*/ 861075 h 1894832"/>
              <a:gd name="connsiteX38" fmla="*/ 6798365 w 10614991"/>
              <a:gd name="connsiteY38" fmla="*/ 1083711 h 1894832"/>
              <a:gd name="connsiteX39" fmla="*/ 6981245 w 10614991"/>
              <a:gd name="connsiteY39" fmla="*/ 861075 h 1894832"/>
              <a:gd name="connsiteX40" fmla="*/ 7172077 w 10614991"/>
              <a:gd name="connsiteY40" fmla="*/ 1075760 h 1894832"/>
              <a:gd name="connsiteX41" fmla="*/ 7362908 w 10614991"/>
              <a:gd name="connsiteY41" fmla="*/ 876977 h 1894832"/>
              <a:gd name="connsiteX42" fmla="*/ 7537837 w 10614991"/>
              <a:gd name="connsiteY42" fmla="*/ 1067809 h 1894832"/>
              <a:gd name="connsiteX43" fmla="*/ 7728668 w 10614991"/>
              <a:gd name="connsiteY43" fmla="*/ 876977 h 1894832"/>
              <a:gd name="connsiteX44" fmla="*/ 7903597 w 10614991"/>
              <a:gd name="connsiteY44" fmla="*/ 1067809 h 1894832"/>
              <a:gd name="connsiteX45" fmla="*/ 8086477 w 10614991"/>
              <a:gd name="connsiteY45" fmla="*/ 884929 h 1894832"/>
              <a:gd name="connsiteX46" fmla="*/ 8261405 w 10614991"/>
              <a:gd name="connsiteY46" fmla="*/ 1059857 h 1894832"/>
              <a:gd name="connsiteX47" fmla="*/ 8444285 w 10614991"/>
              <a:gd name="connsiteY47" fmla="*/ 884929 h 1894832"/>
              <a:gd name="connsiteX48" fmla="*/ 8619214 w 10614991"/>
              <a:gd name="connsiteY48" fmla="*/ 1067809 h 1894832"/>
              <a:gd name="connsiteX49" fmla="*/ 8817997 w 10614991"/>
              <a:gd name="connsiteY49" fmla="*/ 876977 h 1894832"/>
              <a:gd name="connsiteX50" fmla="*/ 8984974 w 10614991"/>
              <a:gd name="connsiteY50" fmla="*/ 1075760 h 1894832"/>
              <a:gd name="connsiteX51" fmla="*/ 9159903 w 10614991"/>
              <a:gd name="connsiteY51" fmla="*/ 884929 h 1894832"/>
              <a:gd name="connsiteX52" fmla="*/ 9342783 w 10614991"/>
              <a:gd name="connsiteY52" fmla="*/ 1067809 h 1894832"/>
              <a:gd name="connsiteX53" fmla="*/ 9509760 w 10614991"/>
              <a:gd name="connsiteY53" fmla="*/ 900831 h 1894832"/>
              <a:gd name="connsiteX54" fmla="*/ 9684689 w 10614991"/>
              <a:gd name="connsiteY54" fmla="*/ 1043955 h 1894832"/>
              <a:gd name="connsiteX55" fmla="*/ 9867569 w 10614991"/>
              <a:gd name="connsiteY55" fmla="*/ 900831 h 1894832"/>
              <a:gd name="connsiteX56" fmla="*/ 10042497 w 10614991"/>
              <a:gd name="connsiteY56" fmla="*/ 1043955 h 1894832"/>
              <a:gd name="connsiteX57" fmla="*/ 10217426 w 10614991"/>
              <a:gd name="connsiteY57" fmla="*/ 932636 h 1894832"/>
              <a:gd name="connsiteX58" fmla="*/ 10424160 w 10614991"/>
              <a:gd name="connsiteY58" fmla="*/ 1036003 h 1894832"/>
              <a:gd name="connsiteX59" fmla="*/ 10614991 w 10614991"/>
              <a:gd name="connsiteY59" fmla="*/ 948539 h 189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614991" h="1894832">
                <a:moveTo>
                  <a:pt x="0" y="972393"/>
                </a:moveTo>
                <a:cubicBezTo>
                  <a:pt x="55659" y="422428"/>
                  <a:pt x="111318" y="-127537"/>
                  <a:pt x="166977" y="26188"/>
                </a:cubicBezTo>
                <a:cubicBezTo>
                  <a:pt x="222636" y="179913"/>
                  <a:pt x="278296" y="1880167"/>
                  <a:pt x="333955" y="1894744"/>
                </a:cubicBezTo>
                <a:cubicBezTo>
                  <a:pt x="389614" y="1909321"/>
                  <a:pt x="443948" y="126904"/>
                  <a:pt x="500932" y="113652"/>
                </a:cubicBezTo>
                <a:cubicBezTo>
                  <a:pt x="557916" y="100400"/>
                  <a:pt x="613576" y="1805955"/>
                  <a:pt x="675861" y="1815231"/>
                </a:cubicBezTo>
                <a:cubicBezTo>
                  <a:pt x="738146" y="1824507"/>
                  <a:pt x="812359" y="182563"/>
                  <a:pt x="874644" y="169311"/>
                </a:cubicBezTo>
                <a:cubicBezTo>
                  <a:pt x="936929" y="156059"/>
                  <a:pt x="988612" y="1722466"/>
                  <a:pt x="1049572" y="1735718"/>
                </a:cubicBezTo>
                <a:cubicBezTo>
                  <a:pt x="1110532" y="1748970"/>
                  <a:pt x="1180769" y="259426"/>
                  <a:pt x="1240404" y="248824"/>
                </a:cubicBezTo>
                <a:cubicBezTo>
                  <a:pt x="1300039" y="238222"/>
                  <a:pt x="1349072" y="1662832"/>
                  <a:pt x="1407381" y="1672108"/>
                </a:cubicBezTo>
                <a:cubicBezTo>
                  <a:pt x="1465690" y="1681384"/>
                  <a:pt x="1527976" y="315085"/>
                  <a:pt x="1590261" y="304483"/>
                </a:cubicBezTo>
                <a:cubicBezTo>
                  <a:pt x="1652546" y="293881"/>
                  <a:pt x="1720132" y="1595245"/>
                  <a:pt x="1781092" y="1608497"/>
                </a:cubicBezTo>
                <a:cubicBezTo>
                  <a:pt x="1842052" y="1621749"/>
                  <a:pt x="1899037" y="394598"/>
                  <a:pt x="1956021" y="383996"/>
                </a:cubicBezTo>
                <a:cubicBezTo>
                  <a:pt x="2013005" y="373394"/>
                  <a:pt x="2064689" y="1534285"/>
                  <a:pt x="2122998" y="1544887"/>
                </a:cubicBezTo>
                <a:cubicBezTo>
                  <a:pt x="2181307" y="1555489"/>
                  <a:pt x="2243593" y="458209"/>
                  <a:pt x="2305878" y="447607"/>
                </a:cubicBezTo>
                <a:cubicBezTo>
                  <a:pt x="2368163" y="437005"/>
                  <a:pt x="2434425" y="1472000"/>
                  <a:pt x="2496710" y="1481276"/>
                </a:cubicBezTo>
                <a:cubicBezTo>
                  <a:pt x="2558995" y="1490552"/>
                  <a:pt x="2621280" y="511217"/>
                  <a:pt x="2679590" y="503266"/>
                </a:cubicBezTo>
                <a:cubicBezTo>
                  <a:pt x="2737900" y="495315"/>
                  <a:pt x="2786932" y="1424293"/>
                  <a:pt x="2846567" y="1433569"/>
                </a:cubicBezTo>
                <a:cubicBezTo>
                  <a:pt x="2906202" y="1442845"/>
                  <a:pt x="2977763" y="569527"/>
                  <a:pt x="3037398" y="558925"/>
                </a:cubicBezTo>
                <a:cubicBezTo>
                  <a:pt x="3097033" y="548323"/>
                  <a:pt x="3144741" y="1360682"/>
                  <a:pt x="3204376" y="1369958"/>
                </a:cubicBezTo>
                <a:cubicBezTo>
                  <a:pt x="3264011" y="1379234"/>
                  <a:pt x="3332922" y="622535"/>
                  <a:pt x="3395207" y="614584"/>
                </a:cubicBezTo>
                <a:cubicBezTo>
                  <a:pt x="3457492" y="606633"/>
                  <a:pt x="3521103" y="1316949"/>
                  <a:pt x="3578087" y="1322250"/>
                </a:cubicBezTo>
                <a:cubicBezTo>
                  <a:pt x="3635071" y="1327551"/>
                  <a:pt x="3677478" y="651690"/>
                  <a:pt x="3737113" y="646389"/>
                </a:cubicBezTo>
                <a:cubicBezTo>
                  <a:pt x="3796748" y="641088"/>
                  <a:pt x="3876261" y="1283819"/>
                  <a:pt x="3935896" y="1290445"/>
                </a:cubicBezTo>
                <a:cubicBezTo>
                  <a:pt x="3995531" y="1297071"/>
                  <a:pt x="4035287" y="694097"/>
                  <a:pt x="4094922" y="686146"/>
                </a:cubicBezTo>
                <a:cubicBezTo>
                  <a:pt x="4154557" y="678195"/>
                  <a:pt x="4232744" y="1234786"/>
                  <a:pt x="4293704" y="1242737"/>
                </a:cubicBezTo>
                <a:cubicBezTo>
                  <a:pt x="4354664" y="1250688"/>
                  <a:pt x="4402372" y="743130"/>
                  <a:pt x="4460682" y="733854"/>
                </a:cubicBezTo>
                <a:cubicBezTo>
                  <a:pt x="4518992" y="724578"/>
                  <a:pt x="4583927" y="1180452"/>
                  <a:pt x="4643562" y="1187078"/>
                </a:cubicBezTo>
                <a:cubicBezTo>
                  <a:pt x="4703197" y="1193704"/>
                  <a:pt x="4758855" y="778911"/>
                  <a:pt x="4818490" y="773610"/>
                </a:cubicBezTo>
                <a:cubicBezTo>
                  <a:pt x="4878125" y="768309"/>
                  <a:pt x="4941735" y="1149972"/>
                  <a:pt x="5001370" y="1155273"/>
                </a:cubicBezTo>
                <a:cubicBezTo>
                  <a:pt x="5061005" y="1160574"/>
                  <a:pt x="5114014" y="809391"/>
                  <a:pt x="5176299" y="805415"/>
                </a:cubicBezTo>
                <a:cubicBezTo>
                  <a:pt x="5238584" y="801439"/>
                  <a:pt x="5314122" y="1128769"/>
                  <a:pt x="5375082" y="1131419"/>
                </a:cubicBezTo>
                <a:cubicBezTo>
                  <a:pt x="5436042" y="1134069"/>
                  <a:pt x="5485075" y="822643"/>
                  <a:pt x="5542059" y="821318"/>
                </a:cubicBezTo>
                <a:cubicBezTo>
                  <a:pt x="5599043" y="819993"/>
                  <a:pt x="5656028" y="1119492"/>
                  <a:pt x="5716988" y="1123468"/>
                </a:cubicBezTo>
                <a:cubicBezTo>
                  <a:pt x="5777948" y="1127444"/>
                  <a:pt x="5845534" y="846497"/>
                  <a:pt x="5907819" y="845172"/>
                </a:cubicBezTo>
                <a:cubicBezTo>
                  <a:pt x="5970104" y="843847"/>
                  <a:pt x="6029739" y="1115516"/>
                  <a:pt x="6090699" y="1115516"/>
                </a:cubicBezTo>
                <a:cubicBezTo>
                  <a:pt x="6151659" y="1115516"/>
                  <a:pt x="6213944" y="850473"/>
                  <a:pt x="6273579" y="845172"/>
                </a:cubicBezTo>
                <a:cubicBezTo>
                  <a:pt x="6333214" y="839871"/>
                  <a:pt x="6391524" y="1081061"/>
                  <a:pt x="6448508" y="1083711"/>
                </a:cubicBezTo>
                <a:cubicBezTo>
                  <a:pt x="6505492" y="1086361"/>
                  <a:pt x="6557176" y="861075"/>
                  <a:pt x="6615485" y="861075"/>
                </a:cubicBezTo>
                <a:cubicBezTo>
                  <a:pt x="6673794" y="861075"/>
                  <a:pt x="6737405" y="1083711"/>
                  <a:pt x="6798365" y="1083711"/>
                </a:cubicBezTo>
                <a:cubicBezTo>
                  <a:pt x="6859325" y="1083711"/>
                  <a:pt x="6918960" y="862400"/>
                  <a:pt x="6981245" y="861075"/>
                </a:cubicBezTo>
                <a:cubicBezTo>
                  <a:pt x="7043530" y="859750"/>
                  <a:pt x="7108467" y="1073110"/>
                  <a:pt x="7172077" y="1075760"/>
                </a:cubicBezTo>
                <a:cubicBezTo>
                  <a:pt x="7235687" y="1078410"/>
                  <a:pt x="7301948" y="878302"/>
                  <a:pt x="7362908" y="876977"/>
                </a:cubicBezTo>
                <a:cubicBezTo>
                  <a:pt x="7423868" y="875652"/>
                  <a:pt x="7476877" y="1067809"/>
                  <a:pt x="7537837" y="1067809"/>
                </a:cubicBezTo>
                <a:cubicBezTo>
                  <a:pt x="7598797" y="1067809"/>
                  <a:pt x="7667708" y="876977"/>
                  <a:pt x="7728668" y="876977"/>
                </a:cubicBezTo>
                <a:cubicBezTo>
                  <a:pt x="7789628" y="876977"/>
                  <a:pt x="7843962" y="1066484"/>
                  <a:pt x="7903597" y="1067809"/>
                </a:cubicBezTo>
                <a:cubicBezTo>
                  <a:pt x="7963232" y="1069134"/>
                  <a:pt x="8026842" y="886254"/>
                  <a:pt x="8086477" y="884929"/>
                </a:cubicBezTo>
                <a:cubicBezTo>
                  <a:pt x="8146112" y="883604"/>
                  <a:pt x="8201770" y="1059857"/>
                  <a:pt x="8261405" y="1059857"/>
                </a:cubicBezTo>
                <a:cubicBezTo>
                  <a:pt x="8321040" y="1059857"/>
                  <a:pt x="8384650" y="883604"/>
                  <a:pt x="8444285" y="884929"/>
                </a:cubicBezTo>
                <a:cubicBezTo>
                  <a:pt x="8503920" y="886254"/>
                  <a:pt x="8556929" y="1069134"/>
                  <a:pt x="8619214" y="1067809"/>
                </a:cubicBezTo>
                <a:cubicBezTo>
                  <a:pt x="8681499" y="1066484"/>
                  <a:pt x="8757037" y="875652"/>
                  <a:pt x="8817997" y="876977"/>
                </a:cubicBezTo>
                <a:cubicBezTo>
                  <a:pt x="8878957" y="878302"/>
                  <a:pt x="8927990" y="1074435"/>
                  <a:pt x="8984974" y="1075760"/>
                </a:cubicBezTo>
                <a:cubicBezTo>
                  <a:pt x="9041958" y="1077085"/>
                  <a:pt x="9100268" y="886254"/>
                  <a:pt x="9159903" y="884929"/>
                </a:cubicBezTo>
                <a:cubicBezTo>
                  <a:pt x="9219538" y="883604"/>
                  <a:pt x="9284474" y="1065159"/>
                  <a:pt x="9342783" y="1067809"/>
                </a:cubicBezTo>
                <a:cubicBezTo>
                  <a:pt x="9401092" y="1070459"/>
                  <a:pt x="9452776" y="904807"/>
                  <a:pt x="9509760" y="900831"/>
                </a:cubicBezTo>
                <a:cubicBezTo>
                  <a:pt x="9566744" y="896855"/>
                  <a:pt x="9625054" y="1043955"/>
                  <a:pt x="9684689" y="1043955"/>
                </a:cubicBezTo>
                <a:cubicBezTo>
                  <a:pt x="9744324" y="1043955"/>
                  <a:pt x="9807934" y="900831"/>
                  <a:pt x="9867569" y="900831"/>
                </a:cubicBezTo>
                <a:cubicBezTo>
                  <a:pt x="9927204" y="900831"/>
                  <a:pt x="9984188" y="1038654"/>
                  <a:pt x="10042497" y="1043955"/>
                </a:cubicBezTo>
                <a:cubicBezTo>
                  <a:pt x="10100806" y="1049256"/>
                  <a:pt x="10153816" y="933961"/>
                  <a:pt x="10217426" y="932636"/>
                </a:cubicBezTo>
                <a:cubicBezTo>
                  <a:pt x="10281037" y="931311"/>
                  <a:pt x="10357899" y="1033353"/>
                  <a:pt x="10424160" y="1036003"/>
                </a:cubicBezTo>
                <a:cubicBezTo>
                  <a:pt x="10490421" y="1038653"/>
                  <a:pt x="10552706" y="993596"/>
                  <a:pt x="10614991" y="948539"/>
                </a:cubicBezTo>
              </a:path>
            </a:pathLst>
          </a:cu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cxnSp>
        <p:nvCxnSpPr>
          <p:cNvPr id="35" name="直線コネクタ 34"/>
          <p:cNvCxnSpPr/>
          <p:nvPr/>
        </p:nvCxnSpPr>
        <p:spPr bwMode="auto">
          <a:xfrm flipH="1">
            <a:off x="3290956" y="3420374"/>
            <a:ext cx="75813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p:cNvCxnSpPr/>
          <p:nvPr/>
        </p:nvCxnSpPr>
        <p:spPr bwMode="auto">
          <a:xfrm rot="300000">
            <a:off x="2404302" y="4580271"/>
            <a:ext cx="0" cy="7200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直線コネクタ 26"/>
          <p:cNvCxnSpPr/>
          <p:nvPr/>
        </p:nvCxnSpPr>
        <p:spPr bwMode="auto">
          <a:xfrm rot="-300000">
            <a:off x="2470329" y="4580272"/>
            <a:ext cx="0" cy="7200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27"/>
          <p:cNvCxnSpPr/>
          <p:nvPr/>
        </p:nvCxnSpPr>
        <p:spPr bwMode="auto">
          <a:xfrm>
            <a:off x="2506245" y="5299882"/>
            <a:ext cx="1468712"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コネクタ 28"/>
          <p:cNvCxnSpPr/>
          <p:nvPr/>
        </p:nvCxnSpPr>
        <p:spPr bwMode="auto">
          <a:xfrm flipV="1">
            <a:off x="1785420" y="5299836"/>
            <a:ext cx="584847" cy="90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32"/>
          <p:cNvCxnSpPr/>
          <p:nvPr/>
        </p:nvCxnSpPr>
        <p:spPr bwMode="auto">
          <a:xfrm>
            <a:off x="2433414" y="2936169"/>
            <a:ext cx="4456" cy="2732895"/>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フリーフォーム 37"/>
          <p:cNvSpPr/>
          <p:nvPr/>
        </p:nvSpPr>
        <p:spPr>
          <a:xfrm>
            <a:off x="2446404" y="2521471"/>
            <a:ext cx="7076630" cy="1801904"/>
          </a:xfrm>
          <a:custGeom>
            <a:avLst/>
            <a:gdLst>
              <a:gd name="connsiteX0" fmla="*/ 0 w 10614991"/>
              <a:gd name="connsiteY0" fmla="*/ 972393 h 1894832"/>
              <a:gd name="connsiteX1" fmla="*/ 166977 w 10614991"/>
              <a:gd name="connsiteY1" fmla="*/ 26188 h 1894832"/>
              <a:gd name="connsiteX2" fmla="*/ 333955 w 10614991"/>
              <a:gd name="connsiteY2" fmla="*/ 1894744 h 1894832"/>
              <a:gd name="connsiteX3" fmla="*/ 500932 w 10614991"/>
              <a:gd name="connsiteY3" fmla="*/ 113652 h 1894832"/>
              <a:gd name="connsiteX4" fmla="*/ 675861 w 10614991"/>
              <a:gd name="connsiteY4" fmla="*/ 1815231 h 1894832"/>
              <a:gd name="connsiteX5" fmla="*/ 874644 w 10614991"/>
              <a:gd name="connsiteY5" fmla="*/ 169311 h 1894832"/>
              <a:gd name="connsiteX6" fmla="*/ 1049572 w 10614991"/>
              <a:gd name="connsiteY6" fmla="*/ 1735718 h 1894832"/>
              <a:gd name="connsiteX7" fmla="*/ 1240404 w 10614991"/>
              <a:gd name="connsiteY7" fmla="*/ 248824 h 1894832"/>
              <a:gd name="connsiteX8" fmla="*/ 1407381 w 10614991"/>
              <a:gd name="connsiteY8" fmla="*/ 1672108 h 1894832"/>
              <a:gd name="connsiteX9" fmla="*/ 1590261 w 10614991"/>
              <a:gd name="connsiteY9" fmla="*/ 304483 h 1894832"/>
              <a:gd name="connsiteX10" fmla="*/ 1781092 w 10614991"/>
              <a:gd name="connsiteY10" fmla="*/ 1608497 h 1894832"/>
              <a:gd name="connsiteX11" fmla="*/ 1956021 w 10614991"/>
              <a:gd name="connsiteY11" fmla="*/ 383996 h 1894832"/>
              <a:gd name="connsiteX12" fmla="*/ 2122998 w 10614991"/>
              <a:gd name="connsiteY12" fmla="*/ 1544887 h 1894832"/>
              <a:gd name="connsiteX13" fmla="*/ 2305878 w 10614991"/>
              <a:gd name="connsiteY13" fmla="*/ 447607 h 1894832"/>
              <a:gd name="connsiteX14" fmla="*/ 2496710 w 10614991"/>
              <a:gd name="connsiteY14" fmla="*/ 1481276 h 1894832"/>
              <a:gd name="connsiteX15" fmla="*/ 2679590 w 10614991"/>
              <a:gd name="connsiteY15" fmla="*/ 503266 h 1894832"/>
              <a:gd name="connsiteX16" fmla="*/ 2846567 w 10614991"/>
              <a:gd name="connsiteY16" fmla="*/ 1433569 h 1894832"/>
              <a:gd name="connsiteX17" fmla="*/ 3037398 w 10614991"/>
              <a:gd name="connsiteY17" fmla="*/ 558925 h 1894832"/>
              <a:gd name="connsiteX18" fmla="*/ 3204376 w 10614991"/>
              <a:gd name="connsiteY18" fmla="*/ 1369958 h 1894832"/>
              <a:gd name="connsiteX19" fmla="*/ 3395207 w 10614991"/>
              <a:gd name="connsiteY19" fmla="*/ 614584 h 1894832"/>
              <a:gd name="connsiteX20" fmla="*/ 3578087 w 10614991"/>
              <a:gd name="connsiteY20" fmla="*/ 1322250 h 1894832"/>
              <a:gd name="connsiteX21" fmla="*/ 3737113 w 10614991"/>
              <a:gd name="connsiteY21" fmla="*/ 646389 h 1894832"/>
              <a:gd name="connsiteX22" fmla="*/ 3935896 w 10614991"/>
              <a:gd name="connsiteY22" fmla="*/ 1290445 h 1894832"/>
              <a:gd name="connsiteX23" fmla="*/ 4094922 w 10614991"/>
              <a:gd name="connsiteY23" fmla="*/ 686146 h 1894832"/>
              <a:gd name="connsiteX24" fmla="*/ 4293704 w 10614991"/>
              <a:gd name="connsiteY24" fmla="*/ 1242737 h 1894832"/>
              <a:gd name="connsiteX25" fmla="*/ 4460682 w 10614991"/>
              <a:gd name="connsiteY25" fmla="*/ 733854 h 1894832"/>
              <a:gd name="connsiteX26" fmla="*/ 4643562 w 10614991"/>
              <a:gd name="connsiteY26" fmla="*/ 1187078 h 1894832"/>
              <a:gd name="connsiteX27" fmla="*/ 4818490 w 10614991"/>
              <a:gd name="connsiteY27" fmla="*/ 773610 h 1894832"/>
              <a:gd name="connsiteX28" fmla="*/ 5001370 w 10614991"/>
              <a:gd name="connsiteY28" fmla="*/ 1155273 h 1894832"/>
              <a:gd name="connsiteX29" fmla="*/ 5176299 w 10614991"/>
              <a:gd name="connsiteY29" fmla="*/ 805415 h 1894832"/>
              <a:gd name="connsiteX30" fmla="*/ 5375082 w 10614991"/>
              <a:gd name="connsiteY30" fmla="*/ 1131419 h 1894832"/>
              <a:gd name="connsiteX31" fmla="*/ 5542059 w 10614991"/>
              <a:gd name="connsiteY31" fmla="*/ 821318 h 1894832"/>
              <a:gd name="connsiteX32" fmla="*/ 5716988 w 10614991"/>
              <a:gd name="connsiteY32" fmla="*/ 1123468 h 1894832"/>
              <a:gd name="connsiteX33" fmla="*/ 5907819 w 10614991"/>
              <a:gd name="connsiteY33" fmla="*/ 845172 h 1894832"/>
              <a:gd name="connsiteX34" fmla="*/ 6090699 w 10614991"/>
              <a:gd name="connsiteY34" fmla="*/ 1115516 h 1894832"/>
              <a:gd name="connsiteX35" fmla="*/ 6273579 w 10614991"/>
              <a:gd name="connsiteY35" fmla="*/ 845172 h 1894832"/>
              <a:gd name="connsiteX36" fmla="*/ 6448508 w 10614991"/>
              <a:gd name="connsiteY36" fmla="*/ 1083711 h 1894832"/>
              <a:gd name="connsiteX37" fmla="*/ 6615485 w 10614991"/>
              <a:gd name="connsiteY37" fmla="*/ 861075 h 1894832"/>
              <a:gd name="connsiteX38" fmla="*/ 6798365 w 10614991"/>
              <a:gd name="connsiteY38" fmla="*/ 1083711 h 1894832"/>
              <a:gd name="connsiteX39" fmla="*/ 6981245 w 10614991"/>
              <a:gd name="connsiteY39" fmla="*/ 861075 h 1894832"/>
              <a:gd name="connsiteX40" fmla="*/ 7172077 w 10614991"/>
              <a:gd name="connsiteY40" fmla="*/ 1075760 h 1894832"/>
              <a:gd name="connsiteX41" fmla="*/ 7362908 w 10614991"/>
              <a:gd name="connsiteY41" fmla="*/ 876977 h 1894832"/>
              <a:gd name="connsiteX42" fmla="*/ 7537837 w 10614991"/>
              <a:gd name="connsiteY42" fmla="*/ 1067809 h 1894832"/>
              <a:gd name="connsiteX43" fmla="*/ 7728668 w 10614991"/>
              <a:gd name="connsiteY43" fmla="*/ 876977 h 1894832"/>
              <a:gd name="connsiteX44" fmla="*/ 7903597 w 10614991"/>
              <a:gd name="connsiteY44" fmla="*/ 1067809 h 1894832"/>
              <a:gd name="connsiteX45" fmla="*/ 8086477 w 10614991"/>
              <a:gd name="connsiteY45" fmla="*/ 884929 h 1894832"/>
              <a:gd name="connsiteX46" fmla="*/ 8261405 w 10614991"/>
              <a:gd name="connsiteY46" fmla="*/ 1059857 h 1894832"/>
              <a:gd name="connsiteX47" fmla="*/ 8444285 w 10614991"/>
              <a:gd name="connsiteY47" fmla="*/ 884929 h 1894832"/>
              <a:gd name="connsiteX48" fmla="*/ 8619214 w 10614991"/>
              <a:gd name="connsiteY48" fmla="*/ 1067809 h 1894832"/>
              <a:gd name="connsiteX49" fmla="*/ 8817997 w 10614991"/>
              <a:gd name="connsiteY49" fmla="*/ 876977 h 1894832"/>
              <a:gd name="connsiteX50" fmla="*/ 8984974 w 10614991"/>
              <a:gd name="connsiteY50" fmla="*/ 1075760 h 1894832"/>
              <a:gd name="connsiteX51" fmla="*/ 9159903 w 10614991"/>
              <a:gd name="connsiteY51" fmla="*/ 884929 h 1894832"/>
              <a:gd name="connsiteX52" fmla="*/ 9342783 w 10614991"/>
              <a:gd name="connsiteY52" fmla="*/ 1067809 h 1894832"/>
              <a:gd name="connsiteX53" fmla="*/ 9509760 w 10614991"/>
              <a:gd name="connsiteY53" fmla="*/ 900831 h 1894832"/>
              <a:gd name="connsiteX54" fmla="*/ 9684689 w 10614991"/>
              <a:gd name="connsiteY54" fmla="*/ 1043955 h 1894832"/>
              <a:gd name="connsiteX55" fmla="*/ 9867569 w 10614991"/>
              <a:gd name="connsiteY55" fmla="*/ 900831 h 1894832"/>
              <a:gd name="connsiteX56" fmla="*/ 10042497 w 10614991"/>
              <a:gd name="connsiteY56" fmla="*/ 1043955 h 1894832"/>
              <a:gd name="connsiteX57" fmla="*/ 10217426 w 10614991"/>
              <a:gd name="connsiteY57" fmla="*/ 932636 h 1894832"/>
              <a:gd name="connsiteX58" fmla="*/ 10424160 w 10614991"/>
              <a:gd name="connsiteY58" fmla="*/ 1036003 h 1894832"/>
              <a:gd name="connsiteX59" fmla="*/ 10614991 w 10614991"/>
              <a:gd name="connsiteY59" fmla="*/ 948539 h 189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614991" h="1894832">
                <a:moveTo>
                  <a:pt x="0" y="972393"/>
                </a:moveTo>
                <a:cubicBezTo>
                  <a:pt x="55659" y="422428"/>
                  <a:pt x="111318" y="-127537"/>
                  <a:pt x="166977" y="26188"/>
                </a:cubicBezTo>
                <a:cubicBezTo>
                  <a:pt x="222636" y="179913"/>
                  <a:pt x="278296" y="1880167"/>
                  <a:pt x="333955" y="1894744"/>
                </a:cubicBezTo>
                <a:cubicBezTo>
                  <a:pt x="389614" y="1909321"/>
                  <a:pt x="443948" y="126904"/>
                  <a:pt x="500932" y="113652"/>
                </a:cubicBezTo>
                <a:cubicBezTo>
                  <a:pt x="557916" y="100400"/>
                  <a:pt x="613576" y="1805955"/>
                  <a:pt x="675861" y="1815231"/>
                </a:cubicBezTo>
                <a:cubicBezTo>
                  <a:pt x="738146" y="1824507"/>
                  <a:pt x="812359" y="182563"/>
                  <a:pt x="874644" y="169311"/>
                </a:cubicBezTo>
                <a:cubicBezTo>
                  <a:pt x="936929" y="156059"/>
                  <a:pt x="988612" y="1722466"/>
                  <a:pt x="1049572" y="1735718"/>
                </a:cubicBezTo>
                <a:cubicBezTo>
                  <a:pt x="1110532" y="1748970"/>
                  <a:pt x="1180769" y="259426"/>
                  <a:pt x="1240404" y="248824"/>
                </a:cubicBezTo>
                <a:cubicBezTo>
                  <a:pt x="1300039" y="238222"/>
                  <a:pt x="1349072" y="1662832"/>
                  <a:pt x="1407381" y="1672108"/>
                </a:cubicBezTo>
                <a:cubicBezTo>
                  <a:pt x="1465690" y="1681384"/>
                  <a:pt x="1527976" y="315085"/>
                  <a:pt x="1590261" y="304483"/>
                </a:cubicBezTo>
                <a:cubicBezTo>
                  <a:pt x="1652546" y="293881"/>
                  <a:pt x="1720132" y="1595245"/>
                  <a:pt x="1781092" y="1608497"/>
                </a:cubicBezTo>
                <a:cubicBezTo>
                  <a:pt x="1842052" y="1621749"/>
                  <a:pt x="1899037" y="394598"/>
                  <a:pt x="1956021" y="383996"/>
                </a:cubicBezTo>
                <a:cubicBezTo>
                  <a:pt x="2013005" y="373394"/>
                  <a:pt x="2064689" y="1534285"/>
                  <a:pt x="2122998" y="1544887"/>
                </a:cubicBezTo>
                <a:cubicBezTo>
                  <a:pt x="2181307" y="1555489"/>
                  <a:pt x="2243593" y="458209"/>
                  <a:pt x="2305878" y="447607"/>
                </a:cubicBezTo>
                <a:cubicBezTo>
                  <a:pt x="2368163" y="437005"/>
                  <a:pt x="2434425" y="1472000"/>
                  <a:pt x="2496710" y="1481276"/>
                </a:cubicBezTo>
                <a:cubicBezTo>
                  <a:pt x="2558995" y="1490552"/>
                  <a:pt x="2621280" y="511217"/>
                  <a:pt x="2679590" y="503266"/>
                </a:cubicBezTo>
                <a:cubicBezTo>
                  <a:pt x="2737900" y="495315"/>
                  <a:pt x="2786932" y="1424293"/>
                  <a:pt x="2846567" y="1433569"/>
                </a:cubicBezTo>
                <a:cubicBezTo>
                  <a:pt x="2906202" y="1442845"/>
                  <a:pt x="2977763" y="569527"/>
                  <a:pt x="3037398" y="558925"/>
                </a:cubicBezTo>
                <a:cubicBezTo>
                  <a:pt x="3097033" y="548323"/>
                  <a:pt x="3144741" y="1360682"/>
                  <a:pt x="3204376" y="1369958"/>
                </a:cubicBezTo>
                <a:cubicBezTo>
                  <a:pt x="3264011" y="1379234"/>
                  <a:pt x="3332922" y="622535"/>
                  <a:pt x="3395207" y="614584"/>
                </a:cubicBezTo>
                <a:cubicBezTo>
                  <a:pt x="3457492" y="606633"/>
                  <a:pt x="3521103" y="1316949"/>
                  <a:pt x="3578087" y="1322250"/>
                </a:cubicBezTo>
                <a:cubicBezTo>
                  <a:pt x="3635071" y="1327551"/>
                  <a:pt x="3677478" y="651690"/>
                  <a:pt x="3737113" y="646389"/>
                </a:cubicBezTo>
                <a:cubicBezTo>
                  <a:pt x="3796748" y="641088"/>
                  <a:pt x="3876261" y="1283819"/>
                  <a:pt x="3935896" y="1290445"/>
                </a:cubicBezTo>
                <a:cubicBezTo>
                  <a:pt x="3995531" y="1297071"/>
                  <a:pt x="4035287" y="694097"/>
                  <a:pt x="4094922" y="686146"/>
                </a:cubicBezTo>
                <a:cubicBezTo>
                  <a:pt x="4154557" y="678195"/>
                  <a:pt x="4232744" y="1234786"/>
                  <a:pt x="4293704" y="1242737"/>
                </a:cubicBezTo>
                <a:cubicBezTo>
                  <a:pt x="4354664" y="1250688"/>
                  <a:pt x="4402372" y="743130"/>
                  <a:pt x="4460682" y="733854"/>
                </a:cubicBezTo>
                <a:cubicBezTo>
                  <a:pt x="4518992" y="724578"/>
                  <a:pt x="4583927" y="1180452"/>
                  <a:pt x="4643562" y="1187078"/>
                </a:cubicBezTo>
                <a:cubicBezTo>
                  <a:pt x="4703197" y="1193704"/>
                  <a:pt x="4758855" y="778911"/>
                  <a:pt x="4818490" y="773610"/>
                </a:cubicBezTo>
                <a:cubicBezTo>
                  <a:pt x="4878125" y="768309"/>
                  <a:pt x="4941735" y="1149972"/>
                  <a:pt x="5001370" y="1155273"/>
                </a:cubicBezTo>
                <a:cubicBezTo>
                  <a:pt x="5061005" y="1160574"/>
                  <a:pt x="5114014" y="809391"/>
                  <a:pt x="5176299" y="805415"/>
                </a:cubicBezTo>
                <a:cubicBezTo>
                  <a:pt x="5238584" y="801439"/>
                  <a:pt x="5314122" y="1128769"/>
                  <a:pt x="5375082" y="1131419"/>
                </a:cubicBezTo>
                <a:cubicBezTo>
                  <a:pt x="5436042" y="1134069"/>
                  <a:pt x="5485075" y="822643"/>
                  <a:pt x="5542059" y="821318"/>
                </a:cubicBezTo>
                <a:cubicBezTo>
                  <a:pt x="5599043" y="819993"/>
                  <a:pt x="5656028" y="1119492"/>
                  <a:pt x="5716988" y="1123468"/>
                </a:cubicBezTo>
                <a:cubicBezTo>
                  <a:pt x="5777948" y="1127444"/>
                  <a:pt x="5845534" y="846497"/>
                  <a:pt x="5907819" y="845172"/>
                </a:cubicBezTo>
                <a:cubicBezTo>
                  <a:pt x="5970104" y="843847"/>
                  <a:pt x="6029739" y="1115516"/>
                  <a:pt x="6090699" y="1115516"/>
                </a:cubicBezTo>
                <a:cubicBezTo>
                  <a:pt x="6151659" y="1115516"/>
                  <a:pt x="6213944" y="850473"/>
                  <a:pt x="6273579" y="845172"/>
                </a:cubicBezTo>
                <a:cubicBezTo>
                  <a:pt x="6333214" y="839871"/>
                  <a:pt x="6391524" y="1081061"/>
                  <a:pt x="6448508" y="1083711"/>
                </a:cubicBezTo>
                <a:cubicBezTo>
                  <a:pt x="6505492" y="1086361"/>
                  <a:pt x="6557176" y="861075"/>
                  <a:pt x="6615485" y="861075"/>
                </a:cubicBezTo>
                <a:cubicBezTo>
                  <a:pt x="6673794" y="861075"/>
                  <a:pt x="6737405" y="1083711"/>
                  <a:pt x="6798365" y="1083711"/>
                </a:cubicBezTo>
                <a:cubicBezTo>
                  <a:pt x="6859325" y="1083711"/>
                  <a:pt x="6918960" y="862400"/>
                  <a:pt x="6981245" y="861075"/>
                </a:cubicBezTo>
                <a:cubicBezTo>
                  <a:pt x="7043530" y="859750"/>
                  <a:pt x="7108467" y="1073110"/>
                  <a:pt x="7172077" y="1075760"/>
                </a:cubicBezTo>
                <a:cubicBezTo>
                  <a:pt x="7235687" y="1078410"/>
                  <a:pt x="7301948" y="878302"/>
                  <a:pt x="7362908" y="876977"/>
                </a:cubicBezTo>
                <a:cubicBezTo>
                  <a:pt x="7423868" y="875652"/>
                  <a:pt x="7476877" y="1067809"/>
                  <a:pt x="7537837" y="1067809"/>
                </a:cubicBezTo>
                <a:cubicBezTo>
                  <a:pt x="7598797" y="1067809"/>
                  <a:pt x="7667708" y="876977"/>
                  <a:pt x="7728668" y="876977"/>
                </a:cubicBezTo>
                <a:cubicBezTo>
                  <a:pt x="7789628" y="876977"/>
                  <a:pt x="7843962" y="1066484"/>
                  <a:pt x="7903597" y="1067809"/>
                </a:cubicBezTo>
                <a:cubicBezTo>
                  <a:pt x="7963232" y="1069134"/>
                  <a:pt x="8026842" y="886254"/>
                  <a:pt x="8086477" y="884929"/>
                </a:cubicBezTo>
                <a:cubicBezTo>
                  <a:pt x="8146112" y="883604"/>
                  <a:pt x="8201770" y="1059857"/>
                  <a:pt x="8261405" y="1059857"/>
                </a:cubicBezTo>
                <a:cubicBezTo>
                  <a:pt x="8321040" y="1059857"/>
                  <a:pt x="8384650" y="883604"/>
                  <a:pt x="8444285" y="884929"/>
                </a:cubicBezTo>
                <a:cubicBezTo>
                  <a:pt x="8503920" y="886254"/>
                  <a:pt x="8556929" y="1069134"/>
                  <a:pt x="8619214" y="1067809"/>
                </a:cubicBezTo>
                <a:cubicBezTo>
                  <a:pt x="8681499" y="1066484"/>
                  <a:pt x="8757037" y="875652"/>
                  <a:pt x="8817997" y="876977"/>
                </a:cubicBezTo>
                <a:cubicBezTo>
                  <a:pt x="8878957" y="878302"/>
                  <a:pt x="8927990" y="1074435"/>
                  <a:pt x="8984974" y="1075760"/>
                </a:cubicBezTo>
                <a:cubicBezTo>
                  <a:pt x="9041958" y="1077085"/>
                  <a:pt x="9100268" y="886254"/>
                  <a:pt x="9159903" y="884929"/>
                </a:cubicBezTo>
                <a:cubicBezTo>
                  <a:pt x="9219538" y="883604"/>
                  <a:pt x="9284474" y="1065159"/>
                  <a:pt x="9342783" y="1067809"/>
                </a:cubicBezTo>
                <a:cubicBezTo>
                  <a:pt x="9401092" y="1070459"/>
                  <a:pt x="9452776" y="904807"/>
                  <a:pt x="9509760" y="900831"/>
                </a:cubicBezTo>
                <a:cubicBezTo>
                  <a:pt x="9566744" y="896855"/>
                  <a:pt x="9625054" y="1043955"/>
                  <a:pt x="9684689" y="1043955"/>
                </a:cubicBezTo>
                <a:cubicBezTo>
                  <a:pt x="9744324" y="1043955"/>
                  <a:pt x="9807934" y="900831"/>
                  <a:pt x="9867569" y="900831"/>
                </a:cubicBezTo>
                <a:cubicBezTo>
                  <a:pt x="9927204" y="900831"/>
                  <a:pt x="9984188" y="1038654"/>
                  <a:pt x="10042497" y="1043955"/>
                </a:cubicBezTo>
                <a:cubicBezTo>
                  <a:pt x="10100806" y="1049256"/>
                  <a:pt x="10153816" y="933961"/>
                  <a:pt x="10217426" y="932636"/>
                </a:cubicBezTo>
                <a:cubicBezTo>
                  <a:pt x="10281037" y="931311"/>
                  <a:pt x="10357899" y="1033353"/>
                  <a:pt x="10424160" y="1036003"/>
                </a:cubicBezTo>
                <a:cubicBezTo>
                  <a:pt x="10490421" y="1038653"/>
                  <a:pt x="10552706" y="993596"/>
                  <a:pt x="10614991" y="948539"/>
                </a:cubicBezTo>
              </a:path>
            </a:pathLst>
          </a:cu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cxnSp>
        <p:nvCxnSpPr>
          <p:cNvPr id="43" name="直線コネクタ 42"/>
          <p:cNvCxnSpPr/>
          <p:nvPr/>
        </p:nvCxnSpPr>
        <p:spPr bwMode="auto">
          <a:xfrm rot="300000">
            <a:off x="797675" y="4580481"/>
            <a:ext cx="0" cy="7200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コネクタ 43"/>
          <p:cNvCxnSpPr/>
          <p:nvPr/>
        </p:nvCxnSpPr>
        <p:spPr bwMode="auto">
          <a:xfrm rot="-300000">
            <a:off x="863702" y="4580482"/>
            <a:ext cx="0" cy="72008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線コネクタ 44"/>
          <p:cNvCxnSpPr/>
          <p:nvPr/>
        </p:nvCxnSpPr>
        <p:spPr bwMode="auto">
          <a:xfrm>
            <a:off x="899617" y="5300092"/>
            <a:ext cx="1468712"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直線コネクタ 45"/>
          <p:cNvCxnSpPr/>
          <p:nvPr/>
        </p:nvCxnSpPr>
        <p:spPr bwMode="auto">
          <a:xfrm flipV="1">
            <a:off x="178792" y="5300046"/>
            <a:ext cx="584847" cy="90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線コネクタ 47"/>
          <p:cNvCxnSpPr/>
          <p:nvPr/>
        </p:nvCxnSpPr>
        <p:spPr bwMode="auto">
          <a:xfrm>
            <a:off x="826784" y="2936379"/>
            <a:ext cx="4456" cy="2732895"/>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フリーフォーム 55"/>
          <p:cNvSpPr/>
          <p:nvPr/>
        </p:nvSpPr>
        <p:spPr>
          <a:xfrm>
            <a:off x="831405" y="2517404"/>
            <a:ext cx="7076630" cy="1801904"/>
          </a:xfrm>
          <a:custGeom>
            <a:avLst/>
            <a:gdLst>
              <a:gd name="connsiteX0" fmla="*/ 0 w 10614991"/>
              <a:gd name="connsiteY0" fmla="*/ 972393 h 1894832"/>
              <a:gd name="connsiteX1" fmla="*/ 166977 w 10614991"/>
              <a:gd name="connsiteY1" fmla="*/ 26188 h 1894832"/>
              <a:gd name="connsiteX2" fmla="*/ 333955 w 10614991"/>
              <a:gd name="connsiteY2" fmla="*/ 1894744 h 1894832"/>
              <a:gd name="connsiteX3" fmla="*/ 500932 w 10614991"/>
              <a:gd name="connsiteY3" fmla="*/ 113652 h 1894832"/>
              <a:gd name="connsiteX4" fmla="*/ 675861 w 10614991"/>
              <a:gd name="connsiteY4" fmla="*/ 1815231 h 1894832"/>
              <a:gd name="connsiteX5" fmla="*/ 874644 w 10614991"/>
              <a:gd name="connsiteY5" fmla="*/ 169311 h 1894832"/>
              <a:gd name="connsiteX6" fmla="*/ 1049572 w 10614991"/>
              <a:gd name="connsiteY6" fmla="*/ 1735718 h 1894832"/>
              <a:gd name="connsiteX7" fmla="*/ 1240404 w 10614991"/>
              <a:gd name="connsiteY7" fmla="*/ 248824 h 1894832"/>
              <a:gd name="connsiteX8" fmla="*/ 1407381 w 10614991"/>
              <a:gd name="connsiteY8" fmla="*/ 1672108 h 1894832"/>
              <a:gd name="connsiteX9" fmla="*/ 1590261 w 10614991"/>
              <a:gd name="connsiteY9" fmla="*/ 304483 h 1894832"/>
              <a:gd name="connsiteX10" fmla="*/ 1781092 w 10614991"/>
              <a:gd name="connsiteY10" fmla="*/ 1608497 h 1894832"/>
              <a:gd name="connsiteX11" fmla="*/ 1956021 w 10614991"/>
              <a:gd name="connsiteY11" fmla="*/ 383996 h 1894832"/>
              <a:gd name="connsiteX12" fmla="*/ 2122998 w 10614991"/>
              <a:gd name="connsiteY12" fmla="*/ 1544887 h 1894832"/>
              <a:gd name="connsiteX13" fmla="*/ 2305878 w 10614991"/>
              <a:gd name="connsiteY13" fmla="*/ 447607 h 1894832"/>
              <a:gd name="connsiteX14" fmla="*/ 2496710 w 10614991"/>
              <a:gd name="connsiteY14" fmla="*/ 1481276 h 1894832"/>
              <a:gd name="connsiteX15" fmla="*/ 2679590 w 10614991"/>
              <a:gd name="connsiteY15" fmla="*/ 503266 h 1894832"/>
              <a:gd name="connsiteX16" fmla="*/ 2846567 w 10614991"/>
              <a:gd name="connsiteY16" fmla="*/ 1433569 h 1894832"/>
              <a:gd name="connsiteX17" fmla="*/ 3037398 w 10614991"/>
              <a:gd name="connsiteY17" fmla="*/ 558925 h 1894832"/>
              <a:gd name="connsiteX18" fmla="*/ 3204376 w 10614991"/>
              <a:gd name="connsiteY18" fmla="*/ 1369958 h 1894832"/>
              <a:gd name="connsiteX19" fmla="*/ 3395207 w 10614991"/>
              <a:gd name="connsiteY19" fmla="*/ 614584 h 1894832"/>
              <a:gd name="connsiteX20" fmla="*/ 3578087 w 10614991"/>
              <a:gd name="connsiteY20" fmla="*/ 1322250 h 1894832"/>
              <a:gd name="connsiteX21" fmla="*/ 3737113 w 10614991"/>
              <a:gd name="connsiteY21" fmla="*/ 646389 h 1894832"/>
              <a:gd name="connsiteX22" fmla="*/ 3935896 w 10614991"/>
              <a:gd name="connsiteY22" fmla="*/ 1290445 h 1894832"/>
              <a:gd name="connsiteX23" fmla="*/ 4094922 w 10614991"/>
              <a:gd name="connsiteY23" fmla="*/ 686146 h 1894832"/>
              <a:gd name="connsiteX24" fmla="*/ 4293704 w 10614991"/>
              <a:gd name="connsiteY24" fmla="*/ 1242737 h 1894832"/>
              <a:gd name="connsiteX25" fmla="*/ 4460682 w 10614991"/>
              <a:gd name="connsiteY25" fmla="*/ 733854 h 1894832"/>
              <a:gd name="connsiteX26" fmla="*/ 4643562 w 10614991"/>
              <a:gd name="connsiteY26" fmla="*/ 1187078 h 1894832"/>
              <a:gd name="connsiteX27" fmla="*/ 4818490 w 10614991"/>
              <a:gd name="connsiteY27" fmla="*/ 773610 h 1894832"/>
              <a:gd name="connsiteX28" fmla="*/ 5001370 w 10614991"/>
              <a:gd name="connsiteY28" fmla="*/ 1155273 h 1894832"/>
              <a:gd name="connsiteX29" fmla="*/ 5176299 w 10614991"/>
              <a:gd name="connsiteY29" fmla="*/ 805415 h 1894832"/>
              <a:gd name="connsiteX30" fmla="*/ 5375082 w 10614991"/>
              <a:gd name="connsiteY30" fmla="*/ 1131419 h 1894832"/>
              <a:gd name="connsiteX31" fmla="*/ 5542059 w 10614991"/>
              <a:gd name="connsiteY31" fmla="*/ 821318 h 1894832"/>
              <a:gd name="connsiteX32" fmla="*/ 5716988 w 10614991"/>
              <a:gd name="connsiteY32" fmla="*/ 1123468 h 1894832"/>
              <a:gd name="connsiteX33" fmla="*/ 5907819 w 10614991"/>
              <a:gd name="connsiteY33" fmla="*/ 845172 h 1894832"/>
              <a:gd name="connsiteX34" fmla="*/ 6090699 w 10614991"/>
              <a:gd name="connsiteY34" fmla="*/ 1115516 h 1894832"/>
              <a:gd name="connsiteX35" fmla="*/ 6273579 w 10614991"/>
              <a:gd name="connsiteY35" fmla="*/ 845172 h 1894832"/>
              <a:gd name="connsiteX36" fmla="*/ 6448508 w 10614991"/>
              <a:gd name="connsiteY36" fmla="*/ 1083711 h 1894832"/>
              <a:gd name="connsiteX37" fmla="*/ 6615485 w 10614991"/>
              <a:gd name="connsiteY37" fmla="*/ 861075 h 1894832"/>
              <a:gd name="connsiteX38" fmla="*/ 6798365 w 10614991"/>
              <a:gd name="connsiteY38" fmla="*/ 1083711 h 1894832"/>
              <a:gd name="connsiteX39" fmla="*/ 6981245 w 10614991"/>
              <a:gd name="connsiteY39" fmla="*/ 861075 h 1894832"/>
              <a:gd name="connsiteX40" fmla="*/ 7172077 w 10614991"/>
              <a:gd name="connsiteY40" fmla="*/ 1075760 h 1894832"/>
              <a:gd name="connsiteX41" fmla="*/ 7362908 w 10614991"/>
              <a:gd name="connsiteY41" fmla="*/ 876977 h 1894832"/>
              <a:gd name="connsiteX42" fmla="*/ 7537837 w 10614991"/>
              <a:gd name="connsiteY42" fmla="*/ 1067809 h 1894832"/>
              <a:gd name="connsiteX43" fmla="*/ 7728668 w 10614991"/>
              <a:gd name="connsiteY43" fmla="*/ 876977 h 1894832"/>
              <a:gd name="connsiteX44" fmla="*/ 7903597 w 10614991"/>
              <a:gd name="connsiteY44" fmla="*/ 1067809 h 1894832"/>
              <a:gd name="connsiteX45" fmla="*/ 8086477 w 10614991"/>
              <a:gd name="connsiteY45" fmla="*/ 884929 h 1894832"/>
              <a:gd name="connsiteX46" fmla="*/ 8261405 w 10614991"/>
              <a:gd name="connsiteY46" fmla="*/ 1059857 h 1894832"/>
              <a:gd name="connsiteX47" fmla="*/ 8444285 w 10614991"/>
              <a:gd name="connsiteY47" fmla="*/ 884929 h 1894832"/>
              <a:gd name="connsiteX48" fmla="*/ 8619214 w 10614991"/>
              <a:gd name="connsiteY48" fmla="*/ 1067809 h 1894832"/>
              <a:gd name="connsiteX49" fmla="*/ 8817997 w 10614991"/>
              <a:gd name="connsiteY49" fmla="*/ 876977 h 1894832"/>
              <a:gd name="connsiteX50" fmla="*/ 8984974 w 10614991"/>
              <a:gd name="connsiteY50" fmla="*/ 1075760 h 1894832"/>
              <a:gd name="connsiteX51" fmla="*/ 9159903 w 10614991"/>
              <a:gd name="connsiteY51" fmla="*/ 884929 h 1894832"/>
              <a:gd name="connsiteX52" fmla="*/ 9342783 w 10614991"/>
              <a:gd name="connsiteY52" fmla="*/ 1067809 h 1894832"/>
              <a:gd name="connsiteX53" fmla="*/ 9509760 w 10614991"/>
              <a:gd name="connsiteY53" fmla="*/ 900831 h 1894832"/>
              <a:gd name="connsiteX54" fmla="*/ 9684689 w 10614991"/>
              <a:gd name="connsiteY54" fmla="*/ 1043955 h 1894832"/>
              <a:gd name="connsiteX55" fmla="*/ 9867569 w 10614991"/>
              <a:gd name="connsiteY55" fmla="*/ 900831 h 1894832"/>
              <a:gd name="connsiteX56" fmla="*/ 10042497 w 10614991"/>
              <a:gd name="connsiteY56" fmla="*/ 1043955 h 1894832"/>
              <a:gd name="connsiteX57" fmla="*/ 10217426 w 10614991"/>
              <a:gd name="connsiteY57" fmla="*/ 932636 h 1894832"/>
              <a:gd name="connsiteX58" fmla="*/ 10424160 w 10614991"/>
              <a:gd name="connsiteY58" fmla="*/ 1036003 h 1894832"/>
              <a:gd name="connsiteX59" fmla="*/ 10614991 w 10614991"/>
              <a:gd name="connsiteY59" fmla="*/ 948539 h 189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614991" h="1894832">
                <a:moveTo>
                  <a:pt x="0" y="972393"/>
                </a:moveTo>
                <a:cubicBezTo>
                  <a:pt x="55659" y="422428"/>
                  <a:pt x="111318" y="-127537"/>
                  <a:pt x="166977" y="26188"/>
                </a:cubicBezTo>
                <a:cubicBezTo>
                  <a:pt x="222636" y="179913"/>
                  <a:pt x="278296" y="1880167"/>
                  <a:pt x="333955" y="1894744"/>
                </a:cubicBezTo>
                <a:cubicBezTo>
                  <a:pt x="389614" y="1909321"/>
                  <a:pt x="443948" y="126904"/>
                  <a:pt x="500932" y="113652"/>
                </a:cubicBezTo>
                <a:cubicBezTo>
                  <a:pt x="557916" y="100400"/>
                  <a:pt x="613576" y="1805955"/>
                  <a:pt x="675861" y="1815231"/>
                </a:cubicBezTo>
                <a:cubicBezTo>
                  <a:pt x="738146" y="1824507"/>
                  <a:pt x="812359" y="182563"/>
                  <a:pt x="874644" y="169311"/>
                </a:cubicBezTo>
                <a:cubicBezTo>
                  <a:pt x="936929" y="156059"/>
                  <a:pt x="988612" y="1722466"/>
                  <a:pt x="1049572" y="1735718"/>
                </a:cubicBezTo>
                <a:cubicBezTo>
                  <a:pt x="1110532" y="1748970"/>
                  <a:pt x="1180769" y="259426"/>
                  <a:pt x="1240404" y="248824"/>
                </a:cubicBezTo>
                <a:cubicBezTo>
                  <a:pt x="1300039" y="238222"/>
                  <a:pt x="1349072" y="1662832"/>
                  <a:pt x="1407381" y="1672108"/>
                </a:cubicBezTo>
                <a:cubicBezTo>
                  <a:pt x="1465690" y="1681384"/>
                  <a:pt x="1527976" y="315085"/>
                  <a:pt x="1590261" y="304483"/>
                </a:cubicBezTo>
                <a:cubicBezTo>
                  <a:pt x="1652546" y="293881"/>
                  <a:pt x="1720132" y="1595245"/>
                  <a:pt x="1781092" y="1608497"/>
                </a:cubicBezTo>
                <a:cubicBezTo>
                  <a:pt x="1842052" y="1621749"/>
                  <a:pt x="1899037" y="394598"/>
                  <a:pt x="1956021" y="383996"/>
                </a:cubicBezTo>
                <a:cubicBezTo>
                  <a:pt x="2013005" y="373394"/>
                  <a:pt x="2064689" y="1534285"/>
                  <a:pt x="2122998" y="1544887"/>
                </a:cubicBezTo>
                <a:cubicBezTo>
                  <a:pt x="2181307" y="1555489"/>
                  <a:pt x="2243593" y="458209"/>
                  <a:pt x="2305878" y="447607"/>
                </a:cubicBezTo>
                <a:cubicBezTo>
                  <a:pt x="2368163" y="437005"/>
                  <a:pt x="2434425" y="1472000"/>
                  <a:pt x="2496710" y="1481276"/>
                </a:cubicBezTo>
                <a:cubicBezTo>
                  <a:pt x="2558995" y="1490552"/>
                  <a:pt x="2621280" y="511217"/>
                  <a:pt x="2679590" y="503266"/>
                </a:cubicBezTo>
                <a:cubicBezTo>
                  <a:pt x="2737900" y="495315"/>
                  <a:pt x="2786932" y="1424293"/>
                  <a:pt x="2846567" y="1433569"/>
                </a:cubicBezTo>
                <a:cubicBezTo>
                  <a:pt x="2906202" y="1442845"/>
                  <a:pt x="2977763" y="569527"/>
                  <a:pt x="3037398" y="558925"/>
                </a:cubicBezTo>
                <a:cubicBezTo>
                  <a:pt x="3097033" y="548323"/>
                  <a:pt x="3144741" y="1360682"/>
                  <a:pt x="3204376" y="1369958"/>
                </a:cubicBezTo>
                <a:cubicBezTo>
                  <a:pt x="3264011" y="1379234"/>
                  <a:pt x="3332922" y="622535"/>
                  <a:pt x="3395207" y="614584"/>
                </a:cubicBezTo>
                <a:cubicBezTo>
                  <a:pt x="3457492" y="606633"/>
                  <a:pt x="3521103" y="1316949"/>
                  <a:pt x="3578087" y="1322250"/>
                </a:cubicBezTo>
                <a:cubicBezTo>
                  <a:pt x="3635071" y="1327551"/>
                  <a:pt x="3677478" y="651690"/>
                  <a:pt x="3737113" y="646389"/>
                </a:cubicBezTo>
                <a:cubicBezTo>
                  <a:pt x="3796748" y="641088"/>
                  <a:pt x="3876261" y="1283819"/>
                  <a:pt x="3935896" y="1290445"/>
                </a:cubicBezTo>
                <a:cubicBezTo>
                  <a:pt x="3995531" y="1297071"/>
                  <a:pt x="4035287" y="694097"/>
                  <a:pt x="4094922" y="686146"/>
                </a:cubicBezTo>
                <a:cubicBezTo>
                  <a:pt x="4154557" y="678195"/>
                  <a:pt x="4232744" y="1234786"/>
                  <a:pt x="4293704" y="1242737"/>
                </a:cubicBezTo>
                <a:cubicBezTo>
                  <a:pt x="4354664" y="1250688"/>
                  <a:pt x="4402372" y="743130"/>
                  <a:pt x="4460682" y="733854"/>
                </a:cubicBezTo>
                <a:cubicBezTo>
                  <a:pt x="4518992" y="724578"/>
                  <a:pt x="4583927" y="1180452"/>
                  <a:pt x="4643562" y="1187078"/>
                </a:cubicBezTo>
                <a:cubicBezTo>
                  <a:pt x="4703197" y="1193704"/>
                  <a:pt x="4758855" y="778911"/>
                  <a:pt x="4818490" y="773610"/>
                </a:cubicBezTo>
                <a:cubicBezTo>
                  <a:pt x="4878125" y="768309"/>
                  <a:pt x="4941735" y="1149972"/>
                  <a:pt x="5001370" y="1155273"/>
                </a:cubicBezTo>
                <a:cubicBezTo>
                  <a:pt x="5061005" y="1160574"/>
                  <a:pt x="5114014" y="809391"/>
                  <a:pt x="5176299" y="805415"/>
                </a:cubicBezTo>
                <a:cubicBezTo>
                  <a:pt x="5238584" y="801439"/>
                  <a:pt x="5314122" y="1128769"/>
                  <a:pt x="5375082" y="1131419"/>
                </a:cubicBezTo>
                <a:cubicBezTo>
                  <a:pt x="5436042" y="1134069"/>
                  <a:pt x="5485075" y="822643"/>
                  <a:pt x="5542059" y="821318"/>
                </a:cubicBezTo>
                <a:cubicBezTo>
                  <a:pt x="5599043" y="819993"/>
                  <a:pt x="5656028" y="1119492"/>
                  <a:pt x="5716988" y="1123468"/>
                </a:cubicBezTo>
                <a:cubicBezTo>
                  <a:pt x="5777948" y="1127444"/>
                  <a:pt x="5845534" y="846497"/>
                  <a:pt x="5907819" y="845172"/>
                </a:cubicBezTo>
                <a:cubicBezTo>
                  <a:pt x="5970104" y="843847"/>
                  <a:pt x="6029739" y="1115516"/>
                  <a:pt x="6090699" y="1115516"/>
                </a:cubicBezTo>
                <a:cubicBezTo>
                  <a:pt x="6151659" y="1115516"/>
                  <a:pt x="6213944" y="850473"/>
                  <a:pt x="6273579" y="845172"/>
                </a:cubicBezTo>
                <a:cubicBezTo>
                  <a:pt x="6333214" y="839871"/>
                  <a:pt x="6391524" y="1081061"/>
                  <a:pt x="6448508" y="1083711"/>
                </a:cubicBezTo>
                <a:cubicBezTo>
                  <a:pt x="6505492" y="1086361"/>
                  <a:pt x="6557176" y="861075"/>
                  <a:pt x="6615485" y="861075"/>
                </a:cubicBezTo>
                <a:cubicBezTo>
                  <a:pt x="6673794" y="861075"/>
                  <a:pt x="6737405" y="1083711"/>
                  <a:pt x="6798365" y="1083711"/>
                </a:cubicBezTo>
                <a:cubicBezTo>
                  <a:pt x="6859325" y="1083711"/>
                  <a:pt x="6918960" y="862400"/>
                  <a:pt x="6981245" y="861075"/>
                </a:cubicBezTo>
                <a:cubicBezTo>
                  <a:pt x="7043530" y="859750"/>
                  <a:pt x="7108467" y="1073110"/>
                  <a:pt x="7172077" y="1075760"/>
                </a:cubicBezTo>
                <a:cubicBezTo>
                  <a:pt x="7235687" y="1078410"/>
                  <a:pt x="7301948" y="878302"/>
                  <a:pt x="7362908" y="876977"/>
                </a:cubicBezTo>
                <a:cubicBezTo>
                  <a:pt x="7423868" y="875652"/>
                  <a:pt x="7476877" y="1067809"/>
                  <a:pt x="7537837" y="1067809"/>
                </a:cubicBezTo>
                <a:cubicBezTo>
                  <a:pt x="7598797" y="1067809"/>
                  <a:pt x="7667708" y="876977"/>
                  <a:pt x="7728668" y="876977"/>
                </a:cubicBezTo>
                <a:cubicBezTo>
                  <a:pt x="7789628" y="876977"/>
                  <a:pt x="7843962" y="1066484"/>
                  <a:pt x="7903597" y="1067809"/>
                </a:cubicBezTo>
                <a:cubicBezTo>
                  <a:pt x="7963232" y="1069134"/>
                  <a:pt x="8026842" y="886254"/>
                  <a:pt x="8086477" y="884929"/>
                </a:cubicBezTo>
                <a:cubicBezTo>
                  <a:pt x="8146112" y="883604"/>
                  <a:pt x="8201770" y="1059857"/>
                  <a:pt x="8261405" y="1059857"/>
                </a:cubicBezTo>
                <a:cubicBezTo>
                  <a:pt x="8321040" y="1059857"/>
                  <a:pt x="8384650" y="883604"/>
                  <a:pt x="8444285" y="884929"/>
                </a:cubicBezTo>
                <a:cubicBezTo>
                  <a:pt x="8503920" y="886254"/>
                  <a:pt x="8556929" y="1069134"/>
                  <a:pt x="8619214" y="1067809"/>
                </a:cubicBezTo>
                <a:cubicBezTo>
                  <a:pt x="8681499" y="1066484"/>
                  <a:pt x="8757037" y="875652"/>
                  <a:pt x="8817997" y="876977"/>
                </a:cubicBezTo>
                <a:cubicBezTo>
                  <a:pt x="8878957" y="878302"/>
                  <a:pt x="8927990" y="1074435"/>
                  <a:pt x="8984974" y="1075760"/>
                </a:cubicBezTo>
                <a:cubicBezTo>
                  <a:pt x="9041958" y="1077085"/>
                  <a:pt x="9100268" y="886254"/>
                  <a:pt x="9159903" y="884929"/>
                </a:cubicBezTo>
                <a:cubicBezTo>
                  <a:pt x="9219538" y="883604"/>
                  <a:pt x="9284474" y="1065159"/>
                  <a:pt x="9342783" y="1067809"/>
                </a:cubicBezTo>
                <a:cubicBezTo>
                  <a:pt x="9401092" y="1070459"/>
                  <a:pt x="9452776" y="904807"/>
                  <a:pt x="9509760" y="900831"/>
                </a:cubicBezTo>
                <a:cubicBezTo>
                  <a:pt x="9566744" y="896855"/>
                  <a:pt x="9625054" y="1043955"/>
                  <a:pt x="9684689" y="1043955"/>
                </a:cubicBezTo>
                <a:cubicBezTo>
                  <a:pt x="9744324" y="1043955"/>
                  <a:pt x="9807934" y="900831"/>
                  <a:pt x="9867569" y="900831"/>
                </a:cubicBezTo>
                <a:cubicBezTo>
                  <a:pt x="9927204" y="900831"/>
                  <a:pt x="9984188" y="1038654"/>
                  <a:pt x="10042497" y="1043955"/>
                </a:cubicBezTo>
                <a:cubicBezTo>
                  <a:pt x="10100806" y="1049256"/>
                  <a:pt x="10153816" y="933961"/>
                  <a:pt x="10217426" y="932636"/>
                </a:cubicBezTo>
                <a:cubicBezTo>
                  <a:pt x="10281037" y="931311"/>
                  <a:pt x="10357899" y="1033353"/>
                  <a:pt x="10424160" y="1036003"/>
                </a:cubicBezTo>
                <a:cubicBezTo>
                  <a:pt x="10490421" y="1038653"/>
                  <a:pt x="10552706" y="993596"/>
                  <a:pt x="10614991" y="948539"/>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sp>
        <p:nvSpPr>
          <p:cNvPr id="10" name="正方形/長方形 9"/>
          <p:cNvSpPr/>
          <p:nvPr/>
        </p:nvSpPr>
        <p:spPr bwMode="auto">
          <a:xfrm>
            <a:off x="0" y="1628800"/>
            <a:ext cx="5626082" cy="4740334"/>
          </a:xfrm>
          <a:prstGeom prst="rect">
            <a:avLst/>
          </a:prstGeom>
          <a:solidFill>
            <a:schemeClr val="bg1">
              <a:alpha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smtClean="0">
              <a:ln>
                <a:noFill/>
              </a:ln>
              <a:solidFill>
                <a:schemeClr val="tx1"/>
              </a:solidFill>
              <a:effectLst/>
              <a:latin typeface="Arial"/>
              <a:ea typeface="ＭＳ Ｐゴシック" charset="-128"/>
              <a:cs typeface="Arial"/>
            </a:endParaRPr>
          </a:p>
        </p:txBody>
      </p:sp>
      <p:sp>
        <p:nvSpPr>
          <p:cNvPr id="61" name="正方形/長方形 60"/>
          <p:cNvSpPr/>
          <p:nvPr/>
        </p:nvSpPr>
        <p:spPr bwMode="auto">
          <a:xfrm>
            <a:off x="7297924" y="2420888"/>
            <a:ext cx="5733420" cy="3237214"/>
          </a:xfrm>
          <a:prstGeom prst="rect">
            <a:avLst/>
          </a:prstGeom>
          <a:solidFill>
            <a:schemeClr val="bg1">
              <a:alpha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9" name="正方形/長方形 8"/>
          <p:cNvSpPr/>
          <p:nvPr/>
        </p:nvSpPr>
        <p:spPr bwMode="auto">
          <a:xfrm>
            <a:off x="-14786" y="1819165"/>
            <a:ext cx="5626082" cy="4706179"/>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11" name="テキスト ボックス 10"/>
          <p:cNvSpPr txBox="1"/>
          <p:nvPr/>
        </p:nvSpPr>
        <p:spPr>
          <a:xfrm>
            <a:off x="776536" y="5448126"/>
            <a:ext cx="8712968" cy="1077218"/>
          </a:xfrm>
          <a:prstGeom prst="rect">
            <a:avLst/>
          </a:prstGeom>
          <a:solidFill>
            <a:srgbClr val="FFFF00"/>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ja-JP" sz="3200" b="1" dirty="0" smtClean="0">
                <a:solidFill>
                  <a:srgbClr val="FF0000"/>
                </a:solidFill>
                <a:latin typeface="Arial"/>
                <a:cs typeface="Arial"/>
              </a:rPr>
              <a:t>Focus on pieces of different transient signals included in the same one period</a:t>
            </a:r>
            <a:endParaRPr kumimoji="1" lang="ja-JP" altLang="en-US" sz="3200" b="1" dirty="0">
              <a:solidFill>
                <a:srgbClr val="FF0000"/>
              </a:solidFill>
              <a:latin typeface="Arial"/>
              <a:cs typeface="Arial"/>
            </a:endParaRPr>
          </a:p>
        </p:txBody>
      </p:sp>
      <p:sp>
        <p:nvSpPr>
          <p:cNvPr id="3" name="フリーフォーム 2"/>
          <p:cNvSpPr/>
          <p:nvPr/>
        </p:nvSpPr>
        <p:spPr bwMode="auto">
          <a:xfrm>
            <a:off x="5642115" y="2502079"/>
            <a:ext cx="1623723" cy="1827597"/>
          </a:xfrm>
          <a:custGeom>
            <a:avLst/>
            <a:gdLst>
              <a:gd name="connsiteX0" fmla="*/ 0 w 1498821"/>
              <a:gd name="connsiteY0" fmla="*/ 920963 h 1827597"/>
              <a:gd name="connsiteX1" fmla="*/ 103367 w 1498821"/>
              <a:gd name="connsiteY1" fmla="*/ 26441 h 1827597"/>
              <a:gd name="connsiteX2" fmla="*/ 218661 w 1498821"/>
              <a:gd name="connsiteY2" fmla="*/ 1827411 h 1827597"/>
              <a:gd name="connsiteX3" fmla="*/ 322028 w 1498821"/>
              <a:gd name="connsiteY3" fmla="*/ 149686 h 1827597"/>
              <a:gd name="connsiteX4" fmla="*/ 425395 w 1498821"/>
              <a:gd name="connsiteY4" fmla="*/ 1751874 h 1827597"/>
              <a:gd name="connsiteX5" fmla="*/ 548640 w 1498821"/>
              <a:gd name="connsiteY5" fmla="*/ 185467 h 1827597"/>
              <a:gd name="connsiteX6" fmla="*/ 659959 w 1498821"/>
              <a:gd name="connsiteY6" fmla="*/ 1680312 h 1827597"/>
              <a:gd name="connsiteX7" fmla="*/ 775253 w 1498821"/>
              <a:gd name="connsiteY7" fmla="*/ 268956 h 1827597"/>
              <a:gd name="connsiteX8" fmla="*/ 878619 w 1498821"/>
              <a:gd name="connsiteY8" fmla="*/ 1608750 h 1827597"/>
              <a:gd name="connsiteX9" fmla="*/ 993913 w 1498821"/>
              <a:gd name="connsiteY9" fmla="*/ 324615 h 1827597"/>
              <a:gd name="connsiteX10" fmla="*/ 1105232 w 1498821"/>
              <a:gd name="connsiteY10" fmla="*/ 1549116 h 1827597"/>
              <a:gd name="connsiteX11" fmla="*/ 1212574 w 1498821"/>
              <a:gd name="connsiteY11" fmla="*/ 400152 h 1827597"/>
              <a:gd name="connsiteX12" fmla="*/ 1323893 w 1498821"/>
              <a:gd name="connsiteY12" fmla="*/ 1497432 h 1827597"/>
              <a:gd name="connsiteX13" fmla="*/ 1435211 w 1498821"/>
              <a:gd name="connsiteY13" fmla="*/ 459787 h 1827597"/>
              <a:gd name="connsiteX14" fmla="*/ 1498821 w 1498821"/>
              <a:gd name="connsiteY14" fmla="*/ 1099867 h 182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8821" h="1827597">
                <a:moveTo>
                  <a:pt x="0" y="920963"/>
                </a:moveTo>
                <a:cubicBezTo>
                  <a:pt x="33462" y="398164"/>
                  <a:pt x="66924" y="-124634"/>
                  <a:pt x="103367" y="26441"/>
                </a:cubicBezTo>
                <a:cubicBezTo>
                  <a:pt x="139810" y="177516"/>
                  <a:pt x="182217" y="1806870"/>
                  <a:pt x="218661" y="1827411"/>
                </a:cubicBezTo>
                <a:cubicBezTo>
                  <a:pt x="255105" y="1847952"/>
                  <a:pt x="287572" y="162275"/>
                  <a:pt x="322028" y="149686"/>
                </a:cubicBezTo>
                <a:cubicBezTo>
                  <a:pt x="356484" y="137096"/>
                  <a:pt x="387626" y="1745911"/>
                  <a:pt x="425395" y="1751874"/>
                </a:cubicBezTo>
                <a:cubicBezTo>
                  <a:pt x="463164" y="1757838"/>
                  <a:pt x="509546" y="197394"/>
                  <a:pt x="548640" y="185467"/>
                </a:cubicBezTo>
                <a:cubicBezTo>
                  <a:pt x="587734" y="173540"/>
                  <a:pt x="622190" y="1666397"/>
                  <a:pt x="659959" y="1680312"/>
                </a:cubicBezTo>
                <a:cubicBezTo>
                  <a:pt x="697728" y="1694227"/>
                  <a:pt x="738810" y="280883"/>
                  <a:pt x="775253" y="268956"/>
                </a:cubicBezTo>
                <a:cubicBezTo>
                  <a:pt x="811696" y="257029"/>
                  <a:pt x="842176" y="1599474"/>
                  <a:pt x="878619" y="1608750"/>
                </a:cubicBezTo>
                <a:cubicBezTo>
                  <a:pt x="915062" y="1618026"/>
                  <a:pt x="956144" y="334554"/>
                  <a:pt x="993913" y="324615"/>
                </a:cubicBezTo>
                <a:cubicBezTo>
                  <a:pt x="1031682" y="314676"/>
                  <a:pt x="1068789" y="1536527"/>
                  <a:pt x="1105232" y="1549116"/>
                </a:cubicBezTo>
                <a:cubicBezTo>
                  <a:pt x="1141675" y="1561705"/>
                  <a:pt x="1176131" y="408766"/>
                  <a:pt x="1212574" y="400152"/>
                </a:cubicBezTo>
                <a:cubicBezTo>
                  <a:pt x="1249018" y="391538"/>
                  <a:pt x="1286787" y="1487493"/>
                  <a:pt x="1323893" y="1497432"/>
                </a:cubicBezTo>
                <a:cubicBezTo>
                  <a:pt x="1360999" y="1507371"/>
                  <a:pt x="1406056" y="526048"/>
                  <a:pt x="1435211" y="459787"/>
                </a:cubicBezTo>
                <a:cubicBezTo>
                  <a:pt x="1464366" y="393526"/>
                  <a:pt x="1488219" y="993187"/>
                  <a:pt x="1498821" y="1099867"/>
                </a:cubicBezTo>
              </a:path>
            </a:pathLst>
          </a:custGeom>
          <a:noFill/>
          <a:ln w="19050" cap="flat" cmpd="sng" algn="ctr">
            <a:solidFill>
              <a:schemeClr val="tx1">
                <a:lumMod val="95000"/>
                <a:lumOff val="5000"/>
                <a:alpha val="59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4" name="フリーフォーム 3"/>
          <p:cNvSpPr/>
          <p:nvPr/>
        </p:nvSpPr>
        <p:spPr bwMode="auto">
          <a:xfrm>
            <a:off x="5650727" y="3017462"/>
            <a:ext cx="1602187" cy="928797"/>
          </a:xfrm>
          <a:custGeom>
            <a:avLst/>
            <a:gdLst>
              <a:gd name="connsiteX0" fmla="*/ 0 w 1478942"/>
              <a:gd name="connsiteY0" fmla="*/ 413531 h 928797"/>
              <a:gd name="connsiteX1" fmla="*/ 71561 w 1478942"/>
              <a:gd name="connsiteY1" fmla="*/ 918439 h 928797"/>
              <a:gd name="connsiteX2" fmla="*/ 178904 w 1478942"/>
              <a:gd name="connsiteY2" fmla="*/ 63 h 928797"/>
              <a:gd name="connsiteX3" fmla="*/ 282271 w 1478942"/>
              <a:gd name="connsiteY3" fmla="*/ 866755 h 928797"/>
              <a:gd name="connsiteX4" fmla="*/ 405516 w 1478942"/>
              <a:gd name="connsiteY4" fmla="*/ 51746 h 928797"/>
              <a:gd name="connsiteX5" fmla="*/ 504907 w 1478942"/>
              <a:gd name="connsiteY5" fmla="*/ 815072 h 928797"/>
              <a:gd name="connsiteX6" fmla="*/ 624177 w 1478942"/>
              <a:gd name="connsiteY6" fmla="*/ 103430 h 928797"/>
              <a:gd name="connsiteX7" fmla="*/ 731520 w 1478942"/>
              <a:gd name="connsiteY7" fmla="*/ 767364 h 928797"/>
              <a:gd name="connsiteX8" fmla="*/ 834887 w 1478942"/>
              <a:gd name="connsiteY8" fmla="*/ 131260 h 928797"/>
              <a:gd name="connsiteX9" fmla="*/ 954156 w 1478942"/>
              <a:gd name="connsiteY9" fmla="*/ 747486 h 928797"/>
              <a:gd name="connsiteX10" fmla="*/ 1049572 w 1478942"/>
              <a:gd name="connsiteY10" fmla="*/ 167040 h 928797"/>
              <a:gd name="connsiteX11" fmla="*/ 1168841 w 1478942"/>
              <a:gd name="connsiteY11" fmla="*/ 695802 h 928797"/>
              <a:gd name="connsiteX12" fmla="*/ 1276184 w 1478942"/>
              <a:gd name="connsiteY12" fmla="*/ 218724 h 928797"/>
              <a:gd name="connsiteX13" fmla="*/ 1391478 w 1478942"/>
              <a:gd name="connsiteY13" fmla="*/ 640143 h 928797"/>
              <a:gd name="connsiteX14" fmla="*/ 1478942 w 1478942"/>
              <a:gd name="connsiteY14" fmla="*/ 302213 h 92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8942" h="928797">
                <a:moveTo>
                  <a:pt x="0" y="413531"/>
                </a:moveTo>
                <a:cubicBezTo>
                  <a:pt x="20872" y="700440"/>
                  <a:pt x="41744" y="987350"/>
                  <a:pt x="71561" y="918439"/>
                </a:cubicBezTo>
                <a:cubicBezTo>
                  <a:pt x="101378" y="849528"/>
                  <a:pt x="143786" y="8677"/>
                  <a:pt x="178904" y="63"/>
                </a:cubicBezTo>
                <a:cubicBezTo>
                  <a:pt x="214022" y="-8551"/>
                  <a:pt x="244502" y="858141"/>
                  <a:pt x="282271" y="866755"/>
                </a:cubicBezTo>
                <a:cubicBezTo>
                  <a:pt x="320040" y="875369"/>
                  <a:pt x="368410" y="60360"/>
                  <a:pt x="405516" y="51746"/>
                </a:cubicBezTo>
                <a:cubicBezTo>
                  <a:pt x="442622" y="43132"/>
                  <a:pt x="468464" y="806458"/>
                  <a:pt x="504907" y="815072"/>
                </a:cubicBezTo>
                <a:cubicBezTo>
                  <a:pt x="541351" y="823686"/>
                  <a:pt x="586408" y="111381"/>
                  <a:pt x="624177" y="103430"/>
                </a:cubicBezTo>
                <a:cubicBezTo>
                  <a:pt x="661946" y="95479"/>
                  <a:pt x="696402" y="762726"/>
                  <a:pt x="731520" y="767364"/>
                </a:cubicBezTo>
                <a:cubicBezTo>
                  <a:pt x="766638" y="772002"/>
                  <a:pt x="797781" y="134573"/>
                  <a:pt x="834887" y="131260"/>
                </a:cubicBezTo>
                <a:cubicBezTo>
                  <a:pt x="871993" y="127947"/>
                  <a:pt x="918375" y="741523"/>
                  <a:pt x="954156" y="747486"/>
                </a:cubicBezTo>
                <a:cubicBezTo>
                  <a:pt x="989937" y="753449"/>
                  <a:pt x="1013791" y="175654"/>
                  <a:pt x="1049572" y="167040"/>
                </a:cubicBezTo>
                <a:cubicBezTo>
                  <a:pt x="1085353" y="158426"/>
                  <a:pt x="1131072" y="687188"/>
                  <a:pt x="1168841" y="695802"/>
                </a:cubicBezTo>
                <a:cubicBezTo>
                  <a:pt x="1206610" y="704416"/>
                  <a:pt x="1239078" y="228000"/>
                  <a:pt x="1276184" y="218724"/>
                </a:cubicBezTo>
                <a:cubicBezTo>
                  <a:pt x="1313290" y="209448"/>
                  <a:pt x="1357685" y="626228"/>
                  <a:pt x="1391478" y="640143"/>
                </a:cubicBezTo>
                <a:cubicBezTo>
                  <a:pt x="1425271" y="654058"/>
                  <a:pt x="1478942" y="302213"/>
                  <a:pt x="1478942" y="302213"/>
                </a:cubicBezTo>
              </a:path>
            </a:pathLst>
          </a:custGeom>
          <a:noFill/>
          <a:ln w="1905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5" name="フリーフォーム 4"/>
          <p:cNvSpPr/>
          <p:nvPr/>
        </p:nvSpPr>
        <p:spPr bwMode="auto">
          <a:xfrm>
            <a:off x="5659343" y="3267986"/>
            <a:ext cx="1606495" cy="341956"/>
          </a:xfrm>
          <a:custGeom>
            <a:avLst/>
            <a:gdLst>
              <a:gd name="connsiteX0" fmla="*/ 0 w 1482918"/>
              <a:gd name="connsiteY0" fmla="*/ 0 h 341956"/>
              <a:gd name="connsiteX1" fmla="*/ 111318 w 1482918"/>
              <a:gd name="connsiteY1" fmla="*/ 341906 h 341956"/>
              <a:gd name="connsiteX2" fmla="*/ 210710 w 1482918"/>
              <a:gd name="connsiteY2" fmla="*/ 27830 h 341956"/>
              <a:gd name="connsiteX3" fmla="*/ 341906 w 1482918"/>
              <a:gd name="connsiteY3" fmla="*/ 337931 h 341956"/>
              <a:gd name="connsiteX4" fmla="*/ 445273 w 1482918"/>
              <a:gd name="connsiteY4" fmla="*/ 39757 h 341956"/>
              <a:gd name="connsiteX5" fmla="*/ 556591 w 1482918"/>
              <a:gd name="connsiteY5" fmla="*/ 326004 h 341956"/>
              <a:gd name="connsiteX6" fmla="*/ 667910 w 1482918"/>
              <a:gd name="connsiteY6" fmla="*/ 63611 h 341956"/>
              <a:gd name="connsiteX7" fmla="*/ 783203 w 1482918"/>
              <a:gd name="connsiteY7" fmla="*/ 318052 h 341956"/>
              <a:gd name="connsiteX8" fmla="*/ 894522 w 1482918"/>
              <a:gd name="connsiteY8" fmla="*/ 59635 h 341956"/>
              <a:gd name="connsiteX9" fmla="*/ 997889 w 1482918"/>
              <a:gd name="connsiteY9" fmla="*/ 286247 h 341956"/>
              <a:gd name="connsiteX10" fmla="*/ 1097280 w 1482918"/>
              <a:gd name="connsiteY10" fmla="*/ 79513 h 341956"/>
              <a:gd name="connsiteX11" fmla="*/ 1212574 w 1482918"/>
              <a:gd name="connsiteY11" fmla="*/ 282271 h 341956"/>
              <a:gd name="connsiteX12" fmla="*/ 1327868 w 1482918"/>
              <a:gd name="connsiteY12" fmla="*/ 79513 h 341956"/>
              <a:gd name="connsiteX13" fmla="*/ 1439186 w 1482918"/>
              <a:gd name="connsiteY13" fmla="*/ 282271 h 341956"/>
              <a:gd name="connsiteX14" fmla="*/ 1482918 w 1482918"/>
              <a:gd name="connsiteY14" fmla="*/ 226612 h 34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2918" h="341956">
                <a:moveTo>
                  <a:pt x="0" y="0"/>
                </a:moveTo>
                <a:cubicBezTo>
                  <a:pt x="38100" y="168634"/>
                  <a:pt x="76200" y="337268"/>
                  <a:pt x="111318" y="341906"/>
                </a:cubicBezTo>
                <a:cubicBezTo>
                  <a:pt x="146436" y="346544"/>
                  <a:pt x="172279" y="28493"/>
                  <a:pt x="210710" y="27830"/>
                </a:cubicBezTo>
                <a:cubicBezTo>
                  <a:pt x="249141" y="27168"/>
                  <a:pt x="302812" y="335943"/>
                  <a:pt x="341906" y="337931"/>
                </a:cubicBezTo>
                <a:cubicBezTo>
                  <a:pt x="381000" y="339919"/>
                  <a:pt x="409492" y="41745"/>
                  <a:pt x="445273" y="39757"/>
                </a:cubicBezTo>
                <a:cubicBezTo>
                  <a:pt x="481054" y="37769"/>
                  <a:pt x="519485" y="322028"/>
                  <a:pt x="556591" y="326004"/>
                </a:cubicBezTo>
                <a:cubicBezTo>
                  <a:pt x="593697" y="329980"/>
                  <a:pt x="630141" y="64936"/>
                  <a:pt x="667910" y="63611"/>
                </a:cubicBezTo>
                <a:cubicBezTo>
                  <a:pt x="705679" y="62286"/>
                  <a:pt x="745434" y="318715"/>
                  <a:pt x="783203" y="318052"/>
                </a:cubicBezTo>
                <a:cubicBezTo>
                  <a:pt x="820972" y="317389"/>
                  <a:pt x="858741" y="64936"/>
                  <a:pt x="894522" y="59635"/>
                </a:cubicBezTo>
                <a:cubicBezTo>
                  <a:pt x="930303" y="54334"/>
                  <a:pt x="964096" y="282934"/>
                  <a:pt x="997889" y="286247"/>
                </a:cubicBezTo>
                <a:cubicBezTo>
                  <a:pt x="1031682" y="289560"/>
                  <a:pt x="1061499" y="80176"/>
                  <a:pt x="1097280" y="79513"/>
                </a:cubicBezTo>
                <a:cubicBezTo>
                  <a:pt x="1133061" y="78850"/>
                  <a:pt x="1174143" y="282271"/>
                  <a:pt x="1212574" y="282271"/>
                </a:cubicBezTo>
                <a:cubicBezTo>
                  <a:pt x="1251005" y="282271"/>
                  <a:pt x="1290099" y="79513"/>
                  <a:pt x="1327868" y="79513"/>
                </a:cubicBezTo>
                <a:cubicBezTo>
                  <a:pt x="1365637" y="79513"/>
                  <a:pt x="1413344" y="257755"/>
                  <a:pt x="1439186" y="282271"/>
                </a:cubicBezTo>
                <a:cubicBezTo>
                  <a:pt x="1465028" y="306788"/>
                  <a:pt x="1475629" y="230588"/>
                  <a:pt x="1482918" y="226612"/>
                </a:cubicBezTo>
              </a:path>
            </a:pathLst>
          </a:custGeom>
          <a:noFill/>
          <a:ln w="190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6" name="フリーフォーム 5"/>
          <p:cNvSpPr/>
          <p:nvPr/>
        </p:nvSpPr>
        <p:spPr bwMode="auto">
          <a:xfrm>
            <a:off x="5642116" y="3351448"/>
            <a:ext cx="1632337" cy="198815"/>
          </a:xfrm>
          <a:custGeom>
            <a:avLst/>
            <a:gdLst>
              <a:gd name="connsiteX0" fmla="*/ 0 w 1506773"/>
              <a:gd name="connsiteY0" fmla="*/ 178936 h 198815"/>
              <a:gd name="connsiteX1" fmla="*/ 95416 w 1506773"/>
              <a:gd name="connsiteY1" fmla="*/ 32 h 198815"/>
              <a:gd name="connsiteX2" fmla="*/ 198783 w 1506773"/>
              <a:gd name="connsiteY2" fmla="*/ 190863 h 198815"/>
              <a:gd name="connsiteX3" fmla="*/ 314077 w 1506773"/>
              <a:gd name="connsiteY3" fmla="*/ 7983 h 198815"/>
              <a:gd name="connsiteX4" fmla="*/ 421419 w 1506773"/>
              <a:gd name="connsiteY4" fmla="*/ 190863 h 198815"/>
              <a:gd name="connsiteX5" fmla="*/ 536713 w 1506773"/>
              <a:gd name="connsiteY5" fmla="*/ 11959 h 198815"/>
              <a:gd name="connsiteX6" fmla="*/ 640080 w 1506773"/>
              <a:gd name="connsiteY6" fmla="*/ 178936 h 198815"/>
              <a:gd name="connsiteX7" fmla="*/ 763326 w 1506773"/>
              <a:gd name="connsiteY7" fmla="*/ 11959 h 198815"/>
              <a:gd name="connsiteX8" fmla="*/ 854766 w 1506773"/>
              <a:gd name="connsiteY8" fmla="*/ 186887 h 198815"/>
              <a:gd name="connsiteX9" fmla="*/ 981986 w 1506773"/>
              <a:gd name="connsiteY9" fmla="*/ 4007 h 198815"/>
              <a:gd name="connsiteX10" fmla="*/ 1089329 w 1506773"/>
              <a:gd name="connsiteY10" fmla="*/ 198814 h 198815"/>
              <a:gd name="connsiteX11" fmla="*/ 1200647 w 1506773"/>
              <a:gd name="connsiteY11" fmla="*/ 7983 h 198815"/>
              <a:gd name="connsiteX12" fmla="*/ 1311966 w 1506773"/>
              <a:gd name="connsiteY12" fmla="*/ 182912 h 198815"/>
              <a:gd name="connsiteX13" fmla="*/ 1407381 w 1506773"/>
              <a:gd name="connsiteY13" fmla="*/ 19910 h 198815"/>
              <a:gd name="connsiteX14" fmla="*/ 1506773 w 1506773"/>
              <a:gd name="connsiteY14" fmla="*/ 167009 h 19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6773" h="198815">
                <a:moveTo>
                  <a:pt x="0" y="178936"/>
                </a:moveTo>
                <a:cubicBezTo>
                  <a:pt x="31143" y="88490"/>
                  <a:pt x="62286" y="-1956"/>
                  <a:pt x="95416" y="32"/>
                </a:cubicBezTo>
                <a:cubicBezTo>
                  <a:pt x="128547" y="2020"/>
                  <a:pt x="162340" y="189538"/>
                  <a:pt x="198783" y="190863"/>
                </a:cubicBezTo>
                <a:cubicBezTo>
                  <a:pt x="235226" y="192188"/>
                  <a:pt x="276971" y="7983"/>
                  <a:pt x="314077" y="7983"/>
                </a:cubicBezTo>
                <a:cubicBezTo>
                  <a:pt x="351183" y="7983"/>
                  <a:pt x="384313" y="190200"/>
                  <a:pt x="421419" y="190863"/>
                </a:cubicBezTo>
                <a:cubicBezTo>
                  <a:pt x="458525" y="191526"/>
                  <a:pt x="500270" y="13947"/>
                  <a:pt x="536713" y="11959"/>
                </a:cubicBezTo>
                <a:cubicBezTo>
                  <a:pt x="573156" y="9971"/>
                  <a:pt x="602311" y="178936"/>
                  <a:pt x="640080" y="178936"/>
                </a:cubicBezTo>
                <a:cubicBezTo>
                  <a:pt x="677849" y="178936"/>
                  <a:pt x="727545" y="10634"/>
                  <a:pt x="763326" y="11959"/>
                </a:cubicBezTo>
                <a:cubicBezTo>
                  <a:pt x="799107" y="13284"/>
                  <a:pt x="818323" y="188212"/>
                  <a:pt x="854766" y="186887"/>
                </a:cubicBezTo>
                <a:cubicBezTo>
                  <a:pt x="891209" y="185562"/>
                  <a:pt x="942892" y="2019"/>
                  <a:pt x="981986" y="4007"/>
                </a:cubicBezTo>
                <a:cubicBezTo>
                  <a:pt x="1021080" y="5995"/>
                  <a:pt x="1052886" y="198151"/>
                  <a:pt x="1089329" y="198814"/>
                </a:cubicBezTo>
                <a:cubicBezTo>
                  <a:pt x="1125772" y="199477"/>
                  <a:pt x="1163541" y="10633"/>
                  <a:pt x="1200647" y="7983"/>
                </a:cubicBezTo>
                <a:cubicBezTo>
                  <a:pt x="1237753" y="5333"/>
                  <a:pt x="1277510" y="180924"/>
                  <a:pt x="1311966" y="182912"/>
                </a:cubicBezTo>
                <a:cubicBezTo>
                  <a:pt x="1346422" y="184900"/>
                  <a:pt x="1374913" y="22560"/>
                  <a:pt x="1407381" y="19910"/>
                </a:cubicBezTo>
                <a:cubicBezTo>
                  <a:pt x="1439849" y="17260"/>
                  <a:pt x="1473311" y="92134"/>
                  <a:pt x="1506773" y="167009"/>
                </a:cubicBezTo>
              </a:path>
            </a:pathLst>
          </a:custGeom>
          <a:no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cxnSp>
        <p:nvCxnSpPr>
          <p:cNvPr id="60" name="直線コネクタ 59"/>
          <p:cNvCxnSpPr/>
          <p:nvPr/>
        </p:nvCxnSpPr>
        <p:spPr bwMode="auto">
          <a:xfrm flipV="1">
            <a:off x="7259233" y="2311124"/>
            <a:ext cx="10253" cy="2517386"/>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線コネクタ 6"/>
          <p:cNvCxnSpPr/>
          <p:nvPr/>
        </p:nvCxnSpPr>
        <p:spPr bwMode="auto">
          <a:xfrm flipH="1" flipV="1">
            <a:off x="5648983" y="2301837"/>
            <a:ext cx="6095" cy="2492579"/>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テキスト ボックス 52"/>
          <p:cNvSpPr txBox="1"/>
          <p:nvPr/>
        </p:nvSpPr>
        <p:spPr>
          <a:xfrm>
            <a:off x="5673080" y="4470213"/>
            <a:ext cx="1570562" cy="830997"/>
          </a:xfrm>
          <a:prstGeom prst="rect">
            <a:avLst/>
          </a:prstGeom>
          <a:noFill/>
        </p:spPr>
        <p:txBody>
          <a:bodyPr wrap="none" rtlCol="0">
            <a:spAutoFit/>
          </a:bodyPr>
          <a:lstStyle/>
          <a:p>
            <a:pPr algn="ctr"/>
            <a:r>
              <a:rPr kumimoji="1" lang="en-US" altLang="ja-JP" sz="2400" dirty="0" smtClean="0">
                <a:latin typeface="Arial"/>
                <a:cs typeface="Arial"/>
              </a:rPr>
              <a:t>Repetition</a:t>
            </a:r>
          </a:p>
          <a:p>
            <a:pPr algn="ctr"/>
            <a:r>
              <a:rPr lang="en-US" altLang="ja-JP" sz="2400" dirty="0" smtClean="0">
                <a:latin typeface="Arial"/>
                <a:cs typeface="Arial"/>
              </a:rPr>
              <a:t>period</a:t>
            </a:r>
            <a:endParaRPr kumimoji="1" lang="ja-JP" altLang="en-US" sz="2400" dirty="0">
              <a:latin typeface="Arial"/>
              <a:cs typeface="Arial"/>
            </a:endParaRPr>
          </a:p>
        </p:txBody>
      </p:sp>
      <p:grpSp>
        <p:nvGrpSpPr>
          <p:cNvPr id="52" name="図形グループ 51"/>
          <p:cNvGrpSpPr/>
          <p:nvPr/>
        </p:nvGrpSpPr>
        <p:grpSpPr>
          <a:xfrm>
            <a:off x="920552" y="845714"/>
            <a:ext cx="8280920" cy="969494"/>
            <a:chOff x="200472" y="-1788966"/>
            <a:chExt cx="8280920" cy="969494"/>
          </a:xfrm>
        </p:grpSpPr>
        <p:sp>
          <p:nvSpPr>
            <p:cNvPr id="54" name="角丸四角形 53"/>
            <p:cNvSpPr/>
            <p:nvPr/>
          </p:nvSpPr>
          <p:spPr bwMode="auto">
            <a:xfrm>
              <a:off x="200472" y="-1755576"/>
              <a:ext cx="8280920" cy="936104"/>
            </a:xfrm>
            <a:prstGeom prst="roundRect">
              <a:avLst/>
            </a:prstGeom>
            <a:solidFill>
              <a:srgbClr val="00009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55" name="テキスト ボックス 54"/>
            <p:cNvSpPr txBox="1"/>
            <p:nvPr/>
          </p:nvSpPr>
          <p:spPr>
            <a:xfrm>
              <a:off x="200473" y="-1788966"/>
              <a:ext cx="3096343" cy="95410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2800" dirty="0" smtClean="0">
                  <a:solidFill>
                    <a:srgbClr val="FFFF00"/>
                  </a:solidFill>
                  <a:latin typeface="Arial"/>
                  <a:cs typeface="Arial"/>
                </a:rPr>
                <a:t>Relaxation time</a:t>
              </a:r>
            </a:p>
            <a:p>
              <a:pPr algn="ctr"/>
              <a:r>
                <a:rPr lang="en-US" altLang="ja-JP" sz="2800" dirty="0" smtClean="0">
                  <a:solidFill>
                    <a:srgbClr val="FFFF00"/>
                  </a:solidFill>
                  <a:latin typeface="Arial"/>
                  <a:cs typeface="Arial"/>
                </a:rPr>
                <a:t> of transient signal</a:t>
              </a:r>
            </a:p>
          </p:txBody>
        </p:sp>
        <p:sp>
          <p:nvSpPr>
            <p:cNvPr id="57" name="テキスト ボックス 56"/>
            <p:cNvSpPr txBox="1"/>
            <p:nvPr/>
          </p:nvSpPr>
          <p:spPr>
            <a:xfrm>
              <a:off x="4376936" y="-1788966"/>
              <a:ext cx="4104455" cy="95410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2800" dirty="0" smtClean="0">
                  <a:solidFill>
                    <a:srgbClr val="FFFF00"/>
                  </a:solidFill>
                  <a:latin typeface="Arial"/>
                  <a:cs typeface="Arial"/>
                </a:rPr>
                <a:t>Repetition period of </a:t>
              </a:r>
            </a:p>
            <a:p>
              <a:pPr algn="ctr"/>
              <a:r>
                <a:rPr lang="en-US" altLang="ja-JP" sz="2800" dirty="0" smtClean="0">
                  <a:solidFill>
                    <a:srgbClr val="FFFF00"/>
                  </a:solidFill>
                  <a:latin typeface="Arial"/>
                  <a:cs typeface="Arial"/>
                </a:rPr>
                <a:t>THz pulse train</a:t>
              </a:r>
              <a:endParaRPr kumimoji="1" lang="ja-JP" altLang="en-US" sz="2800" dirty="0">
                <a:solidFill>
                  <a:srgbClr val="FFFF00"/>
                </a:solidFill>
                <a:latin typeface="Arial"/>
                <a:cs typeface="Arial"/>
              </a:endParaRPr>
            </a:p>
          </p:txBody>
        </p:sp>
        <p:sp>
          <p:nvSpPr>
            <p:cNvPr id="58" name="テキスト ボックス 57"/>
            <p:cNvSpPr txBox="1"/>
            <p:nvPr/>
          </p:nvSpPr>
          <p:spPr>
            <a:xfrm>
              <a:off x="3656857" y="-1773578"/>
              <a:ext cx="864095" cy="92333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5400" dirty="0" smtClean="0">
                  <a:solidFill>
                    <a:srgbClr val="FFFF00"/>
                  </a:solidFill>
                  <a:latin typeface="Arial"/>
                  <a:cs typeface="Arial"/>
                </a:rPr>
                <a:t>&gt;</a:t>
              </a:r>
              <a:endParaRPr kumimoji="1" lang="ja-JP" altLang="en-US" sz="5400" dirty="0">
                <a:solidFill>
                  <a:srgbClr val="FFFF00"/>
                </a:solidFill>
                <a:latin typeface="Arial"/>
                <a:cs typeface="Arial"/>
              </a:endParaRPr>
            </a:p>
          </p:txBody>
        </p:sp>
      </p:grpSp>
      <p:sp>
        <p:nvSpPr>
          <p:cNvPr id="67" name="テキスト ボックス 66"/>
          <p:cNvSpPr txBox="1"/>
          <p:nvPr/>
        </p:nvSpPr>
        <p:spPr>
          <a:xfrm>
            <a:off x="0" y="177900"/>
            <a:ext cx="9906000" cy="677108"/>
          </a:xfrm>
          <a:prstGeom prst="rect">
            <a:avLst/>
          </a:prstGeom>
          <a:noFill/>
        </p:spPr>
        <p:txBody>
          <a:bodyPr wrap="square" rtlCol="0">
            <a:spAutoFit/>
          </a:bodyPr>
          <a:lstStyle/>
          <a:p>
            <a:pPr algn="ctr"/>
            <a:r>
              <a:rPr lang="en-US" altLang="ja-JP" sz="3800" spc="-150" dirty="0" smtClean="0">
                <a:latin typeface="Arial"/>
                <a:cs typeface="Arial"/>
              </a:rPr>
              <a:t>FT of transient signals induced by THz pulse train</a:t>
            </a:r>
            <a:endParaRPr kumimoji="1" lang="ja-JP" altLang="en-US" sz="3800" spc="-150" dirty="0">
              <a:latin typeface="Arial"/>
              <a:cs typeface="Arial"/>
            </a:endParaRPr>
          </a:p>
        </p:txBody>
      </p:sp>
    </p:spTree>
    <p:extLst>
      <p:ext uri="{BB962C8B-B14F-4D97-AF65-F5344CB8AC3E}">
        <p14:creationId xmlns:p14="http://schemas.microsoft.com/office/powerpoint/2010/main" val="2194004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3.9408E-6 L -0.51389 -0.10292 " pathEditMode="relative" rAng="0" ptsTypes="AA">
                                      <p:cBhvr>
                                        <p:cTn id="10" dur="1000" fill="hold"/>
                                        <p:tgtEl>
                                          <p:spTgt spid="3"/>
                                        </p:tgtEl>
                                        <p:attrNameLst>
                                          <p:attrName>ppt_x</p:attrName>
                                          <p:attrName>ppt_y</p:attrName>
                                        </p:attrNameLst>
                                      </p:cBhvr>
                                      <p:rCtr x="-25694" y="-5157"/>
                                    </p:animMotion>
                                  </p:childTnLst>
                                </p:cTn>
                              </p:par>
                              <p:par>
                                <p:cTn id="11" presetID="42" presetClass="path" presetSubtype="0" accel="50000" decel="50000" fill="hold" grpId="0" nodeType="withEffect">
                                  <p:stCondLst>
                                    <p:cond delay="0"/>
                                  </p:stCondLst>
                                  <p:childTnLst>
                                    <p:animMotion origin="layout" path="M 4.72222E-6 7.12303E-7 L -0.51355 0.12882 " pathEditMode="relative" rAng="0" ptsTypes="AA">
                                      <p:cBhvr>
                                        <p:cTn id="12" dur="1000" fill="hold"/>
                                        <p:tgtEl>
                                          <p:spTgt spid="4"/>
                                        </p:tgtEl>
                                        <p:attrNameLst>
                                          <p:attrName>ppt_x</p:attrName>
                                          <p:attrName>ppt_y</p:attrName>
                                        </p:attrNameLst>
                                      </p:cBhvr>
                                      <p:rCtr x="-25677" y="6429"/>
                                    </p:animMotion>
                                  </p:childTnLst>
                                </p:cTn>
                              </p:par>
                              <p:par>
                                <p:cTn id="13" presetID="42" presetClass="path" presetSubtype="0" accel="50000" decel="50000" fill="hold" grpId="0" nodeType="withEffect">
                                  <p:stCondLst>
                                    <p:cond delay="0"/>
                                  </p:stCondLst>
                                  <p:childTnLst>
                                    <p:animMotion origin="layout" path="M -5.55556E-7 4.93062E-6 L -0.51476 0.29232 " pathEditMode="relative" rAng="0" ptsTypes="AA">
                                      <p:cBhvr>
                                        <p:cTn id="14" dur="1000" fill="hold"/>
                                        <p:tgtEl>
                                          <p:spTgt spid="5"/>
                                        </p:tgtEl>
                                        <p:attrNameLst>
                                          <p:attrName>ppt_x</p:attrName>
                                          <p:attrName>ppt_y</p:attrName>
                                        </p:attrNameLst>
                                      </p:cBhvr>
                                      <p:rCtr x="-25747" y="14616"/>
                                    </p:animMotion>
                                  </p:childTnLst>
                                </p:cTn>
                              </p:par>
                              <p:par>
                                <p:cTn id="15" presetID="42" presetClass="path" presetSubtype="0" accel="50000" decel="50000" fill="hold" grpId="0" nodeType="withEffect">
                                  <p:stCondLst>
                                    <p:cond delay="0"/>
                                  </p:stCondLst>
                                  <p:childTnLst>
                                    <p:animMotion origin="layout" path="M 2.77778E-7 -3.9408E-6 L -0.51424 0.38506 " pathEditMode="relative" rAng="0" ptsTypes="AA">
                                      <p:cBhvr>
                                        <p:cTn id="16" dur="1000" fill="hold"/>
                                        <p:tgtEl>
                                          <p:spTgt spid="6"/>
                                        </p:tgtEl>
                                        <p:attrNameLst>
                                          <p:attrName>ppt_x</p:attrName>
                                          <p:attrName>ppt_y</p:attrName>
                                        </p:attrNameLst>
                                      </p:cBhvr>
                                      <p:rCtr x="-25712" y="19241"/>
                                    </p:animMotion>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1" grpId="1" animBg="1"/>
      <p:bldP spid="3" grpId="0" animBg="1"/>
      <p:bldP spid="4"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テキスト ボックス 53"/>
          <p:cNvSpPr txBox="1"/>
          <p:nvPr/>
        </p:nvSpPr>
        <p:spPr>
          <a:xfrm>
            <a:off x="0" y="177900"/>
            <a:ext cx="9906000" cy="677108"/>
          </a:xfrm>
          <a:prstGeom prst="rect">
            <a:avLst/>
          </a:prstGeom>
          <a:noFill/>
        </p:spPr>
        <p:txBody>
          <a:bodyPr wrap="square" rtlCol="0">
            <a:spAutoFit/>
          </a:bodyPr>
          <a:lstStyle/>
          <a:p>
            <a:pPr algn="ctr"/>
            <a:r>
              <a:rPr lang="en-US" altLang="ja-JP" sz="3800" spc="-150" dirty="0" smtClean="0">
                <a:latin typeface="Arial"/>
                <a:cs typeface="Arial"/>
              </a:rPr>
              <a:t>FT of transient signals induced by THz pulse train</a:t>
            </a:r>
            <a:endParaRPr kumimoji="1" lang="ja-JP" altLang="en-US" sz="3800" spc="-150" dirty="0">
              <a:latin typeface="Arial"/>
              <a:cs typeface="Arial"/>
            </a:endParaRPr>
          </a:p>
        </p:txBody>
      </p:sp>
      <p:cxnSp>
        <p:nvCxnSpPr>
          <p:cNvPr id="69" name="直線コネクタ 68"/>
          <p:cNvCxnSpPr/>
          <p:nvPr/>
        </p:nvCxnSpPr>
        <p:spPr bwMode="auto">
          <a:xfrm>
            <a:off x="9053005" y="1916832"/>
            <a:ext cx="0" cy="2842096"/>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1" name="Picture 4" descr="C:\Users\iyonaga\Desktop\新しいフォルダー (3)\1.tif"/>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19" y="5828792"/>
            <a:ext cx="1274207" cy="2342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C:\Users\iyonaga\Desktop\新しいフォルダー (3)\2.tif"/>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83" y="4526974"/>
            <a:ext cx="1269048" cy="36571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Users\iyonaga\Desktop\新しいフォルダー (3)\4'.tif"/>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836" y="1124744"/>
            <a:ext cx="1279366" cy="83428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C:\Users\iyonaga\Desktop\新しいフォルダー (3)\3.tif"/>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316" y="3016717"/>
            <a:ext cx="1258730" cy="4228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C:\Users\iyonaga\araki.lab\国内学会\応物\2012秋\図9.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75654" y="2006256"/>
            <a:ext cx="9686759" cy="3596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C:\Users\iyonaga\araki.lab\国内学会\応物\2012秋\図9.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6876" y="3569248"/>
            <a:ext cx="9686759" cy="359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C:\Users\iyonaga\araki.lab\国内学会\応物\2012秋\図9.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6876" y="4919984"/>
            <a:ext cx="9686759" cy="3596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iyonaga\araki.lab\国内学会\応物\2012秋\図9.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6876" y="6177219"/>
            <a:ext cx="9686759" cy="3596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iyonaga\Desktop\新しいフォルダー (3)\4'.tif"/>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58" y="1124744"/>
            <a:ext cx="1279366" cy="83428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iyonaga\Desktop\新しいフォルダー (3)\3.tif"/>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438" y="3016717"/>
            <a:ext cx="1258730" cy="422857"/>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2"/>
          <p:cNvSpPr txBox="1">
            <a:spLocks noChangeArrowheads="1"/>
          </p:cNvSpPr>
          <p:nvPr/>
        </p:nvSpPr>
        <p:spPr bwMode="auto">
          <a:xfrm>
            <a:off x="786648" y="1817530"/>
            <a:ext cx="2745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en-US" altLang="ja-JP" sz="1200" dirty="0">
                <a:latin typeface="Arial"/>
                <a:cs typeface="Arial"/>
              </a:rPr>
              <a:t>×</a:t>
            </a:r>
            <a:endParaRPr lang="ja-JP" altLang="en-US" sz="1200" dirty="0">
              <a:latin typeface="Arial"/>
              <a:cs typeface="Arial"/>
            </a:endParaRPr>
          </a:p>
        </p:txBody>
      </p:sp>
      <p:sp>
        <p:nvSpPr>
          <p:cNvPr id="15" name="テキスト ボックス 2"/>
          <p:cNvSpPr txBox="1">
            <a:spLocks noChangeArrowheads="1"/>
          </p:cNvSpPr>
          <p:nvPr/>
        </p:nvSpPr>
        <p:spPr bwMode="auto">
          <a:xfrm>
            <a:off x="775424" y="3380524"/>
            <a:ext cx="2745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en-US" altLang="ja-JP" sz="1200" dirty="0">
                <a:latin typeface="Arial"/>
                <a:cs typeface="Arial"/>
              </a:rPr>
              <a:t>×</a:t>
            </a:r>
            <a:endParaRPr lang="ja-JP" altLang="en-US" sz="1200" dirty="0">
              <a:latin typeface="Arial"/>
              <a:cs typeface="Arial"/>
            </a:endParaRPr>
          </a:p>
        </p:txBody>
      </p:sp>
      <p:sp>
        <p:nvSpPr>
          <p:cNvPr id="19" name="テキスト ボックス 2"/>
          <p:cNvSpPr txBox="1">
            <a:spLocks noChangeArrowheads="1"/>
          </p:cNvSpPr>
          <p:nvPr/>
        </p:nvSpPr>
        <p:spPr bwMode="auto">
          <a:xfrm>
            <a:off x="775424" y="6015792"/>
            <a:ext cx="2745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en-US" altLang="ja-JP" sz="1200" dirty="0">
                <a:latin typeface="Arial"/>
                <a:cs typeface="Arial"/>
              </a:rPr>
              <a:t>×</a:t>
            </a:r>
            <a:endParaRPr lang="ja-JP" altLang="en-US" sz="1200" dirty="0">
              <a:latin typeface="Arial"/>
              <a:cs typeface="Arial"/>
            </a:endParaRPr>
          </a:p>
        </p:txBody>
      </p:sp>
      <p:sp>
        <p:nvSpPr>
          <p:cNvPr id="20" name="テキスト ボックス 57"/>
          <p:cNvSpPr txBox="1">
            <a:spLocks noChangeArrowheads="1"/>
          </p:cNvSpPr>
          <p:nvPr/>
        </p:nvSpPr>
        <p:spPr bwMode="auto">
          <a:xfrm>
            <a:off x="662523" y="2492896"/>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dirty="0">
                <a:latin typeface="Arial"/>
                <a:cs typeface="Arial"/>
              </a:rPr>
              <a:t>＋</a:t>
            </a:r>
          </a:p>
        </p:txBody>
      </p:sp>
      <p:sp>
        <p:nvSpPr>
          <p:cNvPr id="21" name="テキスト ボックス 57"/>
          <p:cNvSpPr txBox="1">
            <a:spLocks noChangeArrowheads="1"/>
          </p:cNvSpPr>
          <p:nvPr/>
        </p:nvSpPr>
        <p:spPr bwMode="auto">
          <a:xfrm>
            <a:off x="662523" y="4067224"/>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dirty="0">
                <a:latin typeface="Arial"/>
                <a:cs typeface="Arial"/>
              </a:rPr>
              <a:t>＋</a:t>
            </a:r>
          </a:p>
        </p:txBody>
      </p:sp>
      <p:sp>
        <p:nvSpPr>
          <p:cNvPr id="22" name="テキスト ボックス 57"/>
          <p:cNvSpPr txBox="1">
            <a:spLocks noChangeArrowheads="1"/>
          </p:cNvSpPr>
          <p:nvPr/>
        </p:nvSpPr>
        <p:spPr bwMode="auto">
          <a:xfrm>
            <a:off x="662523" y="5363368"/>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dirty="0">
                <a:latin typeface="Arial"/>
                <a:cs typeface="Arial"/>
              </a:rPr>
              <a:t>＋</a:t>
            </a:r>
          </a:p>
        </p:txBody>
      </p:sp>
      <p:pic>
        <p:nvPicPr>
          <p:cNvPr id="3077" name="Picture 5" descr="C:\Users\iyonaga\Desktop\新しいフォルダー (3)\2.tif"/>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02" y="4526974"/>
            <a:ext cx="1269048" cy="3657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iyonaga\Desktop\新しいフォルダー (3)\1.tif"/>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41" y="5828792"/>
            <a:ext cx="1274207" cy="234286"/>
          </a:xfrm>
          <a:prstGeom prst="rect">
            <a:avLst/>
          </a:prstGeom>
          <a:noFill/>
          <a:extLst>
            <a:ext uri="{909E8E84-426E-40dd-AFC4-6F175D3DCCD1}">
              <a14:hiddenFill xmlns:a14="http://schemas.microsoft.com/office/drawing/2010/main">
                <a:solidFill>
                  <a:srgbClr val="FFFFFF"/>
                </a:solidFill>
              </a14:hiddenFill>
            </a:ext>
          </a:extLst>
        </p:spPr>
      </p:pic>
      <p:sp>
        <p:nvSpPr>
          <p:cNvPr id="23" name="フリーフォーム 22"/>
          <p:cNvSpPr/>
          <p:nvPr/>
        </p:nvSpPr>
        <p:spPr>
          <a:xfrm>
            <a:off x="4016896" y="4342666"/>
            <a:ext cx="5036109" cy="218802"/>
          </a:xfrm>
          <a:custGeom>
            <a:avLst/>
            <a:gdLst>
              <a:gd name="connsiteX0" fmla="*/ 0 w 10420709"/>
              <a:gd name="connsiteY0" fmla="*/ 8626 h 586601"/>
              <a:gd name="connsiteX1" fmla="*/ 181154 w 10420709"/>
              <a:gd name="connsiteY1" fmla="*/ 586596 h 586601"/>
              <a:gd name="connsiteX2" fmla="*/ 353683 w 10420709"/>
              <a:gd name="connsiteY2" fmla="*/ 17253 h 586601"/>
              <a:gd name="connsiteX3" fmla="*/ 543464 w 10420709"/>
              <a:gd name="connsiteY3" fmla="*/ 577970 h 586601"/>
              <a:gd name="connsiteX4" fmla="*/ 724618 w 10420709"/>
              <a:gd name="connsiteY4" fmla="*/ 8626 h 586601"/>
              <a:gd name="connsiteX5" fmla="*/ 897147 w 10420709"/>
              <a:gd name="connsiteY5" fmla="*/ 586596 h 586601"/>
              <a:gd name="connsiteX6" fmla="*/ 1078302 w 10420709"/>
              <a:gd name="connsiteY6" fmla="*/ 8626 h 586601"/>
              <a:gd name="connsiteX7" fmla="*/ 1259456 w 10420709"/>
              <a:gd name="connsiteY7" fmla="*/ 586596 h 586601"/>
              <a:gd name="connsiteX8" fmla="*/ 1440611 w 10420709"/>
              <a:gd name="connsiteY8" fmla="*/ 8626 h 586601"/>
              <a:gd name="connsiteX9" fmla="*/ 1613139 w 10420709"/>
              <a:gd name="connsiteY9" fmla="*/ 577970 h 586601"/>
              <a:gd name="connsiteX10" fmla="*/ 1802920 w 10420709"/>
              <a:gd name="connsiteY10" fmla="*/ 17253 h 586601"/>
              <a:gd name="connsiteX11" fmla="*/ 1966822 w 10420709"/>
              <a:gd name="connsiteY11" fmla="*/ 586596 h 586601"/>
              <a:gd name="connsiteX12" fmla="*/ 2173856 w 10420709"/>
              <a:gd name="connsiteY12" fmla="*/ 8626 h 586601"/>
              <a:gd name="connsiteX13" fmla="*/ 2329132 w 10420709"/>
              <a:gd name="connsiteY13" fmla="*/ 577970 h 586601"/>
              <a:gd name="connsiteX14" fmla="*/ 2510286 w 10420709"/>
              <a:gd name="connsiteY14" fmla="*/ 8626 h 586601"/>
              <a:gd name="connsiteX15" fmla="*/ 2691441 w 10420709"/>
              <a:gd name="connsiteY15" fmla="*/ 569343 h 586601"/>
              <a:gd name="connsiteX16" fmla="*/ 2881222 w 10420709"/>
              <a:gd name="connsiteY16" fmla="*/ 17253 h 586601"/>
              <a:gd name="connsiteX17" fmla="*/ 3053751 w 10420709"/>
              <a:gd name="connsiteY17" fmla="*/ 569343 h 586601"/>
              <a:gd name="connsiteX18" fmla="*/ 3243532 w 10420709"/>
              <a:gd name="connsiteY18" fmla="*/ 8626 h 586601"/>
              <a:gd name="connsiteX19" fmla="*/ 3407434 w 10420709"/>
              <a:gd name="connsiteY19" fmla="*/ 586596 h 586601"/>
              <a:gd name="connsiteX20" fmla="*/ 3588588 w 10420709"/>
              <a:gd name="connsiteY20" fmla="*/ 17253 h 586601"/>
              <a:gd name="connsiteX21" fmla="*/ 3769743 w 10420709"/>
              <a:gd name="connsiteY21" fmla="*/ 577970 h 586601"/>
              <a:gd name="connsiteX22" fmla="*/ 3942271 w 10420709"/>
              <a:gd name="connsiteY22" fmla="*/ 0 h 586601"/>
              <a:gd name="connsiteX23" fmla="*/ 4123426 w 10420709"/>
              <a:gd name="connsiteY23" fmla="*/ 577970 h 586601"/>
              <a:gd name="connsiteX24" fmla="*/ 4313207 w 10420709"/>
              <a:gd name="connsiteY24" fmla="*/ 8626 h 586601"/>
              <a:gd name="connsiteX25" fmla="*/ 4485735 w 10420709"/>
              <a:gd name="connsiteY25" fmla="*/ 577970 h 586601"/>
              <a:gd name="connsiteX26" fmla="*/ 4675517 w 10420709"/>
              <a:gd name="connsiteY26" fmla="*/ 0 h 586601"/>
              <a:gd name="connsiteX27" fmla="*/ 4848045 w 10420709"/>
              <a:gd name="connsiteY27" fmla="*/ 577970 h 586601"/>
              <a:gd name="connsiteX28" fmla="*/ 5037826 w 10420709"/>
              <a:gd name="connsiteY28" fmla="*/ 8626 h 586601"/>
              <a:gd name="connsiteX29" fmla="*/ 5210354 w 10420709"/>
              <a:gd name="connsiteY29" fmla="*/ 577970 h 586601"/>
              <a:gd name="connsiteX30" fmla="*/ 5382883 w 10420709"/>
              <a:gd name="connsiteY30" fmla="*/ 8626 h 586601"/>
              <a:gd name="connsiteX31" fmla="*/ 5555411 w 10420709"/>
              <a:gd name="connsiteY31" fmla="*/ 586596 h 586601"/>
              <a:gd name="connsiteX32" fmla="*/ 5753818 w 10420709"/>
              <a:gd name="connsiteY32" fmla="*/ 8626 h 586601"/>
              <a:gd name="connsiteX33" fmla="*/ 5926347 w 10420709"/>
              <a:gd name="connsiteY33" fmla="*/ 586596 h 586601"/>
              <a:gd name="connsiteX34" fmla="*/ 6098875 w 10420709"/>
              <a:gd name="connsiteY34" fmla="*/ 8626 h 586601"/>
              <a:gd name="connsiteX35" fmla="*/ 6280030 w 10420709"/>
              <a:gd name="connsiteY35" fmla="*/ 569343 h 586601"/>
              <a:gd name="connsiteX36" fmla="*/ 6461185 w 10420709"/>
              <a:gd name="connsiteY36" fmla="*/ 8626 h 586601"/>
              <a:gd name="connsiteX37" fmla="*/ 6650966 w 10420709"/>
              <a:gd name="connsiteY37" fmla="*/ 569343 h 586601"/>
              <a:gd name="connsiteX38" fmla="*/ 6832120 w 10420709"/>
              <a:gd name="connsiteY38" fmla="*/ 17253 h 586601"/>
              <a:gd name="connsiteX39" fmla="*/ 6996022 w 10420709"/>
              <a:gd name="connsiteY39" fmla="*/ 577970 h 586601"/>
              <a:gd name="connsiteX40" fmla="*/ 7194430 w 10420709"/>
              <a:gd name="connsiteY40" fmla="*/ 8626 h 586601"/>
              <a:gd name="connsiteX41" fmla="*/ 7384211 w 10420709"/>
              <a:gd name="connsiteY41" fmla="*/ 586596 h 586601"/>
              <a:gd name="connsiteX42" fmla="*/ 7573992 w 10420709"/>
              <a:gd name="connsiteY42" fmla="*/ 17253 h 586601"/>
              <a:gd name="connsiteX43" fmla="*/ 7720641 w 10420709"/>
              <a:gd name="connsiteY43" fmla="*/ 586596 h 586601"/>
              <a:gd name="connsiteX44" fmla="*/ 7919049 w 10420709"/>
              <a:gd name="connsiteY44" fmla="*/ 17253 h 586601"/>
              <a:gd name="connsiteX45" fmla="*/ 8091577 w 10420709"/>
              <a:gd name="connsiteY45" fmla="*/ 586596 h 586601"/>
              <a:gd name="connsiteX46" fmla="*/ 8289985 w 10420709"/>
              <a:gd name="connsiteY46" fmla="*/ 17253 h 586601"/>
              <a:gd name="connsiteX47" fmla="*/ 8453886 w 10420709"/>
              <a:gd name="connsiteY47" fmla="*/ 586596 h 586601"/>
              <a:gd name="connsiteX48" fmla="*/ 8643668 w 10420709"/>
              <a:gd name="connsiteY48" fmla="*/ 17253 h 586601"/>
              <a:gd name="connsiteX49" fmla="*/ 8807569 w 10420709"/>
              <a:gd name="connsiteY49" fmla="*/ 586596 h 586601"/>
              <a:gd name="connsiteX50" fmla="*/ 8997351 w 10420709"/>
              <a:gd name="connsiteY50" fmla="*/ 17253 h 586601"/>
              <a:gd name="connsiteX51" fmla="*/ 9169879 w 10420709"/>
              <a:gd name="connsiteY51" fmla="*/ 586596 h 586601"/>
              <a:gd name="connsiteX52" fmla="*/ 9359660 w 10420709"/>
              <a:gd name="connsiteY52" fmla="*/ 8626 h 586601"/>
              <a:gd name="connsiteX53" fmla="*/ 9532188 w 10420709"/>
              <a:gd name="connsiteY53" fmla="*/ 569343 h 586601"/>
              <a:gd name="connsiteX54" fmla="*/ 9704717 w 10420709"/>
              <a:gd name="connsiteY54" fmla="*/ 17253 h 586601"/>
              <a:gd name="connsiteX55" fmla="*/ 9894498 w 10420709"/>
              <a:gd name="connsiteY55" fmla="*/ 586596 h 586601"/>
              <a:gd name="connsiteX56" fmla="*/ 10075652 w 10420709"/>
              <a:gd name="connsiteY56" fmla="*/ 17253 h 586601"/>
              <a:gd name="connsiteX57" fmla="*/ 10248181 w 10420709"/>
              <a:gd name="connsiteY57" fmla="*/ 586596 h 586601"/>
              <a:gd name="connsiteX58" fmla="*/ 10420709 w 10420709"/>
              <a:gd name="connsiteY58" fmla="*/ 25879 h 58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420709" h="586601">
                <a:moveTo>
                  <a:pt x="0" y="8626"/>
                </a:moveTo>
                <a:cubicBezTo>
                  <a:pt x="61103" y="296892"/>
                  <a:pt x="122207" y="585158"/>
                  <a:pt x="181154" y="586596"/>
                </a:cubicBezTo>
                <a:cubicBezTo>
                  <a:pt x="240101" y="588034"/>
                  <a:pt x="293298" y="18691"/>
                  <a:pt x="353683" y="17253"/>
                </a:cubicBezTo>
                <a:cubicBezTo>
                  <a:pt x="414068" y="15815"/>
                  <a:pt x="481642" y="579408"/>
                  <a:pt x="543464" y="577970"/>
                </a:cubicBezTo>
                <a:cubicBezTo>
                  <a:pt x="605286" y="576532"/>
                  <a:pt x="665671" y="7188"/>
                  <a:pt x="724618" y="8626"/>
                </a:cubicBezTo>
                <a:cubicBezTo>
                  <a:pt x="783565" y="10064"/>
                  <a:pt x="838200" y="586596"/>
                  <a:pt x="897147" y="586596"/>
                </a:cubicBezTo>
                <a:cubicBezTo>
                  <a:pt x="956094" y="586596"/>
                  <a:pt x="1017917" y="8626"/>
                  <a:pt x="1078302" y="8626"/>
                </a:cubicBezTo>
                <a:cubicBezTo>
                  <a:pt x="1138687" y="8626"/>
                  <a:pt x="1199071" y="586596"/>
                  <a:pt x="1259456" y="586596"/>
                </a:cubicBezTo>
                <a:cubicBezTo>
                  <a:pt x="1319841" y="586596"/>
                  <a:pt x="1381664" y="10064"/>
                  <a:pt x="1440611" y="8626"/>
                </a:cubicBezTo>
                <a:cubicBezTo>
                  <a:pt x="1499558" y="7188"/>
                  <a:pt x="1552754" y="576532"/>
                  <a:pt x="1613139" y="577970"/>
                </a:cubicBezTo>
                <a:cubicBezTo>
                  <a:pt x="1673524" y="579408"/>
                  <a:pt x="1743973" y="15815"/>
                  <a:pt x="1802920" y="17253"/>
                </a:cubicBezTo>
                <a:cubicBezTo>
                  <a:pt x="1861867" y="18691"/>
                  <a:pt x="1904999" y="588034"/>
                  <a:pt x="1966822" y="586596"/>
                </a:cubicBezTo>
                <a:cubicBezTo>
                  <a:pt x="2028645" y="585158"/>
                  <a:pt x="2113471" y="10064"/>
                  <a:pt x="2173856" y="8626"/>
                </a:cubicBezTo>
                <a:cubicBezTo>
                  <a:pt x="2234241" y="7188"/>
                  <a:pt x="2273060" y="577970"/>
                  <a:pt x="2329132" y="577970"/>
                </a:cubicBezTo>
                <a:cubicBezTo>
                  <a:pt x="2385204" y="577970"/>
                  <a:pt x="2449901" y="10064"/>
                  <a:pt x="2510286" y="8626"/>
                </a:cubicBezTo>
                <a:cubicBezTo>
                  <a:pt x="2570671" y="7188"/>
                  <a:pt x="2629618" y="567905"/>
                  <a:pt x="2691441" y="569343"/>
                </a:cubicBezTo>
                <a:cubicBezTo>
                  <a:pt x="2753264" y="570781"/>
                  <a:pt x="2820837" y="17253"/>
                  <a:pt x="2881222" y="17253"/>
                </a:cubicBezTo>
                <a:cubicBezTo>
                  <a:pt x="2941607" y="17253"/>
                  <a:pt x="2993366" y="570781"/>
                  <a:pt x="3053751" y="569343"/>
                </a:cubicBezTo>
                <a:cubicBezTo>
                  <a:pt x="3114136" y="567905"/>
                  <a:pt x="3184585" y="5751"/>
                  <a:pt x="3243532" y="8626"/>
                </a:cubicBezTo>
                <a:cubicBezTo>
                  <a:pt x="3302479" y="11501"/>
                  <a:pt x="3349925" y="585158"/>
                  <a:pt x="3407434" y="586596"/>
                </a:cubicBezTo>
                <a:cubicBezTo>
                  <a:pt x="3464943" y="588034"/>
                  <a:pt x="3528203" y="18691"/>
                  <a:pt x="3588588" y="17253"/>
                </a:cubicBezTo>
                <a:cubicBezTo>
                  <a:pt x="3648973" y="15815"/>
                  <a:pt x="3710796" y="580845"/>
                  <a:pt x="3769743" y="577970"/>
                </a:cubicBezTo>
                <a:cubicBezTo>
                  <a:pt x="3828690" y="575095"/>
                  <a:pt x="3883324" y="0"/>
                  <a:pt x="3942271" y="0"/>
                </a:cubicBezTo>
                <a:cubicBezTo>
                  <a:pt x="4001218" y="0"/>
                  <a:pt x="4061603" y="576532"/>
                  <a:pt x="4123426" y="577970"/>
                </a:cubicBezTo>
                <a:cubicBezTo>
                  <a:pt x="4185249" y="579408"/>
                  <a:pt x="4252822" y="8626"/>
                  <a:pt x="4313207" y="8626"/>
                </a:cubicBezTo>
                <a:cubicBezTo>
                  <a:pt x="4373592" y="8626"/>
                  <a:pt x="4425350" y="579408"/>
                  <a:pt x="4485735" y="577970"/>
                </a:cubicBezTo>
                <a:cubicBezTo>
                  <a:pt x="4546120" y="576532"/>
                  <a:pt x="4615132" y="0"/>
                  <a:pt x="4675517" y="0"/>
                </a:cubicBezTo>
                <a:cubicBezTo>
                  <a:pt x="4735902" y="0"/>
                  <a:pt x="4787660" y="576532"/>
                  <a:pt x="4848045" y="577970"/>
                </a:cubicBezTo>
                <a:cubicBezTo>
                  <a:pt x="4908430" y="579408"/>
                  <a:pt x="4977441" y="8626"/>
                  <a:pt x="5037826" y="8626"/>
                </a:cubicBezTo>
                <a:cubicBezTo>
                  <a:pt x="5098211" y="8626"/>
                  <a:pt x="5152845" y="577970"/>
                  <a:pt x="5210354" y="577970"/>
                </a:cubicBezTo>
                <a:cubicBezTo>
                  <a:pt x="5267863" y="577970"/>
                  <a:pt x="5325374" y="7188"/>
                  <a:pt x="5382883" y="8626"/>
                </a:cubicBezTo>
                <a:cubicBezTo>
                  <a:pt x="5440393" y="10064"/>
                  <a:pt x="5493589" y="586596"/>
                  <a:pt x="5555411" y="586596"/>
                </a:cubicBezTo>
                <a:cubicBezTo>
                  <a:pt x="5617233" y="586596"/>
                  <a:pt x="5691995" y="8626"/>
                  <a:pt x="5753818" y="8626"/>
                </a:cubicBezTo>
                <a:cubicBezTo>
                  <a:pt x="5815641" y="8626"/>
                  <a:pt x="5868838" y="586596"/>
                  <a:pt x="5926347" y="586596"/>
                </a:cubicBezTo>
                <a:cubicBezTo>
                  <a:pt x="5983856" y="586596"/>
                  <a:pt x="6039928" y="11501"/>
                  <a:pt x="6098875" y="8626"/>
                </a:cubicBezTo>
                <a:cubicBezTo>
                  <a:pt x="6157822" y="5751"/>
                  <a:pt x="6219645" y="569343"/>
                  <a:pt x="6280030" y="569343"/>
                </a:cubicBezTo>
                <a:cubicBezTo>
                  <a:pt x="6340415" y="569343"/>
                  <a:pt x="6399362" y="8626"/>
                  <a:pt x="6461185" y="8626"/>
                </a:cubicBezTo>
                <a:cubicBezTo>
                  <a:pt x="6523008" y="8626"/>
                  <a:pt x="6589144" y="567905"/>
                  <a:pt x="6650966" y="569343"/>
                </a:cubicBezTo>
                <a:cubicBezTo>
                  <a:pt x="6712788" y="570781"/>
                  <a:pt x="6774611" y="15815"/>
                  <a:pt x="6832120" y="17253"/>
                </a:cubicBezTo>
                <a:cubicBezTo>
                  <a:pt x="6889629" y="18691"/>
                  <a:pt x="6935637" y="579408"/>
                  <a:pt x="6996022" y="577970"/>
                </a:cubicBezTo>
                <a:cubicBezTo>
                  <a:pt x="7056407" y="576532"/>
                  <a:pt x="7129732" y="7188"/>
                  <a:pt x="7194430" y="8626"/>
                </a:cubicBezTo>
                <a:cubicBezTo>
                  <a:pt x="7259128" y="10064"/>
                  <a:pt x="7320951" y="585158"/>
                  <a:pt x="7384211" y="586596"/>
                </a:cubicBezTo>
                <a:cubicBezTo>
                  <a:pt x="7447471" y="588034"/>
                  <a:pt x="7517920" y="17253"/>
                  <a:pt x="7573992" y="17253"/>
                </a:cubicBezTo>
                <a:cubicBezTo>
                  <a:pt x="7630064" y="17253"/>
                  <a:pt x="7663132" y="586596"/>
                  <a:pt x="7720641" y="586596"/>
                </a:cubicBezTo>
                <a:cubicBezTo>
                  <a:pt x="7778150" y="586596"/>
                  <a:pt x="7857226" y="17253"/>
                  <a:pt x="7919049" y="17253"/>
                </a:cubicBezTo>
                <a:cubicBezTo>
                  <a:pt x="7980872" y="17253"/>
                  <a:pt x="8029754" y="586596"/>
                  <a:pt x="8091577" y="586596"/>
                </a:cubicBezTo>
                <a:cubicBezTo>
                  <a:pt x="8153400" y="586596"/>
                  <a:pt x="8229600" y="17253"/>
                  <a:pt x="8289985" y="17253"/>
                </a:cubicBezTo>
                <a:cubicBezTo>
                  <a:pt x="8350370" y="17253"/>
                  <a:pt x="8394939" y="586596"/>
                  <a:pt x="8453886" y="586596"/>
                </a:cubicBezTo>
                <a:cubicBezTo>
                  <a:pt x="8512833" y="586596"/>
                  <a:pt x="8584721" y="17253"/>
                  <a:pt x="8643668" y="17253"/>
                </a:cubicBezTo>
                <a:cubicBezTo>
                  <a:pt x="8702615" y="17253"/>
                  <a:pt x="8748622" y="586596"/>
                  <a:pt x="8807569" y="586596"/>
                </a:cubicBezTo>
                <a:cubicBezTo>
                  <a:pt x="8866516" y="586596"/>
                  <a:pt x="8936966" y="17253"/>
                  <a:pt x="8997351" y="17253"/>
                </a:cubicBezTo>
                <a:cubicBezTo>
                  <a:pt x="9057736" y="17253"/>
                  <a:pt x="9109494" y="588034"/>
                  <a:pt x="9169879" y="586596"/>
                </a:cubicBezTo>
                <a:cubicBezTo>
                  <a:pt x="9230264" y="585158"/>
                  <a:pt x="9299275" y="11501"/>
                  <a:pt x="9359660" y="8626"/>
                </a:cubicBezTo>
                <a:cubicBezTo>
                  <a:pt x="9420045" y="5751"/>
                  <a:pt x="9474679" y="567905"/>
                  <a:pt x="9532188" y="569343"/>
                </a:cubicBezTo>
                <a:cubicBezTo>
                  <a:pt x="9589698" y="570781"/>
                  <a:pt x="9644332" y="14378"/>
                  <a:pt x="9704717" y="17253"/>
                </a:cubicBezTo>
                <a:cubicBezTo>
                  <a:pt x="9765102" y="20128"/>
                  <a:pt x="9832676" y="586596"/>
                  <a:pt x="9894498" y="586596"/>
                </a:cubicBezTo>
                <a:cubicBezTo>
                  <a:pt x="9956320" y="586596"/>
                  <a:pt x="10016705" y="17253"/>
                  <a:pt x="10075652" y="17253"/>
                </a:cubicBezTo>
                <a:cubicBezTo>
                  <a:pt x="10134599" y="17253"/>
                  <a:pt x="10190672" y="585158"/>
                  <a:pt x="10248181" y="586596"/>
                </a:cubicBezTo>
                <a:cubicBezTo>
                  <a:pt x="10305691" y="588034"/>
                  <a:pt x="10363200" y="306956"/>
                  <a:pt x="10420709" y="2587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sp>
        <p:nvSpPr>
          <p:cNvPr id="25" name="正方形/長方形 24"/>
          <p:cNvSpPr/>
          <p:nvPr/>
        </p:nvSpPr>
        <p:spPr>
          <a:xfrm>
            <a:off x="2912357" y="4211342"/>
            <a:ext cx="966931" cy="369332"/>
          </a:xfrm>
          <a:prstGeom prst="rect">
            <a:avLst/>
          </a:prstGeom>
        </p:spPr>
        <p:txBody>
          <a:bodyPr wrap="none">
            <a:spAutoFit/>
          </a:bodyPr>
          <a:lstStyle/>
          <a:p>
            <a:r>
              <a:rPr lang="en-US" altLang="ja-JP" dirty="0" smtClean="0">
                <a:latin typeface="Arial"/>
                <a:cs typeface="Arial"/>
              </a:rPr>
              <a:t>cos</a:t>
            </a:r>
            <a:r>
              <a:rPr lang="en-US" altLang="ja-JP" i="1" dirty="0" smtClean="0">
                <a:latin typeface="Arial"/>
                <a:cs typeface="Arial"/>
              </a:rPr>
              <a:t>2π</a:t>
            </a:r>
            <a:r>
              <a:rPr lang="en-US" altLang="ja-JP" i="1" dirty="0" err="1" smtClean="0">
                <a:latin typeface="Arial"/>
                <a:cs typeface="Arial"/>
                <a:sym typeface="Symbol"/>
              </a:rPr>
              <a:t>ft</a:t>
            </a:r>
            <a:endParaRPr lang="ja-JP" altLang="en-US" dirty="0">
              <a:latin typeface="Arial"/>
              <a:cs typeface="Arial"/>
            </a:endParaRPr>
          </a:p>
        </p:txBody>
      </p:sp>
      <p:sp>
        <p:nvSpPr>
          <p:cNvPr id="26" name="テキスト ボックス 25"/>
          <p:cNvSpPr txBox="1"/>
          <p:nvPr/>
        </p:nvSpPr>
        <p:spPr>
          <a:xfrm>
            <a:off x="3224808" y="5589242"/>
            <a:ext cx="6393160" cy="954107"/>
          </a:xfrm>
          <a:prstGeom prst="rect">
            <a:avLst/>
          </a:prstGeom>
          <a:solidFill>
            <a:srgbClr val="FFFF00"/>
          </a:solidFill>
          <a:ln w="38100" cmpd="sng">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ja-JP" sz="2800" dirty="0" smtClean="0">
                <a:solidFill>
                  <a:srgbClr val="FF0000"/>
                </a:solidFill>
                <a:latin typeface="Arial"/>
                <a:cs typeface="Arial"/>
              </a:rPr>
              <a:t>Equivalent to integration of </a:t>
            </a:r>
            <a:r>
              <a:rPr lang="en-US" altLang="ja-JP" sz="2800" i="1" dirty="0" smtClean="0">
                <a:solidFill>
                  <a:srgbClr val="FF0000"/>
                </a:solidFill>
                <a:latin typeface="Arial"/>
                <a:cs typeface="Arial"/>
              </a:rPr>
              <a:t>h(t)•cos2π</a:t>
            </a:r>
            <a:r>
              <a:rPr lang="en-US" altLang="ja-JP" sz="2800" i="1" dirty="0" err="1" smtClean="0">
                <a:solidFill>
                  <a:srgbClr val="FF0000"/>
                </a:solidFill>
                <a:latin typeface="Arial"/>
                <a:cs typeface="Arial"/>
              </a:rPr>
              <a:t>ft</a:t>
            </a:r>
            <a:r>
              <a:rPr lang="en-US" altLang="ja-JP" sz="2800" dirty="0" smtClean="0">
                <a:solidFill>
                  <a:srgbClr val="FF0000"/>
                </a:solidFill>
                <a:latin typeface="Arial"/>
                <a:cs typeface="Arial"/>
              </a:rPr>
              <a:t> within infinite time window!</a:t>
            </a:r>
            <a:endParaRPr kumimoji="1" lang="ja-JP" altLang="en-US" sz="2800" dirty="0">
              <a:solidFill>
                <a:srgbClr val="FF0000"/>
              </a:solidFill>
              <a:latin typeface="Arial"/>
              <a:cs typeface="Arial"/>
            </a:endParaRPr>
          </a:p>
        </p:txBody>
      </p:sp>
      <p:sp>
        <p:nvSpPr>
          <p:cNvPr id="28" name="テキスト ボックス 2"/>
          <p:cNvSpPr txBox="1">
            <a:spLocks noChangeArrowheads="1"/>
          </p:cNvSpPr>
          <p:nvPr/>
        </p:nvSpPr>
        <p:spPr bwMode="auto">
          <a:xfrm>
            <a:off x="2222699" y="3625860"/>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sz="2800" dirty="0">
                <a:latin typeface="Arial"/>
                <a:cs typeface="Arial"/>
              </a:rPr>
              <a:t>＝</a:t>
            </a:r>
          </a:p>
        </p:txBody>
      </p:sp>
      <p:sp>
        <p:nvSpPr>
          <p:cNvPr id="46" name="正方形/長方形 45"/>
          <p:cNvSpPr/>
          <p:nvPr/>
        </p:nvSpPr>
        <p:spPr>
          <a:xfrm>
            <a:off x="3152800" y="2679305"/>
            <a:ext cx="662652" cy="461665"/>
          </a:xfrm>
          <a:prstGeom prst="rect">
            <a:avLst/>
          </a:prstGeom>
        </p:spPr>
        <p:txBody>
          <a:bodyPr wrap="none">
            <a:spAutoFit/>
          </a:bodyPr>
          <a:lstStyle/>
          <a:p>
            <a:r>
              <a:rPr lang="en-US" altLang="ja-JP" sz="2400" i="1" dirty="0">
                <a:latin typeface="Arial"/>
                <a:cs typeface="Arial"/>
              </a:rPr>
              <a:t>h(t)</a:t>
            </a:r>
            <a:endParaRPr lang="ja-JP" altLang="en-US" sz="2400" dirty="0">
              <a:latin typeface="Arial"/>
              <a:cs typeface="Arial"/>
            </a:endParaRPr>
          </a:p>
        </p:txBody>
      </p:sp>
      <p:cxnSp>
        <p:nvCxnSpPr>
          <p:cNvPr id="56" name="直線矢印コネクタ 55"/>
          <p:cNvCxnSpPr>
            <a:stCxn id="3075" idx="1"/>
          </p:cNvCxnSpPr>
          <p:nvPr/>
        </p:nvCxnSpPr>
        <p:spPr bwMode="auto">
          <a:xfrm flipV="1">
            <a:off x="268437" y="1541887"/>
            <a:ext cx="1289767" cy="1686254"/>
          </a:xfrm>
          <a:prstGeom prst="straightConnector1">
            <a:avLst/>
          </a:prstGeom>
          <a:solidFill>
            <a:schemeClr val="accent1"/>
          </a:solidFill>
          <a:ln w="28575" cap="flat" cmpd="sng" algn="ctr">
            <a:solidFill>
              <a:srgbClr val="FF0000"/>
            </a:solidFill>
            <a:prstDash val="solid"/>
            <a:round/>
            <a:headEnd type="arrow"/>
            <a:tailEnd type="arrow"/>
          </a:ln>
          <a:effectLst>
            <a:outerShdw blurRad="50800" dist="38100" dir="2700000" algn="tl" rotWithShape="0">
              <a:prstClr val="black">
                <a:alpha val="40000"/>
              </a:prstClr>
            </a:outerShdw>
          </a:effectLst>
          <a:extLst/>
        </p:spPr>
      </p:cxnSp>
      <p:cxnSp>
        <p:nvCxnSpPr>
          <p:cNvPr id="57" name="直線矢印コネクタ 56"/>
          <p:cNvCxnSpPr>
            <a:stCxn id="43" idx="1"/>
          </p:cNvCxnSpPr>
          <p:nvPr/>
        </p:nvCxnSpPr>
        <p:spPr bwMode="auto">
          <a:xfrm flipV="1">
            <a:off x="272483" y="3207271"/>
            <a:ext cx="1289943" cy="1502560"/>
          </a:xfrm>
          <a:prstGeom prst="straightConnector1">
            <a:avLst/>
          </a:prstGeom>
          <a:solidFill>
            <a:schemeClr val="accent1"/>
          </a:solidFill>
          <a:ln w="28575" cap="flat" cmpd="sng" algn="ctr">
            <a:solidFill>
              <a:srgbClr val="FF0000"/>
            </a:solidFill>
            <a:prstDash val="solid"/>
            <a:round/>
            <a:headEnd type="arrow"/>
            <a:tailEnd type="arrow"/>
          </a:ln>
          <a:effectLst>
            <a:outerShdw blurRad="50800" dist="38100" dir="2700000" algn="tl" rotWithShape="0">
              <a:prstClr val="black">
                <a:alpha val="40000"/>
              </a:prstClr>
            </a:outerShdw>
          </a:effectLst>
          <a:extLst/>
        </p:spPr>
      </p:cxnSp>
      <p:cxnSp>
        <p:nvCxnSpPr>
          <p:cNvPr id="58" name="直線矢印コネクタ 57"/>
          <p:cNvCxnSpPr>
            <a:stCxn id="3076" idx="1"/>
            <a:endCxn id="43" idx="3"/>
          </p:cNvCxnSpPr>
          <p:nvPr/>
        </p:nvCxnSpPr>
        <p:spPr bwMode="auto">
          <a:xfrm flipV="1">
            <a:off x="281338" y="4709831"/>
            <a:ext cx="1260190" cy="1236104"/>
          </a:xfrm>
          <a:prstGeom prst="straightConnector1">
            <a:avLst/>
          </a:prstGeom>
          <a:solidFill>
            <a:schemeClr val="accent1"/>
          </a:solidFill>
          <a:ln w="28575" cap="flat" cmpd="sng" algn="ctr">
            <a:solidFill>
              <a:srgbClr val="FF0000"/>
            </a:solidFill>
            <a:prstDash val="solid"/>
            <a:round/>
            <a:headEnd type="arrow"/>
            <a:tailEnd type="arrow"/>
          </a:ln>
          <a:effectLst>
            <a:outerShdw blurRad="50800" dist="38100" dir="2700000" algn="tl" rotWithShape="0">
              <a:prstClr val="black">
                <a:alpha val="40000"/>
              </a:prstClr>
            </a:outerShdw>
          </a:effectLst>
          <a:extLst/>
        </p:spPr>
      </p:cxnSp>
      <p:sp>
        <p:nvSpPr>
          <p:cNvPr id="17" name="テキスト ボックス 2"/>
          <p:cNvSpPr txBox="1">
            <a:spLocks noChangeArrowheads="1"/>
          </p:cNvSpPr>
          <p:nvPr/>
        </p:nvSpPr>
        <p:spPr bwMode="auto">
          <a:xfrm>
            <a:off x="775424" y="4758933"/>
            <a:ext cx="2745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en-US" altLang="ja-JP" sz="1200" dirty="0">
                <a:latin typeface="Arial"/>
                <a:cs typeface="Arial"/>
              </a:rPr>
              <a:t>×</a:t>
            </a:r>
            <a:endParaRPr lang="ja-JP" altLang="en-US" sz="1200" dirty="0">
              <a:latin typeface="Arial"/>
              <a:cs typeface="Arial"/>
            </a:endParaRPr>
          </a:p>
        </p:txBody>
      </p:sp>
      <p:cxnSp>
        <p:nvCxnSpPr>
          <p:cNvPr id="50" name="直線矢印コネクタ 49"/>
          <p:cNvCxnSpPr/>
          <p:nvPr/>
        </p:nvCxnSpPr>
        <p:spPr bwMode="auto">
          <a:xfrm flipV="1">
            <a:off x="4110684" y="3800705"/>
            <a:ext cx="1101292" cy="791"/>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線コネクタ 58"/>
          <p:cNvCxnSpPr/>
          <p:nvPr/>
        </p:nvCxnSpPr>
        <p:spPr bwMode="auto">
          <a:xfrm>
            <a:off x="4016896" y="1916832"/>
            <a:ext cx="0" cy="2842096"/>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テキスト ボックス 69"/>
          <p:cNvSpPr txBox="1"/>
          <p:nvPr/>
        </p:nvSpPr>
        <p:spPr>
          <a:xfrm>
            <a:off x="3986272" y="3827903"/>
            <a:ext cx="1326768" cy="369332"/>
          </a:xfrm>
          <a:prstGeom prst="rect">
            <a:avLst/>
          </a:prstGeom>
          <a:noFill/>
        </p:spPr>
        <p:txBody>
          <a:bodyPr wrap="none" rtlCol="0">
            <a:spAutoFit/>
          </a:bodyPr>
          <a:lstStyle/>
          <a:p>
            <a:r>
              <a:rPr kumimoji="1" lang="en-US" altLang="ja-JP" dirty="0" smtClean="0">
                <a:latin typeface="Arial"/>
                <a:cs typeface="Arial"/>
              </a:rPr>
              <a:t>One period</a:t>
            </a:r>
            <a:endParaRPr kumimoji="1" lang="ja-JP" altLang="en-US" dirty="0">
              <a:latin typeface="Arial"/>
              <a:cs typeface="Arial"/>
            </a:endParaRPr>
          </a:p>
        </p:txBody>
      </p:sp>
      <p:cxnSp>
        <p:nvCxnSpPr>
          <p:cNvPr id="62" name="直線コネクタ 61"/>
          <p:cNvCxnSpPr/>
          <p:nvPr/>
        </p:nvCxnSpPr>
        <p:spPr bwMode="auto">
          <a:xfrm>
            <a:off x="6513173" y="1916832"/>
            <a:ext cx="0" cy="2842096"/>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テキスト ボックス 2"/>
          <p:cNvSpPr txBox="1">
            <a:spLocks noChangeArrowheads="1"/>
          </p:cNvSpPr>
          <p:nvPr/>
        </p:nvSpPr>
        <p:spPr bwMode="auto">
          <a:xfrm>
            <a:off x="6350881" y="3618602"/>
            <a:ext cx="334447" cy="400110"/>
          </a:xfrm>
          <a:prstGeom prst="rect">
            <a:avLst/>
          </a:prstGeom>
          <a:solidFill>
            <a:schemeClr val="bg1"/>
          </a:solidFill>
          <a:ln>
            <a:noFill/>
          </a:ln>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en-US" altLang="ja-JP" sz="2000" dirty="0">
                <a:latin typeface="Arial"/>
                <a:cs typeface="Arial"/>
              </a:rPr>
              <a:t>×</a:t>
            </a:r>
            <a:endParaRPr lang="ja-JP" altLang="en-US" sz="2000" dirty="0">
              <a:latin typeface="Arial"/>
              <a:cs typeface="Arial"/>
            </a:endParaRPr>
          </a:p>
        </p:txBody>
      </p:sp>
      <p:cxnSp>
        <p:nvCxnSpPr>
          <p:cNvPr id="67" name="直線コネクタ 66"/>
          <p:cNvCxnSpPr/>
          <p:nvPr/>
        </p:nvCxnSpPr>
        <p:spPr bwMode="auto">
          <a:xfrm>
            <a:off x="5299975" y="1916832"/>
            <a:ext cx="0" cy="2842096"/>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直線コネクタ 67"/>
          <p:cNvCxnSpPr/>
          <p:nvPr/>
        </p:nvCxnSpPr>
        <p:spPr bwMode="auto">
          <a:xfrm>
            <a:off x="7778539" y="1916832"/>
            <a:ext cx="0" cy="2842096"/>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テキスト ボックス 59"/>
          <p:cNvSpPr txBox="1"/>
          <p:nvPr/>
        </p:nvSpPr>
        <p:spPr>
          <a:xfrm>
            <a:off x="1634940" y="2564906"/>
            <a:ext cx="1296900" cy="1062257"/>
          </a:xfrm>
          <a:prstGeom prst="rect">
            <a:avLst/>
          </a:prstGeom>
          <a:noFill/>
          <a:ln>
            <a:noFill/>
          </a:ln>
        </p:spPr>
        <p:txBody>
          <a:bodyPr wrap="none" rtlCol="0">
            <a:spAutoFit/>
          </a:bodyPr>
          <a:lstStyle/>
          <a:p>
            <a:pPr algn="ctr">
              <a:lnSpc>
                <a:spcPts val="2500"/>
              </a:lnSpc>
            </a:pPr>
            <a:r>
              <a:rPr lang="en-US" altLang="ja-JP" sz="2400" dirty="0">
                <a:solidFill>
                  <a:srgbClr val="0070C0"/>
                </a:solidFill>
                <a:latin typeface="Arial"/>
                <a:cs typeface="Arial"/>
              </a:rPr>
              <a:t>Signal</a:t>
            </a:r>
          </a:p>
          <a:p>
            <a:pPr algn="ctr">
              <a:lnSpc>
                <a:spcPts val="2500"/>
              </a:lnSpc>
            </a:pPr>
            <a:r>
              <a:rPr lang="en-US" altLang="ja-JP" sz="2400" dirty="0">
                <a:solidFill>
                  <a:srgbClr val="0070C0"/>
                </a:solidFill>
                <a:latin typeface="Arial"/>
                <a:cs typeface="Arial"/>
              </a:rPr>
              <a:t>before</a:t>
            </a:r>
          </a:p>
          <a:p>
            <a:pPr algn="ctr">
              <a:lnSpc>
                <a:spcPts val="2500"/>
              </a:lnSpc>
            </a:pPr>
            <a:r>
              <a:rPr lang="en-US" altLang="ja-JP" sz="2400" dirty="0" smtClean="0">
                <a:solidFill>
                  <a:srgbClr val="0070C0"/>
                </a:solidFill>
                <a:latin typeface="Arial"/>
                <a:cs typeface="Arial"/>
              </a:rPr>
              <a:t>1 period</a:t>
            </a:r>
            <a:endParaRPr lang="en-US" altLang="ja-JP" sz="2400" dirty="0">
              <a:solidFill>
                <a:srgbClr val="0070C0"/>
              </a:solidFill>
              <a:latin typeface="Arial"/>
              <a:cs typeface="Arial"/>
            </a:endParaRPr>
          </a:p>
        </p:txBody>
      </p:sp>
      <p:sp>
        <p:nvSpPr>
          <p:cNvPr id="61" name="テキスト ボックス 60"/>
          <p:cNvSpPr txBox="1"/>
          <p:nvPr/>
        </p:nvSpPr>
        <p:spPr>
          <a:xfrm>
            <a:off x="1557996" y="4238953"/>
            <a:ext cx="1450788" cy="1062257"/>
          </a:xfrm>
          <a:prstGeom prst="rect">
            <a:avLst/>
          </a:prstGeom>
          <a:noFill/>
          <a:ln>
            <a:noFill/>
          </a:ln>
        </p:spPr>
        <p:txBody>
          <a:bodyPr wrap="none" rtlCol="0">
            <a:spAutoFit/>
          </a:bodyPr>
          <a:lstStyle/>
          <a:p>
            <a:pPr algn="ctr">
              <a:lnSpc>
                <a:spcPts val="2500"/>
              </a:lnSpc>
            </a:pPr>
            <a:r>
              <a:rPr lang="en-US" altLang="ja-JP" sz="2400" dirty="0">
                <a:solidFill>
                  <a:srgbClr val="00B050"/>
                </a:solidFill>
                <a:latin typeface="Arial"/>
                <a:cs typeface="Arial"/>
              </a:rPr>
              <a:t>Signal</a:t>
            </a:r>
          </a:p>
          <a:p>
            <a:pPr algn="ctr">
              <a:lnSpc>
                <a:spcPts val="2500"/>
              </a:lnSpc>
            </a:pPr>
            <a:r>
              <a:rPr lang="en-US" altLang="ja-JP" sz="2400" dirty="0">
                <a:solidFill>
                  <a:srgbClr val="00B050"/>
                </a:solidFill>
                <a:latin typeface="Arial"/>
                <a:cs typeface="Arial"/>
              </a:rPr>
              <a:t>before</a:t>
            </a:r>
          </a:p>
          <a:p>
            <a:pPr algn="ctr">
              <a:lnSpc>
                <a:spcPts val="2500"/>
              </a:lnSpc>
            </a:pPr>
            <a:r>
              <a:rPr lang="en-US" altLang="ja-JP" sz="2400" dirty="0">
                <a:solidFill>
                  <a:srgbClr val="00B050"/>
                </a:solidFill>
                <a:latin typeface="Arial"/>
                <a:cs typeface="Arial"/>
              </a:rPr>
              <a:t>2 periods</a:t>
            </a:r>
          </a:p>
        </p:txBody>
      </p:sp>
      <p:sp>
        <p:nvSpPr>
          <p:cNvPr id="63" name="テキスト ボックス 62"/>
          <p:cNvSpPr txBox="1"/>
          <p:nvPr/>
        </p:nvSpPr>
        <p:spPr>
          <a:xfrm>
            <a:off x="1557996" y="5445226"/>
            <a:ext cx="1450788" cy="1062257"/>
          </a:xfrm>
          <a:prstGeom prst="rect">
            <a:avLst/>
          </a:prstGeom>
          <a:noFill/>
          <a:ln>
            <a:noFill/>
          </a:ln>
        </p:spPr>
        <p:txBody>
          <a:bodyPr wrap="none" rtlCol="0">
            <a:spAutoFit/>
          </a:bodyPr>
          <a:lstStyle/>
          <a:p>
            <a:pPr algn="ctr">
              <a:lnSpc>
                <a:spcPts val="2500"/>
              </a:lnSpc>
            </a:pPr>
            <a:r>
              <a:rPr lang="en-US" altLang="ja-JP" sz="2400" dirty="0">
                <a:solidFill>
                  <a:srgbClr val="FF0000"/>
                </a:solidFill>
                <a:latin typeface="Arial"/>
                <a:cs typeface="Arial"/>
              </a:rPr>
              <a:t>Signal</a:t>
            </a:r>
          </a:p>
          <a:p>
            <a:pPr algn="ctr">
              <a:lnSpc>
                <a:spcPts val="2500"/>
              </a:lnSpc>
            </a:pPr>
            <a:r>
              <a:rPr lang="en-US" altLang="ja-JP" sz="2400" dirty="0">
                <a:solidFill>
                  <a:srgbClr val="FF0000"/>
                </a:solidFill>
                <a:latin typeface="Arial"/>
                <a:cs typeface="Arial"/>
              </a:rPr>
              <a:t>before</a:t>
            </a:r>
          </a:p>
          <a:p>
            <a:pPr algn="ctr">
              <a:lnSpc>
                <a:spcPts val="2500"/>
              </a:lnSpc>
            </a:pPr>
            <a:r>
              <a:rPr lang="en-US" altLang="ja-JP" sz="2400" dirty="0">
                <a:solidFill>
                  <a:srgbClr val="FF0000"/>
                </a:solidFill>
                <a:latin typeface="Arial"/>
                <a:cs typeface="Arial"/>
              </a:rPr>
              <a:t>3 periods</a:t>
            </a:r>
          </a:p>
        </p:txBody>
      </p:sp>
      <p:sp>
        <p:nvSpPr>
          <p:cNvPr id="64" name="テキスト ボックス 63"/>
          <p:cNvSpPr txBox="1"/>
          <p:nvPr/>
        </p:nvSpPr>
        <p:spPr>
          <a:xfrm>
            <a:off x="1634940" y="2564906"/>
            <a:ext cx="1296900" cy="1062257"/>
          </a:xfrm>
          <a:prstGeom prst="rect">
            <a:avLst/>
          </a:prstGeom>
          <a:noFill/>
          <a:ln>
            <a:noFill/>
          </a:ln>
        </p:spPr>
        <p:txBody>
          <a:bodyPr wrap="none" rtlCol="0">
            <a:spAutoFit/>
          </a:bodyPr>
          <a:lstStyle/>
          <a:p>
            <a:pPr algn="ctr">
              <a:lnSpc>
                <a:spcPts val="2500"/>
              </a:lnSpc>
            </a:pPr>
            <a:r>
              <a:rPr lang="en-US" altLang="ja-JP" sz="2400" dirty="0">
                <a:solidFill>
                  <a:srgbClr val="0070C0"/>
                </a:solidFill>
                <a:latin typeface="Arial"/>
                <a:cs typeface="Arial"/>
              </a:rPr>
              <a:t>Signal</a:t>
            </a:r>
          </a:p>
          <a:p>
            <a:pPr algn="ctr">
              <a:lnSpc>
                <a:spcPts val="2500"/>
              </a:lnSpc>
            </a:pPr>
            <a:r>
              <a:rPr lang="en-US" altLang="ja-JP" sz="2400" dirty="0">
                <a:solidFill>
                  <a:srgbClr val="0070C0"/>
                </a:solidFill>
                <a:latin typeface="Arial"/>
                <a:cs typeface="Arial"/>
              </a:rPr>
              <a:t>before</a:t>
            </a:r>
          </a:p>
          <a:p>
            <a:pPr algn="ctr">
              <a:lnSpc>
                <a:spcPts val="2500"/>
              </a:lnSpc>
            </a:pPr>
            <a:r>
              <a:rPr lang="en-US" altLang="ja-JP" sz="2400" dirty="0" smtClean="0">
                <a:solidFill>
                  <a:srgbClr val="0070C0"/>
                </a:solidFill>
                <a:latin typeface="Arial"/>
                <a:cs typeface="Arial"/>
              </a:rPr>
              <a:t>1 period</a:t>
            </a:r>
            <a:endParaRPr lang="en-US" altLang="ja-JP" sz="2400" dirty="0">
              <a:solidFill>
                <a:srgbClr val="0070C0"/>
              </a:solidFill>
              <a:latin typeface="Arial"/>
              <a:cs typeface="Arial"/>
            </a:endParaRPr>
          </a:p>
        </p:txBody>
      </p:sp>
      <p:sp>
        <p:nvSpPr>
          <p:cNvPr id="65" name="テキスト ボックス 64"/>
          <p:cNvSpPr txBox="1"/>
          <p:nvPr/>
        </p:nvSpPr>
        <p:spPr>
          <a:xfrm>
            <a:off x="1557996" y="4238953"/>
            <a:ext cx="1450788" cy="1062257"/>
          </a:xfrm>
          <a:prstGeom prst="rect">
            <a:avLst/>
          </a:prstGeom>
          <a:noFill/>
          <a:ln>
            <a:noFill/>
          </a:ln>
        </p:spPr>
        <p:txBody>
          <a:bodyPr wrap="none" rtlCol="0">
            <a:spAutoFit/>
          </a:bodyPr>
          <a:lstStyle/>
          <a:p>
            <a:pPr algn="ctr">
              <a:lnSpc>
                <a:spcPts val="2500"/>
              </a:lnSpc>
            </a:pPr>
            <a:r>
              <a:rPr lang="en-US" altLang="ja-JP" sz="2400" dirty="0">
                <a:solidFill>
                  <a:srgbClr val="00B050"/>
                </a:solidFill>
                <a:latin typeface="Arial"/>
                <a:cs typeface="Arial"/>
              </a:rPr>
              <a:t>Signal</a:t>
            </a:r>
          </a:p>
          <a:p>
            <a:pPr algn="ctr">
              <a:lnSpc>
                <a:spcPts val="2500"/>
              </a:lnSpc>
            </a:pPr>
            <a:r>
              <a:rPr lang="en-US" altLang="ja-JP" sz="2400" dirty="0">
                <a:solidFill>
                  <a:srgbClr val="00B050"/>
                </a:solidFill>
                <a:latin typeface="Arial"/>
                <a:cs typeface="Arial"/>
              </a:rPr>
              <a:t>before</a:t>
            </a:r>
          </a:p>
          <a:p>
            <a:pPr algn="ctr">
              <a:lnSpc>
                <a:spcPts val="2500"/>
              </a:lnSpc>
            </a:pPr>
            <a:r>
              <a:rPr lang="en-US" altLang="ja-JP" sz="2400" dirty="0" smtClean="0">
                <a:solidFill>
                  <a:srgbClr val="00B050"/>
                </a:solidFill>
                <a:latin typeface="Arial"/>
                <a:cs typeface="Arial"/>
              </a:rPr>
              <a:t>2 </a:t>
            </a:r>
            <a:r>
              <a:rPr lang="en-US" altLang="ja-JP" sz="2400" dirty="0">
                <a:solidFill>
                  <a:srgbClr val="00B050"/>
                </a:solidFill>
                <a:latin typeface="Arial"/>
                <a:cs typeface="Arial"/>
              </a:rPr>
              <a:t>periods</a:t>
            </a:r>
          </a:p>
        </p:txBody>
      </p:sp>
      <p:sp>
        <p:nvSpPr>
          <p:cNvPr id="66" name="テキスト ボックス 65"/>
          <p:cNvSpPr txBox="1"/>
          <p:nvPr/>
        </p:nvSpPr>
        <p:spPr>
          <a:xfrm>
            <a:off x="1557996" y="5445226"/>
            <a:ext cx="1450788" cy="1062257"/>
          </a:xfrm>
          <a:prstGeom prst="rect">
            <a:avLst/>
          </a:prstGeom>
          <a:noFill/>
          <a:ln>
            <a:noFill/>
          </a:ln>
        </p:spPr>
        <p:txBody>
          <a:bodyPr wrap="none" rtlCol="0">
            <a:spAutoFit/>
          </a:bodyPr>
          <a:lstStyle/>
          <a:p>
            <a:pPr algn="ctr">
              <a:lnSpc>
                <a:spcPts val="2500"/>
              </a:lnSpc>
            </a:pPr>
            <a:r>
              <a:rPr lang="en-US" altLang="ja-JP" sz="2400" dirty="0">
                <a:solidFill>
                  <a:srgbClr val="FF0000"/>
                </a:solidFill>
                <a:latin typeface="Arial"/>
                <a:cs typeface="Arial"/>
              </a:rPr>
              <a:t>Signal</a:t>
            </a:r>
          </a:p>
          <a:p>
            <a:pPr algn="ctr">
              <a:lnSpc>
                <a:spcPts val="2500"/>
              </a:lnSpc>
            </a:pPr>
            <a:r>
              <a:rPr lang="en-US" altLang="ja-JP" sz="2400" dirty="0">
                <a:solidFill>
                  <a:srgbClr val="FF0000"/>
                </a:solidFill>
                <a:latin typeface="Arial"/>
                <a:cs typeface="Arial"/>
              </a:rPr>
              <a:t>before</a:t>
            </a:r>
          </a:p>
          <a:p>
            <a:pPr algn="ctr">
              <a:lnSpc>
                <a:spcPts val="2500"/>
              </a:lnSpc>
            </a:pPr>
            <a:r>
              <a:rPr lang="en-US" altLang="ja-JP" sz="2400" dirty="0" smtClean="0">
                <a:solidFill>
                  <a:srgbClr val="FF0000"/>
                </a:solidFill>
                <a:latin typeface="Arial"/>
                <a:cs typeface="Arial"/>
              </a:rPr>
              <a:t>3 </a:t>
            </a:r>
            <a:r>
              <a:rPr lang="en-US" altLang="ja-JP" sz="2400" dirty="0">
                <a:solidFill>
                  <a:srgbClr val="FF0000"/>
                </a:solidFill>
                <a:latin typeface="Arial"/>
                <a:cs typeface="Arial"/>
              </a:rPr>
              <a:t>periods</a:t>
            </a:r>
          </a:p>
        </p:txBody>
      </p:sp>
      <p:sp>
        <p:nvSpPr>
          <p:cNvPr id="71" name="テキスト ボックス 70"/>
          <p:cNvSpPr txBox="1"/>
          <p:nvPr/>
        </p:nvSpPr>
        <p:spPr>
          <a:xfrm>
            <a:off x="1767866" y="1232760"/>
            <a:ext cx="1031051" cy="830997"/>
          </a:xfrm>
          <a:prstGeom prst="rect">
            <a:avLst/>
          </a:prstGeom>
          <a:noFill/>
          <a:ln>
            <a:noFill/>
          </a:ln>
        </p:spPr>
        <p:txBody>
          <a:bodyPr wrap="none" rtlCol="0">
            <a:spAutoFit/>
          </a:bodyPr>
          <a:lstStyle/>
          <a:p>
            <a:pPr algn="ctr"/>
            <a:r>
              <a:rPr lang="en-US" altLang="ja-JP" sz="2400" dirty="0">
                <a:latin typeface="Arial"/>
                <a:cs typeface="Arial"/>
              </a:rPr>
              <a:t>Latest</a:t>
            </a:r>
          </a:p>
          <a:p>
            <a:pPr algn="ctr"/>
            <a:r>
              <a:rPr lang="en-US" altLang="ja-JP" sz="2400" dirty="0">
                <a:latin typeface="Arial"/>
                <a:cs typeface="Arial"/>
              </a:rPr>
              <a:t>signal</a:t>
            </a:r>
          </a:p>
        </p:txBody>
      </p:sp>
      <p:sp>
        <p:nvSpPr>
          <p:cNvPr id="72" name="テキスト ボックス 71"/>
          <p:cNvSpPr txBox="1"/>
          <p:nvPr/>
        </p:nvSpPr>
        <p:spPr>
          <a:xfrm>
            <a:off x="1767866" y="1232760"/>
            <a:ext cx="1031051" cy="830997"/>
          </a:xfrm>
          <a:prstGeom prst="rect">
            <a:avLst/>
          </a:prstGeom>
          <a:noFill/>
          <a:ln>
            <a:noFill/>
          </a:ln>
        </p:spPr>
        <p:txBody>
          <a:bodyPr wrap="none" rtlCol="0">
            <a:spAutoFit/>
          </a:bodyPr>
          <a:lstStyle/>
          <a:p>
            <a:pPr algn="ctr"/>
            <a:r>
              <a:rPr lang="en-US" altLang="ja-JP" sz="2400" dirty="0">
                <a:latin typeface="Arial"/>
                <a:cs typeface="Arial"/>
              </a:rPr>
              <a:t>Latest</a:t>
            </a:r>
          </a:p>
          <a:p>
            <a:pPr algn="ctr"/>
            <a:r>
              <a:rPr lang="en-US" altLang="ja-JP" sz="2400" dirty="0">
                <a:latin typeface="Arial"/>
                <a:cs typeface="Arial"/>
              </a:rPr>
              <a:t>signal</a:t>
            </a:r>
          </a:p>
        </p:txBody>
      </p:sp>
      <p:sp>
        <p:nvSpPr>
          <p:cNvPr id="47" name="テキスト ボックス 46"/>
          <p:cNvSpPr txBox="1"/>
          <p:nvPr/>
        </p:nvSpPr>
        <p:spPr>
          <a:xfrm>
            <a:off x="3080792" y="980729"/>
            <a:ext cx="6825208" cy="523220"/>
          </a:xfrm>
          <a:prstGeom prst="rect">
            <a:avLst/>
          </a:prstGeom>
          <a:solidFill>
            <a:srgbClr val="00009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en-US" altLang="ja-JP" sz="2800" dirty="0" smtClean="0">
                <a:solidFill>
                  <a:srgbClr val="FFFF00"/>
                </a:solidFill>
                <a:latin typeface="Arial"/>
                <a:cs typeface="Arial"/>
              </a:rPr>
              <a:t>Each piece can be tempora</a:t>
            </a:r>
            <a:r>
              <a:rPr lang="en-US" altLang="ja-JP" sz="2800" dirty="0" smtClean="0">
                <a:solidFill>
                  <a:srgbClr val="FFFF00"/>
                </a:solidFill>
                <a:latin typeface="Arial"/>
                <a:cs typeface="Arial"/>
              </a:rPr>
              <a:t>lly connected!</a:t>
            </a:r>
            <a:endParaRPr kumimoji="1" lang="ja-JP" altLang="en-US" sz="2800" dirty="0">
              <a:solidFill>
                <a:srgbClr val="FFFF00"/>
              </a:solidFill>
              <a:latin typeface="Arial"/>
              <a:cs typeface="Arial"/>
            </a:endParaRPr>
          </a:p>
        </p:txBody>
      </p:sp>
      <p:grpSp>
        <p:nvGrpSpPr>
          <p:cNvPr id="2" name="図形グループ 1"/>
          <p:cNvGrpSpPr/>
          <p:nvPr/>
        </p:nvGrpSpPr>
        <p:grpSpPr>
          <a:xfrm>
            <a:off x="3800874" y="4653138"/>
            <a:ext cx="5392014" cy="749697"/>
            <a:chOff x="3800874" y="4653136"/>
            <a:chExt cx="5392014" cy="749697"/>
          </a:xfrm>
        </p:grpSpPr>
        <p:sp>
          <p:nvSpPr>
            <p:cNvPr id="49" name="左中かっこ 48"/>
            <p:cNvSpPr/>
            <p:nvPr/>
          </p:nvSpPr>
          <p:spPr bwMode="auto">
            <a:xfrm rot="16200000">
              <a:off x="6298858" y="2155152"/>
              <a:ext cx="396045" cy="5392014"/>
            </a:xfrm>
            <a:prstGeom prst="leftBrace">
              <a:avLst>
                <a:gd name="adj1" fmla="val 8333"/>
                <a:gd name="adj2" fmla="val 49719"/>
              </a:avLst>
            </a:prstGeom>
            <a:noFill/>
            <a:ln w="38100"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51" name="テキスト ボックス 50"/>
            <p:cNvSpPr txBox="1"/>
            <p:nvPr/>
          </p:nvSpPr>
          <p:spPr>
            <a:xfrm>
              <a:off x="5213756" y="4941168"/>
              <a:ext cx="2475548" cy="461665"/>
            </a:xfrm>
            <a:prstGeom prst="rect">
              <a:avLst/>
            </a:prstGeom>
            <a:noFill/>
          </p:spPr>
          <p:txBody>
            <a:bodyPr wrap="none" rtlCol="0">
              <a:spAutoFit/>
            </a:bodyPr>
            <a:lstStyle/>
            <a:p>
              <a:r>
                <a:rPr lang="en-US" altLang="ja-JP" sz="2400" i="1" dirty="0" smtClean="0">
                  <a:solidFill>
                    <a:srgbClr val="008000"/>
                  </a:solidFill>
                  <a:latin typeface="Arial"/>
                  <a:cs typeface="Arial"/>
                </a:rPr>
                <a:t>Time integration</a:t>
              </a:r>
              <a:endParaRPr kumimoji="1" lang="ja-JP" altLang="en-US" sz="2400" i="1" dirty="0">
                <a:solidFill>
                  <a:srgbClr val="008000"/>
                </a:solidFill>
                <a:latin typeface="Arial"/>
                <a:cs typeface="Arial"/>
              </a:endParaRPr>
            </a:p>
          </p:txBody>
        </p:sp>
      </p:grpSp>
      <p:sp>
        <p:nvSpPr>
          <p:cNvPr id="53" name="テキスト ボックス 52"/>
          <p:cNvSpPr txBox="1"/>
          <p:nvPr/>
        </p:nvSpPr>
        <p:spPr>
          <a:xfrm>
            <a:off x="-36092" y="-45387"/>
            <a:ext cx="4124997" cy="954107"/>
          </a:xfrm>
          <a:prstGeom prst="rect">
            <a:avLst/>
          </a:prstGeom>
          <a:solidFill>
            <a:srgbClr val="FFFF00"/>
          </a:solidFill>
        </p:spPr>
        <p:txBody>
          <a:bodyPr wrap="none" rtlCol="0">
            <a:spAutoFit/>
          </a:bodyPr>
          <a:lstStyle/>
          <a:p>
            <a:pPr algn="ctr"/>
            <a:r>
              <a:rPr lang="en-US" altLang="ja-JP" sz="2800" b="1" dirty="0" smtClean="0">
                <a:solidFill>
                  <a:srgbClr val="FF0000"/>
                </a:solidFill>
                <a:latin typeface="Arial"/>
                <a:cs typeface="Arial"/>
              </a:rPr>
              <a:t>Observed time </a:t>
            </a:r>
            <a:r>
              <a:rPr lang="en-US" altLang="ja-JP" sz="2800" b="1" dirty="0">
                <a:solidFill>
                  <a:srgbClr val="FF0000"/>
                </a:solidFill>
                <a:latin typeface="Arial"/>
                <a:cs typeface="Arial"/>
              </a:rPr>
              <a:t>window</a:t>
            </a:r>
            <a:endParaRPr lang="ja-JP" altLang="en-US" sz="2800" b="1" dirty="0">
              <a:solidFill>
                <a:srgbClr val="FF0000"/>
              </a:solidFill>
              <a:latin typeface="Arial"/>
              <a:cs typeface="Arial"/>
            </a:endParaRPr>
          </a:p>
          <a:p>
            <a:pPr algn="ctr"/>
            <a:r>
              <a:rPr lang="en-US" altLang="ja-JP" sz="2800" b="1" dirty="0" smtClean="0">
                <a:solidFill>
                  <a:srgbClr val="FF0000"/>
                </a:solidFill>
                <a:latin typeface="Arial"/>
                <a:cs typeface="Arial"/>
              </a:rPr>
              <a:t>= One repetition period</a:t>
            </a:r>
            <a:endParaRPr kumimoji="1" lang="en-US" altLang="ja-JP" sz="2800" b="1" dirty="0" smtClean="0">
              <a:solidFill>
                <a:srgbClr val="FF0000"/>
              </a:solidFill>
              <a:latin typeface="Arial"/>
              <a:cs typeface="Arial"/>
            </a:endParaRPr>
          </a:p>
        </p:txBody>
      </p:sp>
    </p:spTree>
    <p:extLst>
      <p:ext uri="{BB962C8B-B14F-4D97-AF65-F5344CB8AC3E}">
        <p14:creationId xmlns:p14="http://schemas.microsoft.com/office/powerpoint/2010/main" val="1779182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par>
                                <p:cTn id="12" presetID="10" presetClass="entr" presetSubtype="0" fill="hold" nodeType="with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200"/>
                                        <p:tgtEl>
                                          <p:spTgt spid="57"/>
                                        </p:tgtEl>
                                      </p:cBhvr>
                                    </p:animEffect>
                                  </p:childTnLst>
                                </p:cTn>
                              </p:par>
                              <p:par>
                                <p:cTn id="15" presetID="10"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200"/>
                                        <p:tgtEl>
                                          <p:spTgt spid="58"/>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200"/>
                                        <p:tgtEl>
                                          <p:spTgt spid="28"/>
                                        </p:tgtEl>
                                      </p:cBhvr>
                                    </p:animEffect>
                                  </p:childTnLst>
                                </p:cTn>
                              </p:par>
                            </p:childTnLst>
                          </p:cTn>
                        </p:par>
                        <p:par>
                          <p:cTn id="22" fill="hold">
                            <p:stCondLst>
                              <p:cond delay="700"/>
                            </p:stCondLst>
                            <p:childTnLst>
                              <p:par>
                                <p:cTn id="23" presetID="42" presetClass="path" presetSubtype="0" accel="50000" decel="50000" fill="hold" nodeType="afterEffect">
                                  <p:stCondLst>
                                    <p:cond delay="0"/>
                                  </p:stCondLst>
                                  <p:childTnLst>
                                    <p:animMotion origin="layout" path="M -3.88889E-6 -0.00625 L 0.37969 0.19792 " pathEditMode="relative" rAng="0" ptsTypes="AA">
                                      <p:cBhvr>
                                        <p:cTn id="24" dur="500" fill="hold"/>
                                        <p:tgtEl>
                                          <p:spTgt spid="3078"/>
                                        </p:tgtEl>
                                        <p:attrNameLst>
                                          <p:attrName>ppt_x</p:attrName>
                                          <p:attrName>ppt_y</p:attrName>
                                        </p:attrNameLst>
                                      </p:cBhvr>
                                      <p:rCtr x="18976" y="10208"/>
                                    </p:animMotion>
                                  </p:childTnLst>
                                </p:cTn>
                              </p:par>
                              <p:par>
                                <p:cTn id="25" presetID="42" presetClass="path" presetSubtype="0" accel="50000" decel="50000" fill="hold" nodeType="withEffect">
                                  <p:stCondLst>
                                    <p:cond delay="0"/>
                                  </p:stCondLst>
                                  <p:childTnLst>
                                    <p:animMotion origin="layout" path="M 5E-6 0.0007 L 0.50626 -0.04907 " pathEditMode="relative" rAng="0" ptsTypes="AA">
                                      <p:cBhvr>
                                        <p:cTn id="26" dur="1000" fill="hold"/>
                                        <p:tgtEl>
                                          <p:spTgt spid="3075"/>
                                        </p:tgtEl>
                                        <p:attrNameLst>
                                          <p:attrName>ppt_x</p:attrName>
                                          <p:attrName>ppt_y</p:attrName>
                                        </p:attrNameLst>
                                      </p:cBhvr>
                                      <p:rCtr x="25313" y="-2500"/>
                                    </p:animMotion>
                                  </p:childTnLst>
                                </p:cTn>
                              </p:par>
                              <p:par>
                                <p:cTn id="27" presetID="42" presetClass="path" presetSubtype="0" accel="50000" decel="50000" fill="hold" nodeType="withEffect">
                                  <p:stCondLst>
                                    <p:cond delay="0"/>
                                  </p:stCondLst>
                                  <p:childTnLst>
                                    <p:animMotion origin="layout" path="M 0.00173 0.00463 L 0.63177 -0.26412 " pathEditMode="relative" rAng="0" ptsTypes="AA">
                                      <p:cBhvr>
                                        <p:cTn id="28" dur="1000" fill="hold"/>
                                        <p:tgtEl>
                                          <p:spTgt spid="3077"/>
                                        </p:tgtEl>
                                        <p:attrNameLst>
                                          <p:attrName>ppt_x</p:attrName>
                                          <p:attrName>ppt_y</p:attrName>
                                        </p:attrNameLst>
                                      </p:cBhvr>
                                      <p:rCtr x="31493" y="-13449"/>
                                    </p:animMotion>
                                  </p:childTnLst>
                                </p:cTn>
                              </p:par>
                              <p:par>
                                <p:cTn id="29" presetID="0" presetClass="path" presetSubtype="0" accel="50000" decel="50000" fill="hold" nodeType="withEffect">
                                  <p:stCondLst>
                                    <p:cond delay="0"/>
                                  </p:stCondLst>
                                  <p:childTnLst>
                                    <p:animMotion origin="layout" path="M -0.00174 0.00532 L 0.75625 -0.44213 " pathEditMode="relative" rAng="0" ptsTypes="AA">
                                      <p:cBhvr>
                                        <p:cTn id="30" dur="1000" fill="hold"/>
                                        <p:tgtEl>
                                          <p:spTgt spid="3076"/>
                                        </p:tgtEl>
                                        <p:attrNameLst>
                                          <p:attrName>ppt_x</p:attrName>
                                          <p:attrName>ppt_y</p:attrName>
                                        </p:attrNameLst>
                                      </p:cBhvr>
                                      <p:rCtr x="37899" y="-22384"/>
                                    </p:animMotion>
                                  </p:childTnLst>
                                </p:cTn>
                              </p:par>
                              <p:par>
                                <p:cTn id="31" presetID="42" presetClass="path" presetSubtype="0" accel="50000" decel="50000" fill="hold" grpId="0" nodeType="withEffect">
                                  <p:stCondLst>
                                    <p:cond delay="0"/>
                                  </p:stCondLst>
                                  <p:childTnLst>
                                    <p:animMotion origin="layout" path="M 1.02564E-6 3.7037E-6 L 0.63189 -0.57084 " pathEditMode="relative" rAng="0" ptsTypes="AA">
                                      <p:cBhvr>
                                        <p:cTn id="32" dur="1000" fill="hold"/>
                                        <p:tgtEl>
                                          <p:spTgt spid="63"/>
                                        </p:tgtEl>
                                        <p:attrNameLst>
                                          <p:attrName>ppt_x</p:attrName>
                                          <p:attrName>ppt_y</p:attrName>
                                        </p:attrNameLst>
                                      </p:cBhvr>
                                      <p:rCtr x="31587" y="-28542"/>
                                    </p:animMotion>
                                  </p:childTnLst>
                                </p:cTn>
                              </p:par>
                              <p:par>
                                <p:cTn id="33" presetID="42" presetClass="path" presetSubtype="0" accel="50000" decel="50000" fill="hold" grpId="0" nodeType="withEffect">
                                  <p:stCondLst>
                                    <p:cond delay="0"/>
                                  </p:stCondLst>
                                  <p:childTnLst>
                                    <p:animMotion origin="layout" path="M 1.02564E-6 -3.7037E-7 L 0.50096 -0.39491 " pathEditMode="relative" rAng="0" ptsTypes="AA">
                                      <p:cBhvr>
                                        <p:cTn id="34" dur="1000" fill="hold"/>
                                        <p:tgtEl>
                                          <p:spTgt spid="61"/>
                                        </p:tgtEl>
                                        <p:attrNameLst>
                                          <p:attrName>ppt_x</p:attrName>
                                          <p:attrName>ppt_y</p:attrName>
                                        </p:attrNameLst>
                                      </p:cBhvr>
                                      <p:rCtr x="25048" y="-19745"/>
                                    </p:animMotion>
                                  </p:childTnLst>
                                </p:cTn>
                              </p:par>
                              <p:par>
                                <p:cTn id="35" presetID="42" presetClass="path" presetSubtype="0" accel="50000" decel="50000" fill="hold" grpId="0" nodeType="withEffect">
                                  <p:stCondLst>
                                    <p:cond delay="0"/>
                                  </p:stCondLst>
                                  <p:childTnLst>
                                    <p:animMotion origin="layout" path="M 1.28205E-6 1.11111E-6 L 0.37035 -0.15093 " pathEditMode="relative" rAng="0" ptsTypes="AA">
                                      <p:cBhvr>
                                        <p:cTn id="36" dur="1000" fill="hold"/>
                                        <p:tgtEl>
                                          <p:spTgt spid="64"/>
                                        </p:tgtEl>
                                        <p:attrNameLst>
                                          <p:attrName>ppt_x</p:attrName>
                                          <p:attrName>ppt_y</p:attrName>
                                        </p:attrNameLst>
                                      </p:cBhvr>
                                      <p:rCtr x="18510" y="-7546"/>
                                    </p:animMotion>
                                  </p:childTnLst>
                                </p:cTn>
                              </p:par>
                              <p:par>
                                <p:cTn id="37" presetID="42" presetClass="path" presetSubtype="0" accel="50000" decel="50000" fill="hold" grpId="0" nodeType="withEffect">
                                  <p:stCondLst>
                                    <p:cond delay="0"/>
                                  </p:stCondLst>
                                  <p:childTnLst>
                                    <p:animMotion origin="layout" path="M 1.28205E-6 2.22222E-6 L 0.24679 0.06018 " pathEditMode="relative" rAng="0" ptsTypes="AA">
                                      <p:cBhvr>
                                        <p:cTn id="38" dur="1000" fill="hold"/>
                                        <p:tgtEl>
                                          <p:spTgt spid="71"/>
                                        </p:tgtEl>
                                        <p:attrNameLst>
                                          <p:attrName>ppt_x</p:attrName>
                                          <p:attrName>ppt_y</p:attrName>
                                        </p:attrNameLst>
                                      </p:cBhvr>
                                      <p:rCtr x="12340" y="3009"/>
                                    </p:animMotion>
                                  </p:childTnLst>
                                </p:cTn>
                              </p:par>
                            </p:childTnLst>
                          </p:cTn>
                        </p:par>
                        <p:par>
                          <p:cTn id="39" fill="hold">
                            <p:stCondLst>
                              <p:cond delay="1700"/>
                            </p:stCondLst>
                            <p:childTnLst>
                              <p:par>
                                <p:cTn id="40" presetID="10" presetClass="entr" presetSubtype="0" fill="hold" grpId="0" nodeType="after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par>
                          <p:cTn id="43" fill="hold">
                            <p:stCondLst>
                              <p:cond delay="2200"/>
                            </p:stCondLst>
                            <p:childTnLst>
                              <p:par>
                                <p:cTn id="44" presetID="10" presetClass="entr" presetSubtype="0"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dissolve">
                                      <p:cBhvr>
                                        <p:cTn id="51" dur="500"/>
                                        <p:tgtEl>
                                          <p:spTgt spid="23"/>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dissolv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0" presetClass="entr" presetSubtype="0"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500"/>
                                        <p:tgtEl>
                                          <p:spTgt spid="59"/>
                                        </p:tgtEl>
                                      </p:cBhvr>
                                    </p:animEffect>
                                  </p:childTnLst>
                                </p:cTn>
                              </p:par>
                              <p:par>
                                <p:cTn id="62" presetID="10" presetClass="entr" presetSubtype="0" fill="hold"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0"/>
                                        <p:tgtEl>
                                          <p:spTgt spid="62"/>
                                        </p:tgtEl>
                                      </p:cBhvr>
                                    </p:animEffect>
                                  </p:childTnLst>
                                </p:cTn>
                              </p:par>
                              <p:par>
                                <p:cTn id="65" presetID="10" presetClass="entr" presetSubtype="0"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par>
                                <p:cTn id="68" presetID="10" presetClass="entr" presetSubtype="0" fill="hold" nodeType="with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fade">
                                      <p:cBhvr>
                                        <p:cTn id="70" dur="500"/>
                                        <p:tgtEl>
                                          <p:spTgt spid="68"/>
                                        </p:tgtEl>
                                      </p:cBhvr>
                                    </p:animEffect>
                                  </p:childTnLst>
                                </p:cTn>
                              </p:par>
                              <p:par>
                                <p:cTn id="71" presetID="10" presetClass="entr" presetSubtype="0" fill="hold" nodeType="withEffect">
                                  <p:stCondLst>
                                    <p:cond delay="0"/>
                                  </p:stCondLst>
                                  <p:childTnLst>
                                    <p:set>
                                      <p:cBhvr>
                                        <p:cTn id="72" dur="1" fill="hold">
                                          <p:stCondLst>
                                            <p:cond delay="0"/>
                                          </p:stCondLst>
                                        </p:cTn>
                                        <p:tgtEl>
                                          <p:spTgt spid="69"/>
                                        </p:tgtEl>
                                        <p:attrNameLst>
                                          <p:attrName>style.visibility</p:attrName>
                                        </p:attrNameLst>
                                      </p:cBhvr>
                                      <p:to>
                                        <p:strVal val="visible"/>
                                      </p:to>
                                    </p:set>
                                    <p:animEffect transition="in" filter="fade">
                                      <p:cBhvr>
                                        <p:cTn id="73" dur="500"/>
                                        <p:tgtEl>
                                          <p:spTgt spid="69"/>
                                        </p:tgtEl>
                                      </p:cBhvr>
                                    </p:animEffect>
                                  </p:childTnLst>
                                </p:cTn>
                              </p:par>
                              <p:par>
                                <p:cTn id="74" presetID="10" presetClass="entr" presetSubtype="0"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500"/>
                                        <p:tgtEl>
                                          <p:spTgt spid="5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fade">
                                      <p:cBhvr>
                                        <p:cTn id="79" dur="500"/>
                                        <p:tgtEl>
                                          <p:spTgt spid="70"/>
                                        </p:tgtEl>
                                      </p:cBhvr>
                                    </p:animEffect>
                                  </p:childTnLst>
                                </p:cTn>
                              </p:par>
                            </p:childTnLst>
                          </p:cTn>
                        </p:par>
                        <p:par>
                          <p:cTn id="80" fill="hold">
                            <p:stCondLst>
                              <p:cond delay="500"/>
                            </p:stCondLst>
                            <p:childTnLst>
                              <p:par>
                                <p:cTn id="81" presetID="1" presetClass="entr" presetSubtype="0" fill="hold" nodeType="afterEffect">
                                  <p:stCondLst>
                                    <p:cond delay="0"/>
                                  </p:stCondLst>
                                  <p:childTnLst>
                                    <p:set>
                                      <p:cBhvr>
                                        <p:cTn id="82" dur="1" fill="hold">
                                          <p:stCondLst>
                                            <p:cond delay="0"/>
                                          </p:stCondLst>
                                        </p:cTn>
                                        <p:tgtEl>
                                          <p:spTgt spid="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6" grpId="0" animBg="1"/>
      <p:bldP spid="28" grpId="0"/>
      <p:bldP spid="46" grpId="0"/>
      <p:bldP spid="70" grpId="0"/>
      <p:bldP spid="24" grpId="0" animBg="1"/>
      <p:bldP spid="61" grpId="0"/>
      <p:bldP spid="63" grpId="0"/>
      <p:bldP spid="64" grpId="0"/>
      <p:bldP spid="71" grpId="0"/>
      <p:bldP spid="47" grpId="0" animBg="1"/>
      <p:bldP spid="5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bwMode="auto">
          <a:xfrm>
            <a:off x="3152800" y="1268761"/>
            <a:ext cx="4968552" cy="1034429"/>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4" name="正方形/長方形 3"/>
          <p:cNvSpPr/>
          <p:nvPr/>
        </p:nvSpPr>
        <p:spPr>
          <a:xfrm>
            <a:off x="5396" y="355306"/>
            <a:ext cx="9906001" cy="769441"/>
          </a:xfrm>
          <a:prstGeom prst="rect">
            <a:avLst/>
          </a:prstGeom>
        </p:spPr>
        <p:txBody>
          <a:bodyPr wrap="square">
            <a:spAutoFit/>
          </a:bodyPr>
          <a:lstStyle/>
          <a:p>
            <a:pPr algn="ctr"/>
            <a:r>
              <a:rPr lang="en-US" altLang="ja-JP" sz="4400" dirty="0" smtClean="0">
                <a:latin typeface="Arial"/>
                <a:cs typeface="Arial"/>
              </a:rPr>
              <a:t>Discrete Fourier transform spectrum</a:t>
            </a:r>
            <a:endParaRPr lang="ja-JP" altLang="en-US" sz="4400" dirty="0">
              <a:latin typeface="Arial"/>
              <a:cs typeface="Arial"/>
            </a:endParaRPr>
          </a:p>
        </p:txBody>
      </p:sp>
      <p:sp>
        <p:nvSpPr>
          <p:cNvPr id="18" name="テキスト ボックス 17"/>
          <p:cNvSpPr txBox="1"/>
          <p:nvPr/>
        </p:nvSpPr>
        <p:spPr>
          <a:xfrm>
            <a:off x="56457" y="5543943"/>
            <a:ext cx="9737423" cy="830997"/>
          </a:xfrm>
          <a:prstGeom prst="rect">
            <a:avLst/>
          </a:prstGeom>
          <a:solidFill>
            <a:srgbClr val="000090"/>
          </a:solidFill>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altLang="ja-JP" sz="2400" dirty="0" smtClean="0">
                <a:solidFill>
                  <a:srgbClr val="FFFF00"/>
                </a:solidFill>
                <a:latin typeface="Arial"/>
                <a:cs typeface="Arial"/>
              </a:rPr>
              <a:t>Each plot has infinite spectral resolution due to infinite time window.</a:t>
            </a:r>
          </a:p>
          <a:p>
            <a:pPr algn="ctr"/>
            <a:r>
              <a:rPr lang="en-US" altLang="ja-JP" sz="2400" dirty="0" smtClean="0">
                <a:solidFill>
                  <a:srgbClr val="FFFF00"/>
                </a:solidFill>
                <a:latin typeface="Arial"/>
                <a:cs typeface="Arial"/>
              </a:rPr>
              <a:t>However, discrete distribution limits spectral resolution to plot interval.</a:t>
            </a:r>
            <a:endParaRPr lang="ja-JP" altLang="en-US" sz="2400" dirty="0">
              <a:solidFill>
                <a:srgbClr val="FFFF00"/>
              </a:solidFill>
              <a:latin typeface="Arial"/>
              <a:cs typeface="Arial"/>
            </a:endParaRPr>
          </a:p>
        </p:txBody>
      </p:sp>
      <p:grpSp>
        <p:nvGrpSpPr>
          <p:cNvPr id="10" name="図形グループ 20"/>
          <p:cNvGrpSpPr/>
          <p:nvPr/>
        </p:nvGrpSpPr>
        <p:grpSpPr>
          <a:xfrm>
            <a:off x="932844" y="2364850"/>
            <a:ext cx="7897691" cy="2223198"/>
            <a:chOff x="358649" y="2939615"/>
            <a:chExt cx="5600702" cy="1708771"/>
          </a:xfrm>
        </p:grpSpPr>
        <p:cxnSp>
          <p:nvCxnSpPr>
            <p:cNvPr id="11" name="直線コネクタ 10"/>
            <p:cNvCxnSpPr/>
            <p:nvPr/>
          </p:nvCxnSpPr>
          <p:spPr bwMode="auto">
            <a:xfrm>
              <a:off x="1154518" y="4229285"/>
              <a:ext cx="0" cy="402167"/>
            </a:xfrm>
            <a:prstGeom prst="line">
              <a:avLst/>
            </a:prstGeom>
            <a:noFill/>
            <a:ln w="76200" cap="flat" cmpd="sng" algn="ctr">
              <a:solidFill>
                <a:srgbClr val="FF0000"/>
              </a:solidFill>
              <a:prstDash val="solid"/>
              <a:round/>
              <a:headEnd type="none" w="med" len="med"/>
              <a:tailEnd type="none" w="med" len="med"/>
            </a:ln>
            <a:effectLst/>
          </p:spPr>
        </p:cxnSp>
        <p:cxnSp>
          <p:nvCxnSpPr>
            <p:cNvPr id="12" name="直線コネクタ 11"/>
            <p:cNvCxnSpPr/>
            <p:nvPr/>
          </p:nvCxnSpPr>
          <p:spPr bwMode="auto">
            <a:xfrm>
              <a:off x="671908" y="4402852"/>
              <a:ext cx="0" cy="228600"/>
            </a:xfrm>
            <a:prstGeom prst="line">
              <a:avLst/>
            </a:prstGeom>
            <a:noFill/>
            <a:ln w="76200" cap="flat" cmpd="sng" algn="ctr">
              <a:solidFill>
                <a:srgbClr val="FF0000"/>
              </a:solidFill>
              <a:prstDash val="solid"/>
              <a:round/>
              <a:headEnd type="none" w="med" len="med"/>
              <a:tailEnd type="none" w="med" len="med"/>
            </a:ln>
            <a:effectLst/>
          </p:spPr>
        </p:cxnSp>
        <p:cxnSp>
          <p:nvCxnSpPr>
            <p:cNvPr id="13" name="直線コネクタ 12"/>
            <p:cNvCxnSpPr/>
            <p:nvPr/>
          </p:nvCxnSpPr>
          <p:spPr bwMode="auto">
            <a:xfrm flipH="1">
              <a:off x="1607487" y="3662006"/>
              <a:ext cx="10592" cy="969446"/>
            </a:xfrm>
            <a:prstGeom prst="line">
              <a:avLst/>
            </a:prstGeom>
            <a:noFill/>
            <a:ln w="76200" cap="flat" cmpd="sng" algn="ctr">
              <a:solidFill>
                <a:srgbClr val="FF0000"/>
              </a:solidFill>
              <a:prstDash val="solid"/>
              <a:round/>
              <a:headEnd type="none" w="med" len="med"/>
              <a:tailEnd type="none" w="med" len="med"/>
            </a:ln>
            <a:effectLst/>
          </p:spPr>
        </p:cxnSp>
        <p:cxnSp>
          <p:nvCxnSpPr>
            <p:cNvPr id="17" name="直線コネクタ 16"/>
            <p:cNvCxnSpPr/>
            <p:nvPr/>
          </p:nvCxnSpPr>
          <p:spPr bwMode="auto">
            <a:xfrm flipH="1">
              <a:off x="2050879" y="3532389"/>
              <a:ext cx="12816" cy="1115997"/>
            </a:xfrm>
            <a:prstGeom prst="line">
              <a:avLst/>
            </a:prstGeom>
            <a:noFill/>
            <a:ln w="76200" cap="flat" cmpd="sng" algn="ctr">
              <a:solidFill>
                <a:srgbClr val="FF0000"/>
              </a:solidFill>
              <a:prstDash val="solid"/>
              <a:round/>
              <a:headEnd type="none" w="med" len="med"/>
              <a:tailEnd type="none" w="med" len="med"/>
            </a:ln>
            <a:effectLst/>
          </p:spPr>
        </p:cxnSp>
        <p:cxnSp>
          <p:nvCxnSpPr>
            <p:cNvPr id="19" name="直線コネクタ 18"/>
            <p:cNvCxnSpPr/>
            <p:nvPr/>
          </p:nvCxnSpPr>
          <p:spPr bwMode="auto">
            <a:xfrm flipH="1">
              <a:off x="2546185" y="3271924"/>
              <a:ext cx="12816" cy="1367995"/>
            </a:xfrm>
            <a:prstGeom prst="line">
              <a:avLst/>
            </a:prstGeom>
            <a:noFill/>
            <a:ln w="76200" cap="flat" cmpd="sng" algn="ctr">
              <a:solidFill>
                <a:srgbClr val="FF0000"/>
              </a:solidFill>
              <a:prstDash val="solid"/>
              <a:round/>
              <a:headEnd type="none" w="med" len="med"/>
              <a:tailEnd type="none" w="med" len="med"/>
            </a:ln>
            <a:effectLst/>
          </p:spPr>
        </p:cxnSp>
        <p:cxnSp>
          <p:nvCxnSpPr>
            <p:cNvPr id="20" name="直線コネクタ 19"/>
            <p:cNvCxnSpPr/>
            <p:nvPr/>
          </p:nvCxnSpPr>
          <p:spPr bwMode="auto">
            <a:xfrm flipH="1">
              <a:off x="2994923" y="3191458"/>
              <a:ext cx="12816" cy="1439994"/>
            </a:xfrm>
            <a:prstGeom prst="line">
              <a:avLst/>
            </a:prstGeom>
            <a:noFill/>
            <a:ln w="76200" cap="flat" cmpd="sng" algn="ctr">
              <a:solidFill>
                <a:srgbClr val="FF0000"/>
              </a:solidFill>
              <a:prstDash val="solid"/>
              <a:round/>
              <a:headEnd type="none" w="med" len="med"/>
              <a:tailEnd type="none" w="med" len="med"/>
            </a:ln>
            <a:effectLst/>
          </p:spPr>
        </p:cxnSp>
        <p:cxnSp>
          <p:nvCxnSpPr>
            <p:cNvPr id="21" name="直線コネクタ 20"/>
            <p:cNvCxnSpPr/>
            <p:nvPr/>
          </p:nvCxnSpPr>
          <p:spPr bwMode="auto">
            <a:xfrm flipH="1">
              <a:off x="3464828" y="3299458"/>
              <a:ext cx="12816" cy="1331994"/>
            </a:xfrm>
            <a:prstGeom prst="line">
              <a:avLst/>
            </a:prstGeom>
            <a:noFill/>
            <a:ln w="76200" cap="flat" cmpd="sng" algn="ctr">
              <a:solidFill>
                <a:srgbClr val="FF0000"/>
              </a:solidFill>
              <a:prstDash val="solid"/>
              <a:round/>
              <a:headEnd type="none" w="med" len="med"/>
              <a:tailEnd type="none" w="med" len="med"/>
            </a:ln>
            <a:effectLst/>
          </p:spPr>
        </p:cxnSp>
        <p:cxnSp>
          <p:nvCxnSpPr>
            <p:cNvPr id="22" name="直線コネクタ 21"/>
            <p:cNvCxnSpPr/>
            <p:nvPr/>
          </p:nvCxnSpPr>
          <p:spPr bwMode="auto">
            <a:xfrm flipH="1">
              <a:off x="3934733" y="3515458"/>
              <a:ext cx="12816" cy="1115994"/>
            </a:xfrm>
            <a:prstGeom prst="line">
              <a:avLst/>
            </a:prstGeom>
            <a:noFill/>
            <a:ln w="76200" cap="flat" cmpd="sng" algn="ctr">
              <a:solidFill>
                <a:srgbClr val="FF0000"/>
              </a:solidFill>
              <a:prstDash val="solid"/>
              <a:round/>
              <a:headEnd type="none" w="med" len="med"/>
              <a:tailEnd type="none" w="med" len="med"/>
            </a:ln>
            <a:effectLst/>
          </p:spPr>
        </p:cxnSp>
        <p:cxnSp>
          <p:nvCxnSpPr>
            <p:cNvPr id="23" name="直線コネクタ 22"/>
            <p:cNvCxnSpPr/>
            <p:nvPr/>
          </p:nvCxnSpPr>
          <p:spPr bwMode="auto">
            <a:xfrm flipH="1">
              <a:off x="4404638" y="3659458"/>
              <a:ext cx="12816" cy="971994"/>
            </a:xfrm>
            <a:prstGeom prst="line">
              <a:avLst/>
            </a:prstGeom>
            <a:noFill/>
            <a:ln w="76200" cap="flat" cmpd="sng" algn="ctr">
              <a:solidFill>
                <a:srgbClr val="FF0000"/>
              </a:solidFill>
              <a:prstDash val="solid"/>
              <a:round/>
              <a:headEnd type="none" w="med" len="med"/>
              <a:tailEnd type="none" w="med" len="med"/>
            </a:ln>
            <a:effectLst/>
          </p:spPr>
        </p:cxnSp>
        <p:cxnSp>
          <p:nvCxnSpPr>
            <p:cNvPr id="24" name="直線コネクタ 23"/>
            <p:cNvCxnSpPr/>
            <p:nvPr/>
          </p:nvCxnSpPr>
          <p:spPr bwMode="auto">
            <a:xfrm flipH="1">
              <a:off x="4874538" y="4163463"/>
              <a:ext cx="12816" cy="467989"/>
            </a:xfrm>
            <a:prstGeom prst="line">
              <a:avLst/>
            </a:prstGeom>
            <a:noFill/>
            <a:ln w="76200" cap="flat" cmpd="sng" algn="ctr">
              <a:solidFill>
                <a:srgbClr val="FF0000"/>
              </a:solidFill>
              <a:prstDash val="solid"/>
              <a:round/>
              <a:headEnd type="none" w="med" len="med"/>
              <a:tailEnd type="none" w="med" len="med"/>
            </a:ln>
            <a:effectLst/>
          </p:spPr>
        </p:cxnSp>
        <p:cxnSp>
          <p:nvCxnSpPr>
            <p:cNvPr id="25" name="直線コネクタ 24"/>
            <p:cNvCxnSpPr/>
            <p:nvPr/>
          </p:nvCxnSpPr>
          <p:spPr bwMode="auto">
            <a:xfrm flipH="1">
              <a:off x="5344443" y="4379465"/>
              <a:ext cx="12816" cy="251987"/>
            </a:xfrm>
            <a:prstGeom prst="line">
              <a:avLst/>
            </a:prstGeom>
            <a:noFill/>
            <a:ln w="76200" cap="flat" cmpd="sng" algn="ctr">
              <a:solidFill>
                <a:srgbClr val="FF0000"/>
              </a:solidFill>
              <a:prstDash val="solid"/>
              <a:round/>
              <a:headEnd type="none" w="med" len="med"/>
              <a:tailEnd type="none" w="med" len="med"/>
            </a:ln>
            <a:effectLst/>
          </p:spPr>
        </p:cxnSp>
        <p:sp>
          <p:nvSpPr>
            <p:cNvPr id="26" name="円/楕円 25"/>
            <p:cNvSpPr/>
            <p:nvPr/>
          </p:nvSpPr>
          <p:spPr bwMode="auto">
            <a:xfrm>
              <a:off x="596272" y="4340848"/>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7" name="円/楕円 26"/>
            <p:cNvSpPr/>
            <p:nvPr/>
          </p:nvSpPr>
          <p:spPr bwMode="auto">
            <a:xfrm>
              <a:off x="1074090" y="4133409"/>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8" name="円/楕円 27"/>
            <p:cNvSpPr/>
            <p:nvPr/>
          </p:nvSpPr>
          <p:spPr bwMode="auto">
            <a:xfrm>
              <a:off x="1543995" y="3671966"/>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9" name="円/楕円 28"/>
            <p:cNvSpPr/>
            <p:nvPr/>
          </p:nvSpPr>
          <p:spPr bwMode="auto">
            <a:xfrm>
              <a:off x="1992733" y="3401026"/>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30" name="円/楕円 29"/>
            <p:cNvSpPr/>
            <p:nvPr/>
          </p:nvSpPr>
          <p:spPr bwMode="auto">
            <a:xfrm>
              <a:off x="2483805" y="3193587"/>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31" name="円/楕円 30"/>
            <p:cNvSpPr/>
            <p:nvPr/>
          </p:nvSpPr>
          <p:spPr bwMode="auto">
            <a:xfrm>
              <a:off x="2932543" y="3134317"/>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32" name="円/楕円 31"/>
            <p:cNvSpPr/>
            <p:nvPr/>
          </p:nvSpPr>
          <p:spPr bwMode="auto">
            <a:xfrm>
              <a:off x="3402448" y="3286717"/>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33" name="円/楕円 32"/>
            <p:cNvSpPr/>
            <p:nvPr/>
          </p:nvSpPr>
          <p:spPr bwMode="auto">
            <a:xfrm>
              <a:off x="3872353" y="3460284"/>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34" name="円/楕円 33"/>
            <p:cNvSpPr/>
            <p:nvPr/>
          </p:nvSpPr>
          <p:spPr bwMode="auto">
            <a:xfrm>
              <a:off x="4342258" y="3612684"/>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35" name="円/楕円 34"/>
            <p:cNvSpPr/>
            <p:nvPr/>
          </p:nvSpPr>
          <p:spPr bwMode="auto">
            <a:xfrm>
              <a:off x="4812163" y="4103756"/>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36" name="円/楕円 35"/>
            <p:cNvSpPr/>
            <p:nvPr/>
          </p:nvSpPr>
          <p:spPr bwMode="auto">
            <a:xfrm>
              <a:off x="5282068" y="4319657"/>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cxnSp>
          <p:nvCxnSpPr>
            <p:cNvPr id="37" name="直線矢印コネクタ 36"/>
            <p:cNvCxnSpPr/>
            <p:nvPr/>
          </p:nvCxnSpPr>
          <p:spPr bwMode="auto">
            <a:xfrm>
              <a:off x="362884" y="4637181"/>
              <a:ext cx="5596467" cy="0"/>
            </a:xfrm>
            <a:prstGeom prst="straightConnector1">
              <a:avLst/>
            </a:prstGeom>
            <a:noFill/>
            <a:ln w="38100" cap="flat" cmpd="sng" algn="ctr">
              <a:solidFill>
                <a:schemeClr val="tx1"/>
              </a:solidFill>
              <a:prstDash val="solid"/>
              <a:round/>
              <a:headEnd type="none" w="med" len="med"/>
              <a:tailEnd type="arrow"/>
            </a:ln>
            <a:effectLst/>
          </p:spPr>
        </p:cxnSp>
        <p:cxnSp>
          <p:nvCxnSpPr>
            <p:cNvPr id="38" name="直線矢印コネクタ 37"/>
            <p:cNvCxnSpPr/>
            <p:nvPr/>
          </p:nvCxnSpPr>
          <p:spPr bwMode="auto">
            <a:xfrm flipV="1">
              <a:off x="358649" y="2939615"/>
              <a:ext cx="0" cy="1693332"/>
            </a:xfrm>
            <a:prstGeom prst="straightConnector1">
              <a:avLst/>
            </a:prstGeom>
            <a:noFill/>
            <a:ln w="38100" cap="flat" cmpd="sng" algn="ctr">
              <a:solidFill>
                <a:schemeClr val="tx1"/>
              </a:solidFill>
              <a:prstDash val="solid"/>
              <a:round/>
              <a:headEnd type="none" w="med" len="med"/>
              <a:tailEnd type="arrow"/>
            </a:ln>
            <a:effectLst/>
          </p:spPr>
        </p:cxnSp>
      </p:grpSp>
      <p:sp>
        <p:nvSpPr>
          <p:cNvPr id="41" name="テキスト ボックス 40"/>
          <p:cNvSpPr txBox="1"/>
          <p:nvPr/>
        </p:nvSpPr>
        <p:spPr>
          <a:xfrm>
            <a:off x="8919589" y="4665330"/>
            <a:ext cx="783287" cy="400110"/>
          </a:xfrm>
          <a:prstGeom prst="rect">
            <a:avLst/>
          </a:prstGeom>
          <a:noFill/>
        </p:spPr>
        <p:txBody>
          <a:bodyPr wrap="none" rtlCol="0">
            <a:spAutoFit/>
          </a:bodyPr>
          <a:lstStyle/>
          <a:p>
            <a:pPr algn="ctr"/>
            <a:r>
              <a:rPr lang="en-US" altLang="ja-JP" sz="2000" dirty="0" smtClean="0">
                <a:latin typeface="Arial"/>
                <a:cs typeface="Arial"/>
              </a:rPr>
              <a:t>Freq.</a:t>
            </a:r>
            <a:endParaRPr kumimoji="1" lang="ja-JP" altLang="en-US" sz="2000" dirty="0">
              <a:latin typeface="Arial"/>
              <a:cs typeface="Arial"/>
            </a:endParaRPr>
          </a:p>
        </p:txBody>
      </p:sp>
      <p:cxnSp>
        <p:nvCxnSpPr>
          <p:cNvPr id="42" name="直線矢印コネクタ 41"/>
          <p:cNvCxnSpPr/>
          <p:nvPr/>
        </p:nvCxnSpPr>
        <p:spPr bwMode="auto">
          <a:xfrm>
            <a:off x="2055121" y="3687116"/>
            <a:ext cx="526521" cy="12404"/>
          </a:xfrm>
          <a:prstGeom prst="straightConnector1">
            <a:avLst/>
          </a:prstGeom>
          <a:noFill/>
          <a:ln w="28575" cap="flat" cmpd="sng" algn="ctr">
            <a:solidFill>
              <a:schemeClr val="tx1"/>
            </a:solidFill>
            <a:prstDash val="solid"/>
            <a:round/>
            <a:headEnd type="arrow"/>
            <a:tailEnd type="arrow"/>
          </a:ln>
          <a:effectLst/>
        </p:spPr>
      </p:cxnSp>
      <p:sp>
        <p:nvSpPr>
          <p:cNvPr id="43" name="テキスト ボックス 42"/>
          <p:cNvSpPr txBox="1"/>
          <p:nvPr/>
        </p:nvSpPr>
        <p:spPr>
          <a:xfrm>
            <a:off x="1910662" y="3156941"/>
            <a:ext cx="629349" cy="461665"/>
          </a:xfrm>
          <a:prstGeom prst="rect">
            <a:avLst/>
          </a:prstGeom>
          <a:noFill/>
        </p:spPr>
        <p:txBody>
          <a:bodyPr wrap="none" rtlCol="0">
            <a:spAutoFit/>
          </a:bodyPr>
          <a:lstStyle/>
          <a:p>
            <a:r>
              <a:rPr kumimoji="1" lang="en-US" altLang="ja-JP" sz="2400" dirty="0" smtClean="0">
                <a:latin typeface="Arial"/>
                <a:cs typeface="Arial"/>
              </a:rPr>
              <a:t>1/T</a:t>
            </a:r>
            <a:endParaRPr kumimoji="1" lang="ja-JP" altLang="en-US" sz="2400" dirty="0">
              <a:latin typeface="Arial"/>
              <a:cs typeface="Arial"/>
            </a:endParaRPr>
          </a:p>
        </p:txBody>
      </p:sp>
      <p:sp>
        <p:nvSpPr>
          <p:cNvPr id="44" name="テキスト ボックス 43"/>
          <p:cNvSpPr txBox="1"/>
          <p:nvPr/>
        </p:nvSpPr>
        <p:spPr>
          <a:xfrm>
            <a:off x="1158371" y="4803830"/>
            <a:ext cx="334384" cy="369332"/>
          </a:xfrm>
          <a:prstGeom prst="rect">
            <a:avLst/>
          </a:prstGeom>
          <a:noFill/>
        </p:spPr>
        <p:txBody>
          <a:bodyPr wrap="none" rtlCol="0">
            <a:spAutoFit/>
          </a:bodyPr>
          <a:lstStyle/>
          <a:p>
            <a:r>
              <a:rPr kumimoji="1" lang="en-US" altLang="ja-JP" dirty="0" smtClean="0">
                <a:latin typeface="Arial"/>
                <a:cs typeface="Arial"/>
              </a:rPr>
              <a:t>f</a:t>
            </a:r>
            <a:r>
              <a:rPr kumimoji="1" lang="en-US" altLang="ja-JP" baseline="-25000" dirty="0" smtClean="0">
                <a:latin typeface="Arial"/>
                <a:cs typeface="Arial"/>
              </a:rPr>
              <a:t>1</a:t>
            </a:r>
            <a:endParaRPr kumimoji="1" lang="ja-JP" altLang="en-US" baseline="-25000" dirty="0">
              <a:latin typeface="Arial"/>
              <a:cs typeface="Arial"/>
            </a:endParaRPr>
          </a:p>
        </p:txBody>
      </p:sp>
      <p:sp>
        <p:nvSpPr>
          <p:cNvPr id="45" name="テキスト ボックス 44"/>
          <p:cNvSpPr txBox="1"/>
          <p:nvPr/>
        </p:nvSpPr>
        <p:spPr>
          <a:xfrm>
            <a:off x="1860449" y="4803830"/>
            <a:ext cx="334384" cy="369332"/>
          </a:xfrm>
          <a:prstGeom prst="rect">
            <a:avLst/>
          </a:prstGeom>
          <a:noFill/>
        </p:spPr>
        <p:txBody>
          <a:bodyPr wrap="none" rtlCol="0">
            <a:spAutoFit/>
          </a:bodyPr>
          <a:lstStyle/>
          <a:p>
            <a:r>
              <a:rPr kumimoji="1" lang="en-US" altLang="ja-JP" dirty="0" smtClean="0">
                <a:latin typeface="Arial"/>
                <a:cs typeface="Arial"/>
              </a:rPr>
              <a:t>f</a:t>
            </a:r>
            <a:r>
              <a:rPr kumimoji="1" lang="en-US" altLang="ja-JP" baseline="-25000" dirty="0" smtClean="0">
                <a:latin typeface="Arial"/>
                <a:cs typeface="Arial"/>
              </a:rPr>
              <a:t>2</a:t>
            </a:r>
            <a:endParaRPr kumimoji="1" lang="ja-JP" altLang="en-US" baseline="-25000" dirty="0">
              <a:latin typeface="Arial"/>
              <a:cs typeface="Arial"/>
            </a:endParaRPr>
          </a:p>
        </p:txBody>
      </p:sp>
      <p:sp>
        <p:nvSpPr>
          <p:cNvPr id="46" name="テキスト ボックス 45"/>
          <p:cNvSpPr txBox="1"/>
          <p:nvPr/>
        </p:nvSpPr>
        <p:spPr>
          <a:xfrm>
            <a:off x="2484517" y="4803830"/>
            <a:ext cx="334384" cy="369332"/>
          </a:xfrm>
          <a:prstGeom prst="rect">
            <a:avLst/>
          </a:prstGeom>
          <a:noFill/>
        </p:spPr>
        <p:txBody>
          <a:bodyPr wrap="none" rtlCol="0">
            <a:spAutoFit/>
          </a:bodyPr>
          <a:lstStyle/>
          <a:p>
            <a:r>
              <a:rPr kumimoji="1" lang="en-US" altLang="ja-JP" dirty="0" smtClean="0">
                <a:latin typeface="Arial"/>
                <a:cs typeface="Arial"/>
              </a:rPr>
              <a:t>f</a:t>
            </a:r>
            <a:r>
              <a:rPr kumimoji="1" lang="en-US" altLang="ja-JP" baseline="-25000" dirty="0" smtClean="0">
                <a:latin typeface="Arial"/>
                <a:cs typeface="Arial"/>
              </a:rPr>
              <a:t>3</a:t>
            </a:r>
            <a:endParaRPr kumimoji="1" lang="ja-JP" altLang="en-US" baseline="-25000" dirty="0">
              <a:latin typeface="Arial"/>
              <a:cs typeface="Arial"/>
            </a:endParaRPr>
          </a:p>
        </p:txBody>
      </p:sp>
      <p:sp>
        <p:nvSpPr>
          <p:cNvPr id="47" name="テキスト ボックス 46"/>
          <p:cNvSpPr txBox="1"/>
          <p:nvPr/>
        </p:nvSpPr>
        <p:spPr>
          <a:xfrm>
            <a:off x="3203480" y="4787936"/>
            <a:ext cx="334384" cy="369332"/>
          </a:xfrm>
          <a:prstGeom prst="rect">
            <a:avLst/>
          </a:prstGeom>
          <a:noFill/>
        </p:spPr>
        <p:txBody>
          <a:bodyPr wrap="none" rtlCol="0">
            <a:spAutoFit/>
          </a:bodyPr>
          <a:lstStyle/>
          <a:p>
            <a:r>
              <a:rPr kumimoji="1" lang="en-US" altLang="ja-JP" dirty="0" smtClean="0">
                <a:latin typeface="Arial"/>
                <a:cs typeface="Arial"/>
              </a:rPr>
              <a:t>f</a:t>
            </a:r>
            <a:r>
              <a:rPr kumimoji="1" lang="en-US" altLang="ja-JP" baseline="-25000" dirty="0" smtClean="0">
                <a:latin typeface="Arial"/>
                <a:cs typeface="Arial"/>
              </a:rPr>
              <a:t>4</a:t>
            </a:r>
            <a:endParaRPr kumimoji="1" lang="ja-JP" altLang="en-US" baseline="-25000" dirty="0">
              <a:latin typeface="Arial"/>
              <a:cs typeface="Arial"/>
            </a:endParaRPr>
          </a:p>
        </p:txBody>
      </p:sp>
      <p:sp>
        <p:nvSpPr>
          <p:cNvPr id="48" name="テキスト ボックス 47"/>
          <p:cNvSpPr txBox="1"/>
          <p:nvPr/>
        </p:nvSpPr>
        <p:spPr>
          <a:xfrm>
            <a:off x="7087028" y="4803830"/>
            <a:ext cx="334384" cy="369332"/>
          </a:xfrm>
          <a:prstGeom prst="rect">
            <a:avLst/>
          </a:prstGeom>
          <a:noFill/>
        </p:spPr>
        <p:txBody>
          <a:bodyPr wrap="none" rtlCol="0">
            <a:spAutoFit/>
          </a:bodyPr>
          <a:lstStyle/>
          <a:p>
            <a:r>
              <a:rPr kumimoji="1" lang="en-US" altLang="ja-JP" dirty="0" err="1" smtClean="0">
                <a:latin typeface="Arial"/>
                <a:cs typeface="Arial"/>
              </a:rPr>
              <a:t>f</a:t>
            </a:r>
            <a:r>
              <a:rPr kumimoji="1" lang="en-US" altLang="ja-JP" baseline="-25000" dirty="0" err="1" smtClean="0">
                <a:latin typeface="Arial"/>
                <a:cs typeface="Arial"/>
              </a:rPr>
              <a:t>n</a:t>
            </a:r>
            <a:endParaRPr kumimoji="1" lang="ja-JP" altLang="en-US" baseline="-25000" dirty="0">
              <a:latin typeface="Arial"/>
              <a:cs typeface="Arial"/>
            </a:endParaRPr>
          </a:p>
        </p:txBody>
      </p:sp>
      <p:sp>
        <p:nvSpPr>
          <p:cNvPr id="49" name="テキスト ボックス 48"/>
          <p:cNvSpPr txBox="1"/>
          <p:nvPr/>
        </p:nvSpPr>
        <p:spPr>
          <a:xfrm>
            <a:off x="3929581" y="4787936"/>
            <a:ext cx="2973636" cy="369332"/>
          </a:xfrm>
          <a:prstGeom prst="rect">
            <a:avLst/>
          </a:prstGeom>
          <a:noFill/>
        </p:spPr>
        <p:txBody>
          <a:bodyPr wrap="square" rtlCol="0">
            <a:spAutoFit/>
          </a:bodyPr>
          <a:lstStyle/>
          <a:p>
            <a:r>
              <a:rPr lang="en-US" altLang="ja-JP" dirty="0" smtClean="0">
                <a:latin typeface="Arial"/>
                <a:cs typeface="Arial"/>
              </a:rPr>
              <a:t>•••••••••••••••••••••••••••••••</a:t>
            </a:r>
            <a:endParaRPr kumimoji="1" lang="ja-JP" altLang="en-US" baseline="-25000" dirty="0">
              <a:latin typeface="Arial"/>
              <a:cs typeface="Arial"/>
            </a:endParaRPr>
          </a:p>
        </p:txBody>
      </p:sp>
      <p:sp>
        <p:nvSpPr>
          <p:cNvPr id="5" name="正方形/長方形 4"/>
          <p:cNvSpPr/>
          <p:nvPr/>
        </p:nvSpPr>
        <p:spPr>
          <a:xfrm>
            <a:off x="4736977" y="1373869"/>
            <a:ext cx="3201809" cy="830997"/>
          </a:xfrm>
          <a:prstGeom prst="rect">
            <a:avLst/>
          </a:prstGeom>
        </p:spPr>
        <p:txBody>
          <a:bodyPr wrap="none">
            <a:spAutoFit/>
          </a:bodyPr>
          <a:lstStyle/>
          <a:p>
            <a:r>
              <a:rPr lang="en-US" altLang="ja-JP" sz="2400" i="1" dirty="0" smtClean="0">
                <a:latin typeface="Arial"/>
                <a:cs typeface="Arial"/>
              </a:rPr>
              <a:t>n</a:t>
            </a:r>
            <a:r>
              <a:rPr lang="en-US" altLang="ja-JP" sz="2400" dirty="0" smtClean="0">
                <a:latin typeface="Arial"/>
                <a:cs typeface="Arial"/>
              </a:rPr>
              <a:t>: number of data plot</a:t>
            </a:r>
          </a:p>
          <a:p>
            <a:r>
              <a:rPr lang="en-US" altLang="ja-JP" sz="2400" i="1" dirty="0" smtClean="0">
                <a:latin typeface="Arial"/>
                <a:cs typeface="Arial"/>
              </a:rPr>
              <a:t>T</a:t>
            </a:r>
            <a:r>
              <a:rPr lang="en-US" altLang="ja-JP" sz="2400" dirty="0" smtClean="0">
                <a:latin typeface="Arial"/>
                <a:cs typeface="Arial"/>
              </a:rPr>
              <a:t>: repetition period</a:t>
            </a:r>
            <a:endParaRPr lang="ja-JP" altLang="en-US" sz="2400" dirty="0">
              <a:latin typeface="Arial"/>
              <a:cs typeface="Arial"/>
            </a:endParaRP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1197818296"/>
              </p:ext>
            </p:extLst>
          </p:nvPr>
        </p:nvGraphicFramePr>
        <p:xfrm>
          <a:off x="3261950" y="1238909"/>
          <a:ext cx="1108439" cy="981760"/>
        </p:xfrm>
        <a:graphic>
          <a:graphicData uri="http://schemas.openxmlformats.org/presentationml/2006/ole">
            <mc:AlternateContent xmlns:mc="http://schemas.openxmlformats.org/markup-compatibility/2006">
              <mc:Choice xmlns:v="urn:schemas-microsoft-com:vml" Requires="v">
                <p:oleObj spid="_x0000_s4124" name="数式" r:id="rId4" imgW="444500" imgH="393700" progId="Equation.DSMT4">
                  <p:embed/>
                </p:oleObj>
              </mc:Choice>
              <mc:Fallback>
                <p:oleObj name="数式" r:id="rId4" imgW="444500" imgH="3937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1950" y="1238909"/>
                        <a:ext cx="1108439" cy="981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テキスト ボックス 2"/>
          <p:cNvSpPr txBox="1"/>
          <p:nvPr/>
        </p:nvSpPr>
        <p:spPr>
          <a:xfrm>
            <a:off x="1064568" y="1340770"/>
            <a:ext cx="1992853" cy="830997"/>
          </a:xfrm>
          <a:prstGeom prst="rect">
            <a:avLst/>
          </a:prstGeom>
          <a:noFill/>
        </p:spPr>
        <p:txBody>
          <a:bodyPr wrap="none" rtlCol="0">
            <a:spAutoFit/>
          </a:bodyPr>
          <a:lstStyle/>
          <a:p>
            <a:pPr algn="ctr"/>
            <a:r>
              <a:rPr kumimoji="1" lang="en-US" altLang="ja-JP" sz="2400" dirty="0" smtClean="0">
                <a:latin typeface="Arial"/>
                <a:cs typeface="Arial"/>
              </a:rPr>
              <a:t>Frequen</a:t>
            </a:r>
            <a:r>
              <a:rPr lang="en-US" altLang="ja-JP" sz="2400" dirty="0" smtClean="0">
                <a:latin typeface="Arial"/>
                <a:cs typeface="Arial"/>
              </a:rPr>
              <a:t>cy of </a:t>
            </a:r>
          </a:p>
          <a:p>
            <a:pPr algn="ctr"/>
            <a:r>
              <a:rPr lang="en-US" altLang="ja-JP" sz="2400" dirty="0" smtClean="0">
                <a:latin typeface="Arial"/>
                <a:cs typeface="Arial"/>
              </a:rPr>
              <a:t>each plot</a:t>
            </a:r>
            <a:endParaRPr kumimoji="1" lang="en-US" altLang="ja-JP" sz="2400" dirty="0" smtClean="0">
              <a:latin typeface="Arial"/>
              <a:cs typeface="Arial"/>
            </a:endParaRPr>
          </a:p>
        </p:txBody>
      </p:sp>
    </p:spTree>
    <p:extLst>
      <p:ext uri="{BB962C8B-B14F-4D97-AF65-F5344CB8AC3E}">
        <p14:creationId xmlns:p14="http://schemas.microsoft.com/office/powerpoint/2010/main" val="412380658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右矢印 51"/>
          <p:cNvSpPr/>
          <p:nvPr/>
        </p:nvSpPr>
        <p:spPr bwMode="auto">
          <a:xfrm>
            <a:off x="4756904" y="3717032"/>
            <a:ext cx="723059" cy="554372"/>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18" tIns="45709" rIns="91418" bIns="45709" numCol="1" spcCol="0" rtlCol="0" anchor="t" anchorCtr="0" compatLnSpc="1">
            <a:prstTxWarp prst="textNoShape">
              <a:avLst/>
            </a:prstTxWarp>
          </a:bodyPr>
          <a:lstStyle/>
          <a:p>
            <a:pPr fontAlgn="base">
              <a:spcBef>
                <a:spcPct val="0"/>
              </a:spcBef>
              <a:spcAft>
                <a:spcPct val="0"/>
              </a:spcAft>
            </a:pPr>
            <a:endParaRPr lang="ja-JP" altLang="en-US" sz="2000">
              <a:latin typeface="Arial"/>
              <a:ea typeface="ＭＳ ゴシック" charset="-128"/>
              <a:cs typeface="Arial"/>
            </a:endParaRPr>
          </a:p>
        </p:txBody>
      </p:sp>
      <p:sp>
        <p:nvSpPr>
          <p:cNvPr id="476" name="正方形/長方形 475"/>
          <p:cNvSpPr/>
          <p:nvPr/>
        </p:nvSpPr>
        <p:spPr>
          <a:xfrm>
            <a:off x="4151653" y="3009168"/>
            <a:ext cx="1634072" cy="707864"/>
          </a:xfrm>
          <a:prstGeom prst="rect">
            <a:avLst/>
          </a:prstGeom>
        </p:spPr>
        <p:txBody>
          <a:bodyPr wrap="square" lIns="91418" tIns="45709" rIns="91418" bIns="45709">
            <a:spAutoFit/>
          </a:bodyPr>
          <a:lstStyle/>
          <a:p>
            <a:pPr algn="ctr"/>
            <a:r>
              <a:rPr lang="en-US" altLang="ja-JP" sz="2000" dirty="0" smtClean="0">
                <a:latin typeface="Arial"/>
                <a:cs typeface="Arial"/>
              </a:rPr>
              <a:t>Spectral overlapping</a:t>
            </a:r>
            <a:endParaRPr lang="ja-JP" altLang="en-US" sz="2000" dirty="0">
              <a:latin typeface="Arial"/>
              <a:cs typeface="Arial"/>
            </a:endParaRPr>
          </a:p>
        </p:txBody>
      </p:sp>
      <p:grpSp>
        <p:nvGrpSpPr>
          <p:cNvPr id="378" name="図形グループ 20"/>
          <p:cNvGrpSpPr/>
          <p:nvPr/>
        </p:nvGrpSpPr>
        <p:grpSpPr>
          <a:xfrm>
            <a:off x="202810" y="1279859"/>
            <a:ext cx="3948845" cy="1112339"/>
            <a:chOff x="358649" y="2939615"/>
            <a:chExt cx="5600702" cy="1709902"/>
          </a:xfrm>
        </p:grpSpPr>
        <p:cxnSp>
          <p:nvCxnSpPr>
            <p:cNvPr id="379" name="直線コネクタ 378"/>
            <p:cNvCxnSpPr/>
            <p:nvPr/>
          </p:nvCxnSpPr>
          <p:spPr bwMode="auto">
            <a:xfrm>
              <a:off x="1154518" y="4229285"/>
              <a:ext cx="0" cy="402167"/>
            </a:xfrm>
            <a:prstGeom prst="line">
              <a:avLst/>
            </a:prstGeom>
            <a:noFill/>
            <a:ln w="38100" cap="flat" cmpd="sng" algn="ctr">
              <a:solidFill>
                <a:srgbClr val="FF0000"/>
              </a:solidFill>
              <a:prstDash val="solid"/>
              <a:round/>
              <a:headEnd type="none" w="med" len="med"/>
              <a:tailEnd type="none" w="med" len="med"/>
            </a:ln>
            <a:effectLst/>
          </p:spPr>
        </p:cxnSp>
        <p:cxnSp>
          <p:nvCxnSpPr>
            <p:cNvPr id="380" name="直線コネクタ 379"/>
            <p:cNvCxnSpPr/>
            <p:nvPr/>
          </p:nvCxnSpPr>
          <p:spPr bwMode="auto">
            <a:xfrm>
              <a:off x="671908" y="4402852"/>
              <a:ext cx="0" cy="228600"/>
            </a:xfrm>
            <a:prstGeom prst="line">
              <a:avLst/>
            </a:prstGeom>
            <a:noFill/>
            <a:ln w="38100" cap="flat" cmpd="sng" algn="ctr">
              <a:solidFill>
                <a:srgbClr val="FF0000"/>
              </a:solidFill>
              <a:prstDash val="solid"/>
              <a:round/>
              <a:headEnd type="none" w="med" len="med"/>
              <a:tailEnd type="none" w="med" len="med"/>
            </a:ln>
            <a:effectLst/>
          </p:spPr>
        </p:cxnSp>
        <p:cxnSp>
          <p:nvCxnSpPr>
            <p:cNvPr id="381" name="直線コネクタ 380"/>
            <p:cNvCxnSpPr/>
            <p:nvPr/>
          </p:nvCxnSpPr>
          <p:spPr bwMode="auto">
            <a:xfrm flipH="1">
              <a:off x="1607486" y="3714459"/>
              <a:ext cx="10593" cy="911279"/>
            </a:xfrm>
            <a:prstGeom prst="line">
              <a:avLst/>
            </a:prstGeom>
            <a:noFill/>
            <a:ln w="38100" cap="flat" cmpd="sng" algn="ctr">
              <a:solidFill>
                <a:srgbClr val="FF0000"/>
              </a:solidFill>
              <a:prstDash val="solid"/>
              <a:round/>
              <a:headEnd type="none" w="med" len="med"/>
              <a:tailEnd type="none" w="med" len="med"/>
            </a:ln>
            <a:effectLst/>
          </p:spPr>
        </p:cxnSp>
        <p:cxnSp>
          <p:nvCxnSpPr>
            <p:cNvPr id="382" name="直線コネクタ 381"/>
            <p:cNvCxnSpPr/>
            <p:nvPr/>
          </p:nvCxnSpPr>
          <p:spPr bwMode="auto">
            <a:xfrm flipH="1">
              <a:off x="2050879" y="3532389"/>
              <a:ext cx="12816" cy="1115997"/>
            </a:xfrm>
            <a:prstGeom prst="line">
              <a:avLst/>
            </a:prstGeom>
            <a:noFill/>
            <a:ln w="38100" cap="flat" cmpd="sng" algn="ctr">
              <a:solidFill>
                <a:srgbClr val="FF0000"/>
              </a:solidFill>
              <a:prstDash val="solid"/>
              <a:round/>
              <a:headEnd type="none" w="med" len="med"/>
              <a:tailEnd type="none" w="med" len="med"/>
            </a:ln>
            <a:effectLst/>
          </p:spPr>
        </p:cxnSp>
        <p:cxnSp>
          <p:nvCxnSpPr>
            <p:cNvPr id="383" name="直線コネクタ 382"/>
            <p:cNvCxnSpPr/>
            <p:nvPr/>
          </p:nvCxnSpPr>
          <p:spPr bwMode="auto">
            <a:xfrm flipH="1">
              <a:off x="2546185" y="3271924"/>
              <a:ext cx="12816" cy="1367995"/>
            </a:xfrm>
            <a:prstGeom prst="line">
              <a:avLst/>
            </a:prstGeom>
            <a:noFill/>
            <a:ln w="38100" cap="flat" cmpd="sng" algn="ctr">
              <a:solidFill>
                <a:srgbClr val="FF0000"/>
              </a:solidFill>
              <a:prstDash val="solid"/>
              <a:round/>
              <a:headEnd type="none" w="med" len="med"/>
              <a:tailEnd type="none" w="med" len="med"/>
            </a:ln>
            <a:effectLst/>
          </p:spPr>
        </p:cxnSp>
        <p:cxnSp>
          <p:nvCxnSpPr>
            <p:cNvPr id="384" name="直線コネクタ 383"/>
            <p:cNvCxnSpPr/>
            <p:nvPr/>
          </p:nvCxnSpPr>
          <p:spPr bwMode="auto">
            <a:xfrm flipH="1">
              <a:off x="2994923" y="3191458"/>
              <a:ext cx="12816" cy="1439994"/>
            </a:xfrm>
            <a:prstGeom prst="line">
              <a:avLst/>
            </a:prstGeom>
            <a:noFill/>
            <a:ln w="38100" cap="flat" cmpd="sng" algn="ctr">
              <a:solidFill>
                <a:srgbClr val="FF0000"/>
              </a:solidFill>
              <a:prstDash val="solid"/>
              <a:round/>
              <a:headEnd type="none" w="med" len="med"/>
              <a:tailEnd type="none" w="med" len="med"/>
            </a:ln>
            <a:effectLst/>
          </p:spPr>
        </p:cxnSp>
        <p:cxnSp>
          <p:nvCxnSpPr>
            <p:cNvPr id="451" name="直線コネクタ 450"/>
            <p:cNvCxnSpPr/>
            <p:nvPr/>
          </p:nvCxnSpPr>
          <p:spPr bwMode="auto">
            <a:xfrm flipH="1">
              <a:off x="3464828" y="3299458"/>
              <a:ext cx="12816" cy="1331994"/>
            </a:xfrm>
            <a:prstGeom prst="line">
              <a:avLst/>
            </a:prstGeom>
            <a:noFill/>
            <a:ln w="38100" cap="flat" cmpd="sng" algn="ctr">
              <a:solidFill>
                <a:srgbClr val="FF0000"/>
              </a:solidFill>
              <a:prstDash val="solid"/>
              <a:round/>
              <a:headEnd type="none" w="med" len="med"/>
              <a:tailEnd type="none" w="med" len="med"/>
            </a:ln>
            <a:effectLst/>
          </p:spPr>
        </p:cxnSp>
        <p:cxnSp>
          <p:nvCxnSpPr>
            <p:cNvPr id="452" name="直線コネクタ 451"/>
            <p:cNvCxnSpPr/>
            <p:nvPr/>
          </p:nvCxnSpPr>
          <p:spPr bwMode="auto">
            <a:xfrm flipH="1">
              <a:off x="3934733" y="3515458"/>
              <a:ext cx="12816" cy="1115994"/>
            </a:xfrm>
            <a:prstGeom prst="line">
              <a:avLst/>
            </a:prstGeom>
            <a:noFill/>
            <a:ln w="38100" cap="flat" cmpd="sng" algn="ctr">
              <a:solidFill>
                <a:srgbClr val="FF0000"/>
              </a:solidFill>
              <a:prstDash val="solid"/>
              <a:round/>
              <a:headEnd type="none" w="med" len="med"/>
              <a:tailEnd type="none" w="med" len="med"/>
            </a:ln>
            <a:effectLst/>
          </p:spPr>
        </p:cxnSp>
        <p:cxnSp>
          <p:nvCxnSpPr>
            <p:cNvPr id="477" name="直線コネクタ 476"/>
            <p:cNvCxnSpPr/>
            <p:nvPr/>
          </p:nvCxnSpPr>
          <p:spPr bwMode="auto">
            <a:xfrm flipH="1">
              <a:off x="4404638" y="3677523"/>
              <a:ext cx="12816" cy="971994"/>
            </a:xfrm>
            <a:prstGeom prst="line">
              <a:avLst/>
            </a:prstGeom>
            <a:noFill/>
            <a:ln w="38100" cap="flat" cmpd="sng" algn="ctr">
              <a:solidFill>
                <a:srgbClr val="FF0000"/>
              </a:solidFill>
              <a:prstDash val="solid"/>
              <a:round/>
              <a:headEnd type="none" w="med" len="med"/>
              <a:tailEnd type="none" w="med" len="med"/>
            </a:ln>
            <a:effectLst/>
          </p:spPr>
        </p:cxnSp>
        <p:cxnSp>
          <p:nvCxnSpPr>
            <p:cNvPr id="478" name="直線コネクタ 477"/>
            <p:cNvCxnSpPr/>
            <p:nvPr/>
          </p:nvCxnSpPr>
          <p:spPr bwMode="auto">
            <a:xfrm flipH="1">
              <a:off x="4874538" y="4163463"/>
              <a:ext cx="12816" cy="467989"/>
            </a:xfrm>
            <a:prstGeom prst="line">
              <a:avLst/>
            </a:prstGeom>
            <a:noFill/>
            <a:ln w="38100" cap="flat" cmpd="sng" algn="ctr">
              <a:solidFill>
                <a:srgbClr val="FF0000"/>
              </a:solidFill>
              <a:prstDash val="solid"/>
              <a:round/>
              <a:headEnd type="none" w="med" len="med"/>
              <a:tailEnd type="none" w="med" len="med"/>
            </a:ln>
            <a:effectLst/>
          </p:spPr>
        </p:cxnSp>
        <p:cxnSp>
          <p:nvCxnSpPr>
            <p:cNvPr id="479" name="直線コネクタ 478"/>
            <p:cNvCxnSpPr/>
            <p:nvPr/>
          </p:nvCxnSpPr>
          <p:spPr bwMode="auto">
            <a:xfrm flipH="1">
              <a:off x="5344443" y="4379465"/>
              <a:ext cx="12816" cy="251987"/>
            </a:xfrm>
            <a:prstGeom prst="line">
              <a:avLst/>
            </a:prstGeom>
            <a:noFill/>
            <a:ln w="38100" cap="flat" cmpd="sng" algn="ctr">
              <a:solidFill>
                <a:srgbClr val="FF0000"/>
              </a:solidFill>
              <a:prstDash val="solid"/>
              <a:round/>
              <a:headEnd type="none" w="med" len="med"/>
              <a:tailEnd type="none" w="med" len="med"/>
            </a:ln>
            <a:effectLst/>
          </p:spPr>
        </p:cxnSp>
        <p:sp>
          <p:nvSpPr>
            <p:cNvPr id="480" name="円/楕円 479"/>
            <p:cNvSpPr/>
            <p:nvPr/>
          </p:nvSpPr>
          <p:spPr bwMode="auto">
            <a:xfrm>
              <a:off x="596272" y="4340848"/>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481" name="円/楕円 480"/>
            <p:cNvSpPr/>
            <p:nvPr/>
          </p:nvSpPr>
          <p:spPr bwMode="auto">
            <a:xfrm>
              <a:off x="1079710" y="4133408"/>
              <a:ext cx="148167" cy="14816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482" name="円/楕円 481"/>
            <p:cNvSpPr/>
            <p:nvPr/>
          </p:nvSpPr>
          <p:spPr bwMode="auto">
            <a:xfrm>
              <a:off x="1543995" y="3707107"/>
              <a:ext cx="148167" cy="14816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483" name="円/楕円 482"/>
            <p:cNvSpPr/>
            <p:nvPr/>
          </p:nvSpPr>
          <p:spPr bwMode="auto">
            <a:xfrm>
              <a:off x="1987113" y="3401027"/>
              <a:ext cx="148167" cy="14816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484" name="円/楕円 483"/>
            <p:cNvSpPr/>
            <p:nvPr/>
          </p:nvSpPr>
          <p:spPr bwMode="auto">
            <a:xfrm>
              <a:off x="2483805" y="3193587"/>
              <a:ext cx="148167" cy="14816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485" name="円/楕円 484"/>
            <p:cNvSpPr/>
            <p:nvPr/>
          </p:nvSpPr>
          <p:spPr bwMode="auto">
            <a:xfrm>
              <a:off x="2932543" y="3134317"/>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486" name="円/楕円 485"/>
            <p:cNvSpPr/>
            <p:nvPr/>
          </p:nvSpPr>
          <p:spPr bwMode="auto">
            <a:xfrm>
              <a:off x="3402448" y="3286717"/>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487" name="円/楕円 486"/>
            <p:cNvSpPr/>
            <p:nvPr/>
          </p:nvSpPr>
          <p:spPr bwMode="auto">
            <a:xfrm>
              <a:off x="3872353" y="3460284"/>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488" name="円/楕円 487"/>
            <p:cNvSpPr/>
            <p:nvPr/>
          </p:nvSpPr>
          <p:spPr bwMode="auto">
            <a:xfrm>
              <a:off x="4342258" y="3648319"/>
              <a:ext cx="148167" cy="14816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489" name="円/楕円 488"/>
            <p:cNvSpPr/>
            <p:nvPr/>
          </p:nvSpPr>
          <p:spPr bwMode="auto">
            <a:xfrm>
              <a:off x="4812163" y="4074472"/>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490" name="円/楕円 489"/>
            <p:cNvSpPr/>
            <p:nvPr/>
          </p:nvSpPr>
          <p:spPr bwMode="auto">
            <a:xfrm>
              <a:off x="5282068" y="4319657"/>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cxnSp>
          <p:nvCxnSpPr>
            <p:cNvPr id="491" name="直線矢印コネクタ 490"/>
            <p:cNvCxnSpPr/>
            <p:nvPr/>
          </p:nvCxnSpPr>
          <p:spPr bwMode="auto">
            <a:xfrm>
              <a:off x="362884" y="4637181"/>
              <a:ext cx="5596467" cy="0"/>
            </a:xfrm>
            <a:prstGeom prst="straightConnector1">
              <a:avLst/>
            </a:prstGeom>
            <a:noFill/>
            <a:ln w="38100" cap="flat" cmpd="sng" algn="ctr">
              <a:solidFill>
                <a:schemeClr val="tx1"/>
              </a:solidFill>
              <a:prstDash val="solid"/>
              <a:round/>
              <a:headEnd type="none" w="med" len="med"/>
              <a:tailEnd type="arrow"/>
            </a:ln>
            <a:effectLst/>
          </p:spPr>
        </p:cxnSp>
        <p:cxnSp>
          <p:nvCxnSpPr>
            <p:cNvPr id="492" name="直線矢印コネクタ 491"/>
            <p:cNvCxnSpPr/>
            <p:nvPr/>
          </p:nvCxnSpPr>
          <p:spPr bwMode="auto">
            <a:xfrm flipV="1">
              <a:off x="358649" y="2939615"/>
              <a:ext cx="0" cy="1693332"/>
            </a:xfrm>
            <a:prstGeom prst="straightConnector1">
              <a:avLst/>
            </a:prstGeom>
            <a:noFill/>
            <a:ln w="38100" cap="flat" cmpd="sng" algn="ctr">
              <a:solidFill>
                <a:schemeClr val="tx1"/>
              </a:solidFill>
              <a:prstDash val="solid"/>
              <a:round/>
              <a:headEnd type="none" w="med" len="med"/>
              <a:tailEnd type="arrow"/>
            </a:ln>
            <a:effectLst/>
          </p:spPr>
        </p:cxnSp>
      </p:grpSp>
      <p:grpSp>
        <p:nvGrpSpPr>
          <p:cNvPr id="3" name="グループ化 2"/>
          <p:cNvGrpSpPr/>
          <p:nvPr/>
        </p:nvGrpSpPr>
        <p:grpSpPr>
          <a:xfrm>
            <a:off x="194474" y="3080062"/>
            <a:ext cx="3948845" cy="1105509"/>
            <a:chOff x="179512" y="3080058"/>
            <a:chExt cx="3645088" cy="1105509"/>
          </a:xfrm>
        </p:grpSpPr>
        <p:cxnSp>
          <p:nvCxnSpPr>
            <p:cNvPr id="524" name="直線コネクタ 523"/>
            <p:cNvCxnSpPr/>
            <p:nvPr/>
          </p:nvCxnSpPr>
          <p:spPr bwMode="auto">
            <a:xfrm>
              <a:off x="800461" y="3848271"/>
              <a:ext cx="0" cy="325866"/>
            </a:xfrm>
            <a:prstGeom prst="line">
              <a:avLst/>
            </a:prstGeom>
            <a:noFill/>
            <a:ln w="38100" cap="flat" cmpd="sng" algn="ctr">
              <a:solidFill>
                <a:srgbClr val="0070C0"/>
              </a:solidFill>
              <a:prstDash val="solid"/>
              <a:round/>
              <a:headEnd type="none" w="med" len="med"/>
              <a:tailEnd type="none" w="med" len="med"/>
            </a:ln>
            <a:effectLst/>
          </p:spPr>
        </p:cxnSp>
        <p:cxnSp>
          <p:nvCxnSpPr>
            <p:cNvPr id="525" name="直線コネクタ 524"/>
            <p:cNvCxnSpPr/>
            <p:nvPr/>
          </p:nvCxnSpPr>
          <p:spPr bwMode="auto">
            <a:xfrm>
              <a:off x="490175" y="4036857"/>
              <a:ext cx="0" cy="148710"/>
            </a:xfrm>
            <a:prstGeom prst="line">
              <a:avLst/>
            </a:prstGeom>
            <a:noFill/>
            <a:ln w="38100" cap="flat" cmpd="sng" algn="ctr">
              <a:solidFill>
                <a:srgbClr val="0070C0"/>
              </a:solidFill>
              <a:prstDash val="solid"/>
              <a:round/>
              <a:headEnd type="none" w="med" len="med"/>
              <a:tailEnd type="none" w="med" len="med"/>
            </a:ln>
            <a:effectLst/>
          </p:spPr>
        </p:cxnSp>
        <p:cxnSp>
          <p:nvCxnSpPr>
            <p:cNvPr id="526" name="直線コネクタ 525"/>
            <p:cNvCxnSpPr/>
            <p:nvPr/>
          </p:nvCxnSpPr>
          <p:spPr bwMode="auto">
            <a:xfrm>
              <a:off x="1095265" y="3541830"/>
              <a:ext cx="0" cy="628590"/>
            </a:xfrm>
            <a:prstGeom prst="line">
              <a:avLst/>
            </a:prstGeom>
            <a:noFill/>
            <a:ln w="38100" cap="flat" cmpd="sng" algn="ctr">
              <a:solidFill>
                <a:srgbClr val="0070C0"/>
              </a:solidFill>
              <a:prstDash val="solid"/>
              <a:round/>
              <a:headEnd type="none" w="med" len="med"/>
              <a:tailEnd type="none" w="med" len="med"/>
            </a:ln>
            <a:effectLst/>
          </p:spPr>
        </p:cxnSp>
        <p:cxnSp>
          <p:nvCxnSpPr>
            <p:cNvPr id="527" name="直線コネクタ 526"/>
            <p:cNvCxnSpPr/>
            <p:nvPr/>
          </p:nvCxnSpPr>
          <p:spPr bwMode="auto">
            <a:xfrm>
              <a:off x="1395268" y="3380213"/>
              <a:ext cx="0" cy="804940"/>
            </a:xfrm>
            <a:prstGeom prst="line">
              <a:avLst/>
            </a:prstGeom>
            <a:noFill/>
            <a:ln w="38100" cap="flat" cmpd="sng" algn="ctr">
              <a:solidFill>
                <a:srgbClr val="0070C0"/>
              </a:solidFill>
              <a:prstDash val="solid"/>
              <a:round/>
              <a:headEnd type="none" w="med" len="med"/>
              <a:tailEnd type="none" w="med" len="med"/>
            </a:ln>
            <a:effectLst/>
          </p:spPr>
        </p:cxnSp>
        <p:cxnSp>
          <p:nvCxnSpPr>
            <p:cNvPr id="528" name="直線コネクタ 527"/>
            <p:cNvCxnSpPr/>
            <p:nvPr/>
          </p:nvCxnSpPr>
          <p:spPr bwMode="auto">
            <a:xfrm>
              <a:off x="1710006" y="3279529"/>
              <a:ext cx="0" cy="900116"/>
            </a:xfrm>
            <a:prstGeom prst="line">
              <a:avLst/>
            </a:prstGeom>
            <a:noFill/>
            <a:ln w="38100" cap="flat" cmpd="sng" algn="ctr">
              <a:solidFill>
                <a:srgbClr val="0070C0"/>
              </a:solidFill>
              <a:prstDash val="solid"/>
              <a:round/>
              <a:headEnd type="none" w="med" len="med"/>
              <a:tailEnd type="none" w="med" len="med"/>
            </a:ln>
            <a:effectLst/>
          </p:spPr>
        </p:cxnSp>
        <p:cxnSp>
          <p:nvCxnSpPr>
            <p:cNvPr id="529" name="直線コネクタ 528"/>
            <p:cNvCxnSpPr/>
            <p:nvPr/>
          </p:nvCxnSpPr>
          <p:spPr bwMode="auto">
            <a:xfrm flipH="1">
              <a:off x="2002057" y="3279529"/>
              <a:ext cx="4170" cy="905624"/>
            </a:xfrm>
            <a:prstGeom prst="line">
              <a:avLst/>
            </a:prstGeom>
            <a:noFill/>
            <a:ln w="38100" cap="flat" cmpd="sng" algn="ctr">
              <a:solidFill>
                <a:srgbClr val="0070C0"/>
              </a:solidFill>
              <a:prstDash val="solid"/>
              <a:round/>
              <a:headEnd type="none" w="med" len="med"/>
              <a:tailEnd type="none" w="med" len="med"/>
            </a:ln>
            <a:effectLst/>
          </p:spPr>
        </p:cxnSp>
        <p:cxnSp>
          <p:nvCxnSpPr>
            <p:cNvPr id="530" name="直線コネクタ 529"/>
            <p:cNvCxnSpPr/>
            <p:nvPr/>
          </p:nvCxnSpPr>
          <p:spPr bwMode="auto">
            <a:xfrm>
              <a:off x="2307884" y="3405430"/>
              <a:ext cx="0" cy="768707"/>
            </a:xfrm>
            <a:prstGeom prst="line">
              <a:avLst/>
            </a:prstGeom>
            <a:noFill/>
            <a:ln w="38100" cap="flat" cmpd="sng" algn="ctr">
              <a:solidFill>
                <a:srgbClr val="0070C0"/>
              </a:solidFill>
              <a:prstDash val="solid"/>
              <a:round/>
              <a:headEnd type="none" w="med" len="med"/>
              <a:tailEnd type="none" w="med" len="med"/>
            </a:ln>
            <a:effectLst/>
          </p:spPr>
        </p:cxnSp>
        <p:cxnSp>
          <p:nvCxnSpPr>
            <p:cNvPr id="531" name="直線コネクタ 530"/>
            <p:cNvCxnSpPr/>
            <p:nvPr/>
          </p:nvCxnSpPr>
          <p:spPr bwMode="auto">
            <a:xfrm>
              <a:off x="2613711" y="3515147"/>
              <a:ext cx="0" cy="658990"/>
            </a:xfrm>
            <a:prstGeom prst="line">
              <a:avLst/>
            </a:prstGeom>
            <a:noFill/>
            <a:ln w="38100" cap="flat" cmpd="sng" algn="ctr">
              <a:solidFill>
                <a:srgbClr val="0070C0"/>
              </a:solidFill>
              <a:prstDash val="solid"/>
              <a:round/>
              <a:headEnd type="none" w="med" len="med"/>
              <a:tailEnd type="none" w="med" len="med"/>
            </a:ln>
            <a:effectLst/>
          </p:spPr>
        </p:cxnSp>
        <p:cxnSp>
          <p:nvCxnSpPr>
            <p:cNvPr id="532" name="直線コネクタ 531"/>
            <p:cNvCxnSpPr/>
            <p:nvPr/>
          </p:nvCxnSpPr>
          <p:spPr bwMode="auto">
            <a:xfrm>
              <a:off x="2917962" y="3628139"/>
              <a:ext cx="0" cy="549340"/>
            </a:xfrm>
            <a:prstGeom prst="line">
              <a:avLst/>
            </a:prstGeom>
            <a:noFill/>
            <a:ln w="38100" cap="flat" cmpd="sng" algn="ctr">
              <a:solidFill>
                <a:srgbClr val="0070C0"/>
              </a:solidFill>
              <a:prstDash val="solid"/>
              <a:round/>
              <a:headEnd type="none" w="med" len="med"/>
              <a:tailEnd type="none" w="med" len="med"/>
            </a:ln>
            <a:effectLst/>
          </p:spPr>
        </p:cxnSp>
        <p:cxnSp>
          <p:nvCxnSpPr>
            <p:cNvPr id="533" name="直線コネクタ 532"/>
            <p:cNvCxnSpPr/>
            <p:nvPr/>
          </p:nvCxnSpPr>
          <p:spPr bwMode="auto">
            <a:xfrm>
              <a:off x="3225361" y="3919024"/>
              <a:ext cx="0" cy="255113"/>
            </a:xfrm>
            <a:prstGeom prst="line">
              <a:avLst/>
            </a:prstGeom>
            <a:noFill/>
            <a:ln w="38100" cap="flat" cmpd="sng" algn="ctr">
              <a:solidFill>
                <a:srgbClr val="0070C0"/>
              </a:solidFill>
              <a:prstDash val="solid"/>
              <a:round/>
              <a:headEnd type="none" w="med" len="med"/>
              <a:tailEnd type="none" w="med" len="med"/>
            </a:ln>
            <a:effectLst/>
          </p:spPr>
        </p:cxnSp>
        <p:cxnSp>
          <p:nvCxnSpPr>
            <p:cNvPr id="534" name="直線コネクタ 533"/>
            <p:cNvCxnSpPr/>
            <p:nvPr/>
          </p:nvCxnSpPr>
          <p:spPr bwMode="auto">
            <a:xfrm>
              <a:off x="3531187" y="4043327"/>
              <a:ext cx="1" cy="130810"/>
            </a:xfrm>
            <a:prstGeom prst="line">
              <a:avLst/>
            </a:prstGeom>
            <a:noFill/>
            <a:ln w="38100" cap="flat" cmpd="sng" algn="ctr">
              <a:solidFill>
                <a:srgbClr val="0070C0"/>
              </a:solidFill>
              <a:prstDash val="solid"/>
              <a:round/>
              <a:headEnd type="none" w="med" len="med"/>
              <a:tailEnd type="none" w="med" len="med"/>
            </a:ln>
            <a:effectLst/>
          </p:spPr>
        </p:cxnSp>
        <p:grpSp>
          <p:nvGrpSpPr>
            <p:cNvPr id="535" name="図形グループ 20"/>
            <p:cNvGrpSpPr/>
            <p:nvPr/>
          </p:nvGrpSpPr>
          <p:grpSpPr>
            <a:xfrm>
              <a:off x="179512" y="3080058"/>
              <a:ext cx="3645088" cy="1104314"/>
              <a:chOff x="358649" y="2939615"/>
              <a:chExt cx="5600702" cy="1697566"/>
            </a:xfrm>
          </p:grpSpPr>
          <p:cxnSp>
            <p:nvCxnSpPr>
              <p:cNvPr id="558" name="直線矢印コネクタ 557"/>
              <p:cNvCxnSpPr/>
              <p:nvPr/>
            </p:nvCxnSpPr>
            <p:spPr bwMode="auto">
              <a:xfrm>
                <a:off x="362884" y="4637181"/>
                <a:ext cx="5596467" cy="0"/>
              </a:xfrm>
              <a:prstGeom prst="straightConnector1">
                <a:avLst/>
              </a:prstGeom>
              <a:noFill/>
              <a:ln w="38100" cap="flat" cmpd="sng" algn="ctr">
                <a:solidFill>
                  <a:schemeClr val="tx1"/>
                </a:solidFill>
                <a:prstDash val="solid"/>
                <a:round/>
                <a:headEnd type="none" w="med" len="med"/>
                <a:tailEnd type="arrow"/>
              </a:ln>
              <a:effectLst/>
            </p:spPr>
          </p:cxnSp>
          <p:cxnSp>
            <p:nvCxnSpPr>
              <p:cNvPr id="559" name="直線矢印コネクタ 558"/>
              <p:cNvCxnSpPr/>
              <p:nvPr/>
            </p:nvCxnSpPr>
            <p:spPr bwMode="auto">
              <a:xfrm flipV="1">
                <a:off x="358649" y="2939615"/>
                <a:ext cx="0" cy="1693332"/>
              </a:xfrm>
              <a:prstGeom prst="straightConnector1">
                <a:avLst/>
              </a:prstGeom>
              <a:noFill/>
              <a:ln w="38100" cap="flat" cmpd="sng" algn="ctr">
                <a:solidFill>
                  <a:schemeClr val="tx1"/>
                </a:solidFill>
                <a:prstDash val="solid"/>
                <a:round/>
                <a:headEnd type="none" w="med" len="med"/>
                <a:tailEnd type="arrow"/>
              </a:ln>
              <a:effectLst/>
            </p:spPr>
          </p:cxnSp>
        </p:grpSp>
        <p:sp>
          <p:nvSpPr>
            <p:cNvPr id="560" name="円/楕円 559"/>
            <p:cNvSpPr/>
            <p:nvPr/>
          </p:nvSpPr>
          <p:spPr bwMode="auto">
            <a:xfrm>
              <a:off x="440949" y="3956181"/>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562" name="円/楕円 561"/>
            <p:cNvSpPr/>
            <p:nvPr/>
          </p:nvSpPr>
          <p:spPr bwMode="auto">
            <a:xfrm>
              <a:off x="1047717" y="3494937"/>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563" name="円/楕円 562"/>
            <p:cNvSpPr/>
            <p:nvPr/>
          </p:nvSpPr>
          <p:spPr bwMode="auto">
            <a:xfrm>
              <a:off x="1343822" y="3321057"/>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564" name="円/楕円 563"/>
            <p:cNvSpPr/>
            <p:nvPr/>
          </p:nvSpPr>
          <p:spPr bwMode="auto">
            <a:xfrm>
              <a:off x="1663445" y="3223758"/>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565" name="円/楕円 564"/>
            <p:cNvSpPr/>
            <p:nvPr/>
          </p:nvSpPr>
          <p:spPr bwMode="auto">
            <a:xfrm>
              <a:off x="1957648" y="3228014"/>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566" name="円/楕円 565"/>
            <p:cNvSpPr/>
            <p:nvPr/>
          </p:nvSpPr>
          <p:spPr bwMode="auto">
            <a:xfrm>
              <a:off x="2256751" y="3362263"/>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567" name="円/楕円 566"/>
            <p:cNvSpPr/>
            <p:nvPr/>
          </p:nvSpPr>
          <p:spPr bwMode="auto">
            <a:xfrm>
              <a:off x="2565495" y="3455168"/>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568" name="円/楕円 567"/>
            <p:cNvSpPr/>
            <p:nvPr/>
          </p:nvSpPr>
          <p:spPr bwMode="auto">
            <a:xfrm>
              <a:off x="2869746" y="3623944"/>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569" name="円/楕円 568"/>
            <p:cNvSpPr/>
            <p:nvPr/>
          </p:nvSpPr>
          <p:spPr bwMode="auto">
            <a:xfrm>
              <a:off x="3177145" y="3883052"/>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571" name="円/楕円 570"/>
            <p:cNvSpPr/>
            <p:nvPr/>
          </p:nvSpPr>
          <p:spPr bwMode="auto">
            <a:xfrm>
              <a:off x="749045" y="3786263"/>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578" name="円/楕円 577"/>
            <p:cNvSpPr/>
            <p:nvPr/>
          </p:nvSpPr>
          <p:spPr bwMode="auto">
            <a:xfrm>
              <a:off x="3484047" y="4020112"/>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grpSp>
      <p:grpSp>
        <p:nvGrpSpPr>
          <p:cNvPr id="5" name="グループ化 4"/>
          <p:cNvGrpSpPr/>
          <p:nvPr/>
        </p:nvGrpSpPr>
        <p:grpSpPr>
          <a:xfrm>
            <a:off x="195567" y="5024279"/>
            <a:ext cx="3948845" cy="1105095"/>
            <a:chOff x="180521" y="5024274"/>
            <a:chExt cx="3645088" cy="1105095"/>
          </a:xfrm>
        </p:grpSpPr>
        <p:cxnSp>
          <p:nvCxnSpPr>
            <p:cNvPr id="581" name="直線コネクタ 580"/>
            <p:cNvCxnSpPr/>
            <p:nvPr/>
          </p:nvCxnSpPr>
          <p:spPr bwMode="auto">
            <a:xfrm>
              <a:off x="3330098" y="5922030"/>
              <a:ext cx="0" cy="203943"/>
            </a:xfrm>
            <a:prstGeom prst="line">
              <a:avLst/>
            </a:prstGeom>
            <a:noFill/>
            <a:ln w="38100" cap="flat" cmpd="sng" algn="ctr">
              <a:solidFill>
                <a:srgbClr val="00B050"/>
              </a:solidFill>
              <a:prstDash val="solid"/>
              <a:round/>
              <a:headEnd type="none" w="med" len="med"/>
              <a:tailEnd type="none" w="med" len="med"/>
            </a:ln>
            <a:effectLst/>
          </p:spPr>
        </p:cxnSp>
        <p:cxnSp>
          <p:nvCxnSpPr>
            <p:cNvPr id="582" name="直線コネクタ 581"/>
            <p:cNvCxnSpPr/>
            <p:nvPr/>
          </p:nvCxnSpPr>
          <p:spPr bwMode="auto">
            <a:xfrm>
              <a:off x="3016498" y="5706844"/>
              <a:ext cx="0" cy="401056"/>
            </a:xfrm>
            <a:prstGeom prst="line">
              <a:avLst/>
            </a:prstGeom>
            <a:noFill/>
            <a:ln w="38100" cap="flat" cmpd="sng" algn="ctr">
              <a:solidFill>
                <a:srgbClr val="00B050"/>
              </a:solidFill>
              <a:prstDash val="solid"/>
              <a:round/>
              <a:headEnd type="none" w="med" len="med"/>
              <a:tailEnd type="none" w="med" len="med"/>
            </a:ln>
            <a:effectLst/>
          </p:spPr>
        </p:cxnSp>
        <p:cxnSp>
          <p:nvCxnSpPr>
            <p:cNvPr id="583" name="直線コネクタ 582"/>
            <p:cNvCxnSpPr/>
            <p:nvPr/>
          </p:nvCxnSpPr>
          <p:spPr bwMode="auto">
            <a:xfrm>
              <a:off x="2720126" y="5469867"/>
              <a:ext cx="0" cy="658990"/>
            </a:xfrm>
            <a:prstGeom prst="line">
              <a:avLst/>
            </a:prstGeom>
            <a:noFill/>
            <a:ln w="38100" cap="flat" cmpd="sng" algn="ctr">
              <a:solidFill>
                <a:srgbClr val="00B050"/>
              </a:solidFill>
              <a:prstDash val="solid"/>
              <a:round/>
              <a:headEnd type="none" w="med" len="med"/>
              <a:tailEnd type="none" w="med" len="med"/>
            </a:ln>
            <a:effectLst/>
          </p:spPr>
        </p:cxnSp>
        <p:cxnSp>
          <p:nvCxnSpPr>
            <p:cNvPr id="584" name="直線コネクタ 583"/>
            <p:cNvCxnSpPr/>
            <p:nvPr/>
          </p:nvCxnSpPr>
          <p:spPr bwMode="auto">
            <a:xfrm>
              <a:off x="2413044" y="5409884"/>
              <a:ext cx="0" cy="696104"/>
            </a:xfrm>
            <a:prstGeom prst="line">
              <a:avLst/>
            </a:prstGeom>
            <a:noFill/>
            <a:ln w="38100" cap="flat" cmpd="sng" algn="ctr">
              <a:solidFill>
                <a:srgbClr val="00B050"/>
              </a:solidFill>
              <a:prstDash val="solid"/>
              <a:round/>
              <a:headEnd type="none" w="med" len="med"/>
              <a:tailEnd type="none" w="med" len="med"/>
            </a:ln>
            <a:effectLst/>
          </p:spPr>
        </p:cxnSp>
        <p:cxnSp>
          <p:nvCxnSpPr>
            <p:cNvPr id="585" name="直線コネクタ 584"/>
            <p:cNvCxnSpPr/>
            <p:nvPr/>
          </p:nvCxnSpPr>
          <p:spPr bwMode="auto">
            <a:xfrm flipH="1">
              <a:off x="2101985" y="5243298"/>
              <a:ext cx="4170" cy="867050"/>
            </a:xfrm>
            <a:prstGeom prst="line">
              <a:avLst/>
            </a:prstGeom>
            <a:noFill/>
            <a:ln w="38100" cap="flat" cmpd="sng" algn="ctr">
              <a:solidFill>
                <a:srgbClr val="00B050"/>
              </a:solidFill>
              <a:prstDash val="solid"/>
              <a:round/>
              <a:headEnd type="none" w="med" len="med"/>
              <a:tailEnd type="none" w="med" len="med"/>
            </a:ln>
            <a:effectLst/>
          </p:spPr>
        </p:cxnSp>
        <p:cxnSp>
          <p:nvCxnSpPr>
            <p:cNvPr id="586" name="直線コネクタ 585"/>
            <p:cNvCxnSpPr/>
            <p:nvPr/>
          </p:nvCxnSpPr>
          <p:spPr bwMode="auto">
            <a:xfrm>
              <a:off x="1806162" y="5223745"/>
              <a:ext cx="0" cy="889916"/>
            </a:xfrm>
            <a:prstGeom prst="line">
              <a:avLst/>
            </a:prstGeom>
            <a:noFill/>
            <a:ln w="38100" cap="flat" cmpd="sng" algn="ctr">
              <a:solidFill>
                <a:srgbClr val="00B050"/>
              </a:solidFill>
              <a:prstDash val="solid"/>
              <a:round/>
              <a:headEnd type="none" w="med" len="med"/>
              <a:tailEnd type="none" w="med" len="med"/>
            </a:ln>
            <a:effectLst/>
          </p:spPr>
        </p:cxnSp>
        <p:cxnSp>
          <p:nvCxnSpPr>
            <p:cNvPr id="587" name="直線コネクタ 586"/>
            <p:cNvCxnSpPr/>
            <p:nvPr/>
          </p:nvCxnSpPr>
          <p:spPr bwMode="auto">
            <a:xfrm>
              <a:off x="1499800" y="5251857"/>
              <a:ext cx="0" cy="863694"/>
            </a:xfrm>
            <a:prstGeom prst="line">
              <a:avLst/>
            </a:prstGeom>
            <a:noFill/>
            <a:ln w="38100" cap="flat" cmpd="sng" algn="ctr">
              <a:solidFill>
                <a:srgbClr val="00B050"/>
              </a:solidFill>
              <a:prstDash val="solid"/>
              <a:round/>
              <a:headEnd type="none" w="med" len="med"/>
              <a:tailEnd type="none" w="med" len="med"/>
            </a:ln>
            <a:effectLst/>
          </p:spPr>
        </p:cxnSp>
        <p:cxnSp>
          <p:nvCxnSpPr>
            <p:cNvPr id="588" name="直線コネクタ 587"/>
            <p:cNvCxnSpPr/>
            <p:nvPr/>
          </p:nvCxnSpPr>
          <p:spPr bwMode="auto">
            <a:xfrm>
              <a:off x="1192718" y="5420815"/>
              <a:ext cx="0" cy="708554"/>
            </a:xfrm>
            <a:prstGeom prst="line">
              <a:avLst/>
            </a:prstGeom>
            <a:noFill/>
            <a:ln w="38100" cap="flat" cmpd="sng" algn="ctr">
              <a:solidFill>
                <a:srgbClr val="00B050"/>
              </a:solidFill>
              <a:prstDash val="solid"/>
              <a:round/>
              <a:headEnd type="none" w="med" len="med"/>
              <a:tailEnd type="none" w="med" len="med"/>
            </a:ln>
            <a:effectLst/>
          </p:spPr>
        </p:cxnSp>
        <p:cxnSp>
          <p:nvCxnSpPr>
            <p:cNvPr id="589" name="直線コネクタ 588"/>
            <p:cNvCxnSpPr/>
            <p:nvPr/>
          </p:nvCxnSpPr>
          <p:spPr bwMode="auto">
            <a:xfrm>
              <a:off x="900876" y="5681210"/>
              <a:ext cx="0" cy="448159"/>
            </a:xfrm>
            <a:prstGeom prst="line">
              <a:avLst/>
            </a:prstGeom>
            <a:noFill/>
            <a:ln w="38100" cap="flat" cmpd="sng" algn="ctr">
              <a:solidFill>
                <a:srgbClr val="00B050"/>
              </a:solidFill>
              <a:prstDash val="solid"/>
              <a:round/>
              <a:headEnd type="none" w="med" len="med"/>
              <a:tailEnd type="none" w="med" len="med"/>
            </a:ln>
            <a:effectLst/>
          </p:spPr>
        </p:cxnSp>
        <p:cxnSp>
          <p:nvCxnSpPr>
            <p:cNvPr id="590" name="直線コネクタ 589"/>
            <p:cNvCxnSpPr/>
            <p:nvPr/>
          </p:nvCxnSpPr>
          <p:spPr bwMode="auto">
            <a:xfrm>
              <a:off x="590366" y="5941071"/>
              <a:ext cx="0" cy="181562"/>
            </a:xfrm>
            <a:prstGeom prst="line">
              <a:avLst/>
            </a:prstGeom>
            <a:noFill/>
            <a:ln w="38100" cap="flat" cmpd="sng" algn="ctr">
              <a:solidFill>
                <a:srgbClr val="00B050"/>
              </a:solidFill>
              <a:prstDash val="solid"/>
              <a:round/>
              <a:headEnd type="none" w="med" len="med"/>
              <a:tailEnd type="none" w="med" len="med"/>
            </a:ln>
            <a:effectLst/>
          </p:spPr>
        </p:cxnSp>
        <p:grpSp>
          <p:nvGrpSpPr>
            <p:cNvPr id="602" name="図形グループ 20"/>
            <p:cNvGrpSpPr/>
            <p:nvPr/>
          </p:nvGrpSpPr>
          <p:grpSpPr>
            <a:xfrm>
              <a:off x="180521" y="5024274"/>
              <a:ext cx="3645088" cy="1104314"/>
              <a:chOff x="358649" y="2939615"/>
              <a:chExt cx="5600702" cy="1697566"/>
            </a:xfrm>
          </p:grpSpPr>
          <p:cxnSp>
            <p:nvCxnSpPr>
              <p:cNvPr id="603" name="直線矢印コネクタ 602"/>
              <p:cNvCxnSpPr/>
              <p:nvPr/>
            </p:nvCxnSpPr>
            <p:spPr bwMode="auto">
              <a:xfrm>
                <a:off x="362884" y="4637181"/>
                <a:ext cx="5596467" cy="0"/>
              </a:xfrm>
              <a:prstGeom prst="straightConnector1">
                <a:avLst/>
              </a:prstGeom>
              <a:noFill/>
              <a:ln w="38100" cap="flat" cmpd="sng" algn="ctr">
                <a:solidFill>
                  <a:schemeClr val="tx1"/>
                </a:solidFill>
                <a:prstDash val="solid"/>
                <a:round/>
                <a:headEnd type="none" w="med" len="med"/>
                <a:tailEnd type="arrow"/>
              </a:ln>
              <a:effectLst/>
            </p:spPr>
          </p:cxnSp>
          <p:cxnSp>
            <p:nvCxnSpPr>
              <p:cNvPr id="604" name="直線矢印コネクタ 603"/>
              <p:cNvCxnSpPr/>
              <p:nvPr/>
            </p:nvCxnSpPr>
            <p:spPr bwMode="auto">
              <a:xfrm flipV="1">
                <a:off x="358649" y="2939615"/>
                <a:ext cx="0" cy="1693332"/>
              </a:xfrm>
              <a:prstGeom prst="straightConnector1">
                <a:avLst/>
              </a:prstGeom>
              <a:noFill/>
              <a:ln w="38100" cap="flat" cmpd="sng" algn="ctr">
                <a:solidFill>
                  <a:schemeClr val="tx1"/>
                </a:solidFill>
                <a:prstDash val="solid"/>
                <a:round/>
                <a:headEnd type="none" w="med" len="med"/>
                <a:tailEnd type="arrow"/>
              </a:ln>
              <a:effectLst/>
            </p:spPr>
          </p:cxnSp>
        </p:grpSp>
        <p:sp>
          <p:nvSpPr>
            <p:cNvPr id="606" name="円/楕円 605"/>
            <p:cNvSpPr/>
            <p:nvPr/>
          </p:nvSpPr>
          <p:spPr bwMode="auto">
            <a:xfrm>
              <a:off x="541685" y="5856733"/>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615" name="円/楕円 614"/>
            <p:cNvSpPr/>
            <p:nvPr/>
          </p:nvSpPr>
          <p:spPr bwMode="auto">
            <a:xfrm>
              <a:off x="3281882" y="5885928"/>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617" name="円/楕円 616"/>
            <p:cNvSpPr/>
            <p:nvPr/>
          </p:nvSpPr>
          <p:spPr bwMode="auto">
            <a:xfrm>
              <a:off x="1757946" y="5145781"/>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618" name="円/楕円 617"/>
            <p:cNvSpPr/>
            <p:nvPr/>
          </p:nvSpPr>
          <p:spPr bwMode="auto">
            <a:xfrm>
              <a:off x="851735" y="5627989"/>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619" name="円/楕円 618"/>
            <p:cNvSpPr/>
            <p:nvPr/>
          </p:nvSpPr>
          <p:spPr bwMode="auto">
            <a:xfrm>
              <a:off x="1143932" y="5379118"/>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620" name="円/楕円 619"/>
            <p:cNvSpPr/>
            <p:nvPr/>
          </p:nvSpPr>
          <p:spPr bwMode="auto">
            <a:xfrm>
              <a:off x="2059816" y="5213873"/>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621" name="円/楕円 620"/>
            <p:cNvSpPr/>
            <p:nvPr/>
          </p:nvSpPr>
          <p:spPr bwMode="auto">
            <a:xfrm>
              <a:off x="2364828" y="5340235"/>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622" name="円/楕円 621"/>
            <p:cNvSpPr/>
            <p:nvPr/>
          </p:nvSpPr>
          <p:spPr bwMode="auto">
            <a:xfrm>
              <a:off x="2671176" y="5438586"/>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624" name="円/楕円 623"/>
            <p:cNvSpPr/>
            <p:nvPr/>
          </p:nvSpPr>
          <p:spPr bwMode="auto">
            <a:xfrm>
              <a:off x="1452275" y="5220423"/>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625" name="円/楕円 624"/>
            <p:cNvSpPr/>
            <p:nvPr/>
          </p:nvSpPr>
          <p:spPr bwMode="auto">
            <a:xfrm>
              <a:off x="2969815" y="5678650"/>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grpSp>
      <p:sp>
        <p:nvSpPr>
          <p:cNvPr id="672" name="正方形/長方形 671"/>
          <p:cNvSpPr/>
          <p:nvPr/>
        </p:nvSpPr>
        <p:spPr>
          <a:xfrm>
            <a:off x="-273581" y="344852"/>
            <a:ext cx="10297144" cy="830997"/>
          </a:xfrm>
          <a:prstGeom prst="rect">
            <a:avLst/>
          </a:prstGeom>
        </p:spPr>
        <p:txBody>
          <a:bodyPr wrap="square">
            <a:spAutoFit/>
          </a:bodyPr>
          <a:lstStyle/>
          <a:p>
            <a:pPr lvl="0" algn="ctr" defTabSz="457200"/>
            <a:r>
              <a:rPr lang="en-US" altLang="ja-JP" sz="4800" dirty="0" smtClean="0">
                <a:latin typeface="Arial"/>
                <a:cs typeface="Arial"/>
              </a:rPr>
              <a:t>Sweeping of discrete FT spectrum</a:t>
            </a:r>
            <a:endParaRPr lang="ja-JP" altLang="en-US" sz="4800" dirty="0">
              <a:solidFill>
                <a:srgbClr val="000000"/>
              </a:solidFill>
              <a:latin typeface="Arial"/>
              <a:ea typeface="ＭＳ ゴシック" pitchFamily="-105" charset="-128"/>
              <a:cs typeface="Arial"/>
            </a:endParaRPr>
          </a:p>
        </p:txBody>
      </p:sp>
      <p:sp>
        <p:nvSpPr>
          <p:cNvPr id="673" name="テキスト ボックス 672"/>
          <p:cNvSpPr txBox="1"/>
          <p:nvPr/>
        </p:nvSpPr>
        <p:spPr>
          <a:xfrm>
            <a:off x="3848499" y="2452854"/>
            <a:ext cx="783243" cy="400087"/>
          </a:xfrm>
          <a:prstGeom prst="rect">
            <a:avLst/>
          </a:prstGeom>
          <a:noFill/>
        </p:spPr>
        <p:txBody>
          <a:bodyPr wrap="none" lIns="91418" tIns="45709" rIns="91418" bIns="45709" rtlCol="0">
            <a:spAutoFit/>
          </a:bodyPr>
          <a:lstStyle/>
          <a:p>
            <a:pPr algn="ctr"/>
            <a:r>
              <a:rPr kumimoji="1" lang="en-US" altLang="ja-JP" sz="2000" dirty="0" smtClean="0">
                <a:latin typeface="Arial"/>
                <a:cs typeface="Arial"/>
              </a:rPr>
              <a:t>Freq</a:t>
            </a:r>
            <a:r>
              <a:rPr lang="en-US" altLang="ja-JP" sz="2000" dirty="0">
                <a:latin typeface="Arial"/>
                <a:cs typeface="Arial"/>
              </a:rPr>
              <a:t>.</a:t>
            </a:r>
            <a:endParaRPr kumimoji="1" lang="en-US" altLang="ja-JP" sz="2000" dirty="0" smtClean="0">
              <a:latin typeface="Arial"/>
              <a:cs typeface="Arial"/>
            </a:endParaRPr>
          </a:p>
        </p:txBody>
      </p:sp>
      <p:sp>
        <p:nvSpPr>
          <p:cNvPr id="674" name="テキスト ボックス 673"/>
          <p:cNvSpPr txBox="1"/>
          <p:nvPr/>
        </p:nvSpPr>
        <p:spPr>
          <a:xfrm>
            <a:off x="3878307" y="4264405"/>
            <a:ext cx="723381" cy="369310"/>
          </a:xfrm>
          <a:prstGeom prst="rect">
            <a:avLst/>
          </a:prstGeom>
          <a:noFill/>
        </p:spPr>
        <p:txBody>
          <a:bodyPr wrap="none" lIns="91418" tIns="45709" rIns="91418" bIns="45709" rtlCol="0">
            <a:spAutoFit/>
          </a:bodyPr>
          <a:lstStyle/>
          <a:p>
            <a:pPr algn="ctr"/>
            <a:r>
              <a:rPr lang="en-US" altLang="ja-JP" dirty="0">
                <a:latin typeface="Arial"/>
                <a:cs typeface="Arial"/>
              </a:rPr>
              <a:t>Freq.</a:t>
            </a:r>
          </a:p>
        </p:txBody>
      </p:sp>
      <p:sp>
        <p:nvSpPr>
          <p:cNvPr id="675" name="テキスト ボックス 674"/>
          <p:cNvSpPr txBox="1"/>
          <p:nvPr/>
        </p:nvSpPr>
        <p:spPr>
          <a:xfrm>
            <a:off x="3873750" y="6156034"/>
            <a:ext cx="723381" cy="369310"/>
          </a:xfrm>
          <a:prstGeom prst="rect">
            <a:avLst/>
          </a:prstGeom>
          <a:noFill/>
        </p:spPr>
        <p:txBody>
          <a:bodyPr wrap="none" lIns="91418" tIns="45709" rIns="91418" bIns="45709" rtlCol="0">
            <a:spAutoFit/>
          </a:bodyPr>
          <a:lstStyle/>
          <a:p>
            <a:pPr algn="ctr"/>
            <a:r>
              <a:rPr lang="en-US" altLang="ja-JP" dirty="0">
                <a:latin typeface="Arial"/>
                <a:cs typeface="Arial"/>
              </a:rPr>
              <a:t>Freq.</a:t>
            </a:r>
          </a:p>
        </p:txBody>
      </p:sp>
      <p:grpSp>
        <p:nvGrpSpPr>
          <p:cNvPr id="2" name="グループ化 1"/>
          <p:cNvGrpSpPr/>
          <p:nvPr/>
        </p:nvGrpSpPr>
        <p:grpSpPr>
          <a:xfrm>
            <a:off x="29791" y="1460544"/>
            <a:ext cx="3776863" cy="2184480"/>
            <a:chOff x="27497" y="1460544"/>
            <a:chExt cx="3486335" cy="2184480"/>
          </a:xfrm>
        </p:grpSpPr>
        <p:cxnSp>
          <p:nvCxnSpPr>
            <p:cNvPr id="687" name="直線矢印コネクタ 686"/>
            <p:cNvCxnSpPr/>
            <p:nvPr/>
          </p:nvCxnSpPr>
          <p:spPr bwMode="auto">
            <a:xfrm>
              <a:off x="388712" y="2270068"/>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688" name="直線矢印コネクタ 687"/>
            <p:cNvCxnSpPr/>
            <p:nvPr/>
          </p:nvCxnSpPr>
          <p:spPr bwMode="auto">
            <a:xfrm>
              <a:off x="704040" y="2132856"/>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689" name="直線矢印コネクタ 688"/>
            <p:cNvCxnSpPr/>
            <p:nvPr/>
          </p:nvCxnSpPr>
          <p:spPr bwMode="auto">
            <a:xfrm>
              <a:off x="1008008" y="1834944"/>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690" name="直線矢印コネクタ 689"/>
            <p:cNvCxnSpPr/>
            <p:nvPr/>
          </p:nvCxnSpPr>
          <p:spPr bwMode="auto">
            <a:xfrm>
              <a:off x="1296040" y="1635624"/>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691" name="直線矢印コネクタ 690"/>
            <p:cNvCxnSpPr/>
            <p:nvPr/>
          </p:nvCxnSpPr>
          <p:spPr bwMode="auto">
            <a:xfrm>
              <a:off x="1618192" y="1498432"/>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692" name="直線矢印コネクタ 691"/>
            <p:cNvCxnSpPr/>
            <p:nvPr/>
          </p:nvCxnSpPr>
          <p:spPr bwMode="auto">
            <a:xfrm>
              <a:off x="2527000" y="1666688"/>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693" name="直線矢印コネクタ 692"/>
            <p:cNvCxnSpPr/>
            <p:nvPr/>
          </p:nvCxnSpPr>
          <p:spPr bwMode="auto">
            <a:xfrm>
              <a:off x="2216208" y="1563616"/>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694" name="直線矢印コネクタ 693"/>
            <p:cNvCxnSpPr/>
            <p:nvPr/>
          </p:nvCxnSpPr>
          <p:spPr bwMode="auto">
            <a:xfrm>
              <a:off x="1916816" y="1460544"/>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695" name="直線矢印コネクタ 694"/>
            <p:cNvCxnSpPr/>
            <p:nvPr/>
          </p:nvCxnSpPr>
          <p:spPr bwMode="auto">
            <a:xfrm>
              <a:off x="2821856" y="1791792"/>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696" name="直線矢印コネクタ 695"/>
            <p:cNvCxnSpPr/>
            <p:nvPr/>
          </p:nvCxnSpPr>
          <p:spPr bwMode="auto">
            <a:xfrm>
              <a:off x="3433520" y="2225336"/>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697" name="直線矢印コネクタ 696"/>
            <p:cNvCxnSpPr/>
            <p:nvPr/>
          </p:nvCxnSpPr>
          <p:spPr bwMode="auto">
            <a:xfrm>
              <a:off x="3123536" y="2067692"/>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sp>
          <p:nvSpPr>
            <p:cNvPr id="714" name="テキスト ボックス 713"/>
            <p:cNvSpPr txBox="1"/>
            <p:nvPr/>
          </p:nvSpPr>
          <p:spPr>
            <a:xfrm>
              <a:off x="27497" y="2429099"/>
              <a:ext cx="2947623" cy="400087"/>
            </a:xfrm>
            <a:prstGeom prst="rect">
              <a:avLst/>
            </a:prstGeom>
            <a:solidFill>
              <a:schemeClr val="bg1"/>
            </a:solidFill>
          </p:spPr>
          <p:txBody>
            <a:bodyPr wrap="none" lIns="91418" tIns="45709" rIns="91418" bIns="45709" rtlCol="0">
              <a:spAutoFit/>
            </a:bodyPr>
            <a:lstStyle/>
            <a:p>
              <a:r>
                <a:rPr lang="en-US" altLang="ja-JP" sz="2000" dirty="0" smtClean="0">
                  <a:latin typeface="Arial"/>
                  <a:cs typeface="Arial"/>
                </a:rPr>
                <a:t>Changing repetition period</a:t>
              </a:r>
              <a:endParaRPr kumimoji="1" lang="ja-JP" altLang="en-US" sz="2000" dirty="0">
                <a:latin typeface="Arial"/>
                <a:cs typeface="Arial"/>
              </a:endParaRPr>
            </a:p>
          </p:txBody>
        </p:sp>
      </p:grpSp>
      <p:grpSp>
        <p:nvGrpSpPr>
          <p:cNvPr id="4" name="グループ化 3"/>
          <p:cNvGrpSpPr/>
          <p:nvPr/>
        </p:nvGrpSpPr>
        <p:grpSpPr>
          <a:xfrm>
            <a:off x="11261" y="3278185"/>
            <a:ext cx="3567747" cy="2107669"/>
            <a:chOff x="10392" y="3278180"/>
            <a:chExt cx="3293305" cy="2107669"/>
          </a:xfrm>
        </p:grpSpPr>
        <p:cxnSp>
          <p:nvCxnSpPr>
            <p:cNvPr id="703" name="直線矢印コネクタ 702"/>
            <p:cNvCxnSpPr/>
            <p:nvPr/>
          </p:nvCxnSpPr>
          <p:spPr bwMode="auto">
            <a:xfrm>
              <a:off x="481737" y="4010893"/>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704" name="直線矢印コネクタ 703"/>
            <p:cNvCxnSpPr/>
            <p:nvPr/>
          </p:nvCxnSpPr>
          <p:spPr bwMode="auto">
            <a:xfrm>
              <a:off x="797065" y="3839561"/>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705" name="直線矢印コネクタ 704"/>
            <p:cNvCxnSpPr/>
            <p:nvPr/>
          </p:nvCxnSpPr>
          <p:spPr bwMode="auto">
            <a:xfrm>
              <a:off x="1094209" y="3545740"/>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706" name="直線矢印コネクタ 705"/>
            <p:cNvCxnSpPr/>
            <p:nvPr/>
          </p:nvCxnSpPr>
          <p:spPr bwMode="auto">
            <a:xfrm>
              <a:off x="1389065" y="3376449"/>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707" name="直線矢印コネクタ 706"/>
            <p:cNvCxnSpPr/>
            <p:nvPr/>
          </p:nvCxnSpPr>
          <p:spPr bwMode="auto">
            <a:xfrm>
              <a:off x="1711217" y="3278180"/>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708" name="直線矢印コネクタ 707"/>
            <p:cNvCxnSpPr/>
            <p:nvPr/>
          </p:nvCxnSpPr>
          <p:spPr bwMode="auto">
            <a:xfrm>
              <a:off x="2613201" y="3501028"/>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709" name="直線矢印コネクタ 708"/>
            <p:cNvCxnSpPr/>
            <p:nvPr/>
          </p:nvCxnSpPr>
          <p:spPr bwMode="auto">
            <a:xfrm>
              <a:off x="2302409" y="3415372"/>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710" name="直線矢印コネクタ 709"/>
            <p:cNvCxnSpPr/>
            <p:nvPr/>
          </p:nvCxnSpPr>
          <p:spPr bwMode="auto">
            <a:xfrm>
              <a:off x="2003017" y="3278180"/>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711" name="直線矢印コネクタ 710"/>
            <p:cNvCxnSpPr/>
            <p:nvPr/>
          </p:nvCxnSpPr>
          <p:spPr bwMode="auto">
            <a:xfrm>
              <a:off x="2914881" y="3672320"/>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cxnSp>
          <p:nvCxnSpPr>
            <p:cNvPr id="713" name="直線矢印コネクタ 712"/>
            <p:cNvCxnSpPr/>
            <p:nvPr/>
          </p:nvCxnSpPr>
          <p:spPr bwMode="auto">
            <a:xfrm>
              <a:off x="3223385" y="3933076"/>
              <a:ext cx="80312" cy="1374956"/>
            </a:xfrm>
            <a:prstGeom prst="straightConnector1">
              <a:avLst/>
            </a:prstGeom>
            <a:noFill/>
            <a:ln w="19050" cap="flat" cmpd="sng" algn="ctr">
              <a:solidFill>
                <a:schemeClr val="tx1">
                  <a:alpha val="60000"/>
                </a:schemeClr>
              </a:solidFill>
              <a:prstDash val="sysDash"/>
              <a:round/>
              <a:headEnd type="none" w="med" len="med"/>
              <a:tailEnd type="arrow"/>
            </a:ln>
            <a:effectLst/>
          </p:spPr>
        </p:cxnSp>
        <p:sp>
          <p:nvSpPr>
            <p:cNvPr id="715" name="テキスト ボックス 714"/>
            <p:cNvSpPr txBox="1"/>
            <p:nvPr/>
          </p:nvSpPr>
          <p:spPr>
            <a:xfrm>
              <a:off x="10392" y="4215434"/>
              <a:ext cx="2947623" cy="400087"/>
            </a:xfrm>
            <a:prstGeom prst="rect">
              <a:avLst/>
            </a:prstGeom>
            <a:solidFill>
              <a:schemeClr val="bg1"/>
            </a:solidFill>
          </p:spPr>
          <p:txBody>
            <a:bodyPr wrap="none" lIns="91418" tIns="45709" rIns="91418" bIns="45709" rtlCol="0">
              <a:spAutoFit/>
            </a:bodyPr>
            <a:lstStyle/>
            <a:p>
              <a:r>
                <a:rPr lang="en-US" altLang="ja-JP" sz="2000" dirty="0">
                  <a:latin typeface="Arial"/>
                  <a:cs typeface="Arial"/>
                </a:rPr>
                <a:t>Changing repetition period</a:t>
              </a:r>
              <a:endParaRPr lang="ja-JP" altLang="en-US" sz="2000" dirty="0">
                <a:latin typeface="Arial"/>
                <a:cs typeface="Arial"/>
              </a:endParaRPr>
            </a:p>
          </p:txBody>
        </p:sp>
      </p:grpSp>
      <p:sp>
        <p:nvSpPr>
          <p:cNvPr id="716" name="テキスト ボックス 715"/>
          <p:cNvSpPr txBox="1"/>
          <p:nvPr/>
        </p:nvSpPr>
        <p:spPr>
          <a:xfrm>
            <a:off x="4304928" y="4725146"/>
            <a:ext cx="5601072" cy="1200329"/>
          </a:xfrm>
          <a:prstGeom prst="rect">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en-US" altLang="ja-JP" sz="3600" b="1" dirty="0" smtClean="0">
                <a:latin typeface="Arial"/>
                <a:cs typeface="Arial"/>
              </a:rPr>
              <a:t>Gaps between data plots can be </a:t>
            </a:r>
            <a:r>
              <a:rPr kumimoji="1" lang="en-US" altLang="ja-JP" sz="3600" b="1" dirty="0" smtClean="0">
                <a:latin typeface="Arial"/>
                <a:cs typeface="Arial"/>
              </a:rPr>
              <a:t>filled in</a:t>
            </a:r>
            <a:endParaRPr kumimoji="1" lang="ja-JP" altLang="en-US" sz="3600" b="1" dirty="0">
              <a:latin typeface="Arial"/>
              <a:cs typeface="Arial"/>
            </a:endParaRPr>
          </a:p>
        </p:txBody>
      </p:sp>
      <p:grpSp>
        <p:nvGrpSpPr>
          <p:cNvPr id="189" name="図形グループ 20"/>
          <p:cNvGrpSpPr/>
          <p:nvPr/>
        </p:nvGrpSpPr>
        <p:grpSpPr>
          <a:xfrm>
            <a:off x="207336" y="1277886"/>
            <a:ext cx="3948845" cy="1112339"/>
            <a:chOff x="358649" y="2939615"/>
            <a:chExt cx="5600702" cy="1709902"/>
          </a:xfrm>
        </p:grpSpPr>
        <p:cxnSp>
          <p:nvCxnSpPr>
            <p:cNvPr id="190" name="直線コネクタ 189"/>
            <p:cNvCxnSpPr/>
            <p:nvPr/>
          </p:nvCxnSpPr>
          <p:spPr bwMode="auto">
            <a:xfrm>
              <a:off x="1154518" y="4229285"/>
              <a:ext cx="0" cy="402167"/>
            </a:xfrm>
            <a:prstGeom prst="line">
              <a:avLst/>
            </a:prstGeom>
            <a:noFill/>
            <a:ln w="38100" cap="flat" cmpd="sng" algn="ctr">
              <a:solidFill>
                <a:srgbClr val="FF0000"/>
              </a:solidFill>
              <a:prstDash val="solid"/>
              <a:round/>
              <a:headEnd type="none" w="med" len="med"/>
              <a:tailEnd type="none" w="med" len="med"/>
            </a:ln>
            <a:effectLst/>
          </p:spPr>
        </p:cxnSp>
        <p:cxnSp>
          <p:nvCxnSpPr>
            <p:cNvPr id="191" name="直線コネクタ 190"/>
            <p:cNvCxnSpPr/>
            <p:nvPr/>
          </p:nvCxnSpPr>
          <p:spPr bwMode="auto">
            <a:xfrm>
              <a:off x="671908" y="4402852"/>
              <a:ext cx="0" cy="228600"/>
            </a:xfrm>
            <a:prstGeom prst="line">
              <a:avLst/>
            </a:prstGeom>
            <a:noFill/>
            <a:ln w="38100" cap="flat" cmpd="sng" algn="ctr">
              <a:solidFill>
                <a:srgbClr val="FF0000"/>
              </a:solidFill>
              <a:prstDash val="solid"/>
              <a:round/>
              <a:headEnd type="none" w="med" len="med"/>
              <a:tailEnd type="none" w="med" len="med"/>
            </a:ln>
            <a:effectLst/>
          </p:spPr>
        </p:cxnSp>
        <p:cxnSp>
          <p:nvCxnSpPr>
            <p:cNvPr id="204" name="直線コネクタ 203"/>
            <p:cNvCxnSpPr/>
            <p:nvPr/>
          </p:nvCxnSpPr>
          <p:spPr bwMode="auto">
            <a:xfrm flipH="1">
              <a:off x="1607486" y="3714459"/>
              <a:ext cx="10593" cy="911279"/>
            </a:xfrm>
            <a:prstGeom prst="line">
              <a:avLst/>
            </a:prstGeom>
            <a:noFill/>
            <a:ln w="38100" cap="flat" cmpd="sng" algn="ctr">
              <a:solidFill>
                <a:srgbClr val="FF0000"/>
              </a:solidFill>
              <a:prstDash val="solid"/>
              <a:round/>
              <a:headEnd type="none" w="med" len="med"/>
              <a:tailEnd type="none" w="med" len="med"/>
            </a:ln>
            <a:effectLst/>
          </p:spPr>
        </p:cxnSp>
        <p:cxnSp>
          <p:nvCxnSpPr>
            <p:cNvPr id="205" name="直線コネクタ 204"/>
            <p:cNvCxnSpPr/>
            <p:nvPr/>
          </p:nvCxnSpPr>
          <p:spPr bwMode="auto">
            <a:xfrm flipH="1">
              <a:off x="2050879" y="3532389"/>
              <a:ext cx="12816" cy="1115997"/>
            </a:xfrm>
            <a:prstGeom prst="line">
              <a:avLst/>
            </a:prstGeom>
            <a:noFill/>
            <a:ln w="38100" cap="flat" cmpd="sng" algn="ctr">
              <a:solidFill>
                <a:srgbClr val="FF0000"/>
              </a:solidFill>
              <a:prstDash val="solid"/>
              <a:round/>
              <a:headEnd type="none" w="med" len="med"/>
              <a:tailEnd type="none" w="med" len="med"/>
            </a:ln>
            <a:effectLst/>
          </p:spPr>
        </p:cxnSp>
        <p:cxnSp>
          <p:nvCxnSpPr>
            <p:cNvPr id="228" name="直線コネクタ 227"/>
            <p:cNvCxnSpPr/>
            <p:nvPr/>
          </p:nvCxnSpPr>
          <p:spPr bwMode="auto">
            <a:xfrm flipH="1">
              <a:off x="2546185" y="3271924"/>
              <a:ext cx="12816" cy="1367995"/>
            </a:xfrm>
            <a:prstGeom prst="line">
              <a:avLst/>
            </a:prstGeom>
            <a:noFill/>
            <a:ln w="38100" cap="flat" cmpd="sng" algn="ctr">
              <a:solidFill>
                <a:srgbClr val="FF0000"/>
              </a:solidFill>
              <a:prstDash val="solid"/>
              <a:round/>
              <a:headEnd type="none" w="med" len="med"/>
              <a:tailEnd type="none" w="med" len="med"/>
            </a:ln>
            <a:effectLst/>
          </p:spPr>
        </p:cxnSp>
        <p:cxnSp>
          <p:nvCxnSpPr>
            <p:cNvPr id="229" name="直線コネクタ 228"/>
            <p:cNvCxnSpPr/>
            <p:nvPr/>
          </p:nvCxnSpPr>
          <p:spPr bwMode="auto">
            <a:xfrm flipH="1">
              <a:off x="2994923" y="3191458"/>
              <a:ext cx="12816" cy="1439994"/>
            </a:xfrm>
            <a:prstGeom prst="line">
              <a:avLst/>
            </a:prstGeom>
            <a:noFill/>
            <a:ln w="38100" cap="flat" cmpd="sng" algn="ctr">
              <a:solidFill>
                <a:srgbClr val="FF0000"/>
              </a:solidFill>
              <a:prstDash val="solid"/>
              <a:round/>
              <a:headEnd type="none" w="med" len="med"/>
              <a:tailEnd type="none" w="med" len="med"/>
            </a:ln>
            <a:effectLst/>
          </p:spPr>
        </p:cxnSp>
        <p:cxnSp>
          <p:nvCxnSpPr>
            <p:cNvPr id="230" name="直線コネクタ 229"/>
            <p:cNvCxnSpPr/>
            <p:nvPr/>
          </p:nvCxnSpPr>
          <p:spPr bwMode="auto">
            <a:xfrm flipH="1">
              <a:off x="3464828" y="3299458"/>
              <a:ext cx="12816" cy="1331994"/>
            </a:xfrm>
            <a:prstGeom prst="line">
              <a:avLst/>
            </a:prstGeom>
            <a:noFill/>
            <a:ln w="38100" cap="flat" cmpd="sng" algn="ctr">
              <a:solidFill>
                <a:srgbClr val="FF0000"/>
              </a:solidFill>
              <a:prstDash val="solid"/>
              <a:round/>
              <a:headEnd type="none" w="med" len="med"/>
              <a:tailEnd type="none" w="med" len="med"/>
            </a:ln>
            <a:effectLst/>
          </p:spPr>
        </p:cxnSp>
        <p:cxnSp>
          <p:nvCxnSpPr>
            <p:cNvPr id="231" name="直線コネクタ 230"/>
            <p:cNvCxnSpPr/>
            <p:nvPr/>
          </p:nvCxnSpPr>
          <p:spPr bwMode="auto">
            <a:xfrm flipH="1">
              <a:off x="3934733" y="3515458"/>
              <a:ext cx="12816" cy="1115994"/>
            </a:xfrm>
            <a:prstGeom prst="line">
              <a:avLst/>
            </a:prstGeom>
            <a:noFill/>
            <a:ln w="38100" cap="flat" cmpd="sng" algn="ctr">
              <a:solidFill>
                <a:srgbClr val="FF0000"/>
              </a:solidFill>
              <a:prstDash val="solid"/>
              <a:round/>
              <a:headEnd type="none" w="med" len="med"/>
              <a:tailEnd type="none" w="med" len="med"/>
            </a:ln>
            <a:effectLst/>
          </p:spPr>
        </p:cxnSp>
        <p:cxnSp>
          <p:nvCxnSpPr>
            <p:cNvPr id="232" name="直線コネクタ 231"/>
            <p:cNvCxnSpPr/>
            <p:nvPr/>
          </p:nvCxnSpPr>
          <p:spPr bwMode="auto">
            <a:xfrm flipH="1">
              <a:off x="4404638" y="3677523"/>
              <a:ext cx="12816" cy="971994"/>
            </a:xfrm>
            <a:prstGeom prst="line">
              <a:avLst/>
            </a:prstGeom>
            <a:noFill/>
            <a:ln w="38100" cap="flat" cmpd="sng" algn="ctr">
              <a:solidFill>
                <a:srgbClr val="FF0000"/>
              </a:solidFill>
              <a:prstDash val="solid"/>
              <a:round/>
              <a:headEnd type="none" w="med" len="med"/>
              <a:tailEnd type="none" w="med" len="med"/>
            </a:ln>
            <a:effectLst/>
          </p:spPr>
        </p:cxnSp>
        <p:cxnSp>
          <p:nvCxnSpPr>
            <p:cNvPr id="233" name="直線コネクタ 232"/>
            <p:cNvCxnSpPr/>
            <p:nvPr/>
          </p:nvCxnSpPr>
          <p:spPr bwMode="auto">
            <a:xfrm flipH="1">
              <a:off x="4874538" y="4163463"/>
              <a:ext cx="12816" cy="467989"/>
            </a:xfrm>
            <a:prstGeom prst="line">
              <a:avLst/>
            </a:prstGeom>
            <a:noFill/>
            <a:ln w="38100" cap="flat" cmpd="sng" algn="ctr">
              <a:solidFill>
                <a:srgbClr val="FF0000"/>
              </a:solidFill>
              <a:prstDash val="solid"/>
              <a:round/>
              <a:headEnd type="none" w="med" len="med"/>
              <a:tailEnd type="none" w="med" len="med"/>
            </a:ln>
            <a:effectLst/>
          </p:spPr>
        </p:cxnSp>
        <p:cxnSp>
          <p:nvCxnSpPr>
            <p:cNvPr id="234" name="直線コネクタ 233"/>
            <p:cNvCxnSpPr/>
            <p:nvPr/>
          </p:nvCxnSpPr>
          <p:spPr bwMode="auto">
            <a:xfrm flipH="1">
              <a:off x="5344443" y="4379465"/>
              <a:ext cx="12816" cy="251987"/>
            </a:xfrm>
            <a:prstGeom prst="line">
              <a:avLst/>
            </a:prstGeom>
            <a:noFill/>
            <a:ln w="38100" cap="flat" cmpd="sng" algn="ctr">
              <a:solidFill>
                <a:srgbClr val="FF0000"/>
              </a:solidFill>
              <a:prstDash val="solid"/>
              <a:round/>
              <a:headEnd type="none" w="med" len="med"/>
              <a:tailEnd type="none" w="med" len="med"/>
            </a:ln>
            <a:effectLst/>
          </p:spPr>
        </p:cxnSp>
        <p:sp>
          <p:nvSpPr>
            <p:cNvPr id="235" name="円/楕円 234"/>
            <p:cNvSpPr/>
            <p:nvPr/>
          </p:nvSpPr>
          <p:spPr bwMode="auto">
            <a:xfrm>
              <a:off x="596272" y="4340848"/>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36" name="円/楕円 235"/>
            <p:cNvSpPr/>
            <p:nvPr/>
          </p:nvSpPr>
          <p:spPr bwMode="auto">
            <a:xfrm>
              <a:off x="1079710" y="4133408"/>
              <a:ext cx="148167" cy="14816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37" name="円/楕円 236"/>
            <p:cNvSpPr/>
            <p:nvPr/>
          </p:nvSpPr>
          <p:spPr bwMode="auto">
            <a:xfrm>
              <a:off x="1543995" y="3707107"/>
              <a:ext cx="148167" cy="14816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38" name="円/楕円 237"/>
            <p:cNvSpPr/>
            <p:nvPr/>
          </p:nvSpPr>
          <p:spPr bwMode="auto">
            <a:xfrm>
              <a:off x="1987113" y="3401027"/>
              <a:ext cx="148167" cy="14816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39" name="円/楕円 238"/>
            <p:cNvSpPr/>
            <p:nvPr/>
          </p:nvSpPr>
          <p:spPr bwMode="auto">
            <a:xfrm>
              <a:off x="2483805" y="3193587"/>
              <a:ext cx="148167" cy="14816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40" name="円/楕円 239"/>
            <p:cNvSpPr/>
            <p:nvPr/>
          </p:nvSpPr>
          <p:spPr bwMode="auto">
            <a:xfrm>
              <a:off x="2932543" y="3134317"/>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41" name="円/楕円 240"/>
            <p:cNvSpPr/>
            <p:nvPr/>
          </p:nvSpPr>
          <p:spPr bwMode="auto">
            <a:xfrm>
              <a:off x="3402448" y="3286717"/>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42" name="円/楕円 241"/>
            <p:cNvSpPr/>
            <p:nvPr/>
          </p:nvSpPr>
          <p:spPr bwMode="auto">
            <a:xfrm>
              <a:off x="3872353" y="3460284"/>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43" name="円/楕円 242"/>
            <p:cNvSpPr/>
            <p:nvPr/>
          </p:nvSpPr>
          <p:spPr bwMode="auto">
            <a:xfrm>
              <a:off x="4342258" y="3648319"/>
              <a:ext cx="148167" cy="14816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44" name="円/楕円 243"/>
            <p:cNvSpPr/>
            <p:nvPr/>
          </p:nvSpPr>
          <p:spPr bwMode="auto">
            <a:xfrm>
              <a:off x="4812163" y="4074472"/>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45" name="円/楕円 244"/>
            <p:cNvSpPr/>
            <p:nvPr/>
          </p:nvSpPr>
          <p:spPr bwMode="auto">
            <a:xfrm>
              <a:off x="5282068" y="4319657"/>
              <a:ext cx="148167" cy="14816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cxnSp>
          <p:nvCxnSpPr>
            <p:cNvPr id="246" name="直線矢印コネクタ 245"/>
            <p:cNvCxnSpPr/>
            <p:nvPr/>
          </p:nvCxnSpPr>
          <p:spPr bwMode="auto">
            <a:xfrm>
              <a:off x="362884" y="4637181"/>
              <a:ext cx="5596467" cy="0"/>
            </a:xfrm>
            <a:prstGeom prst="straightConnector1">
              <a:avLst/>
            </a:prstGeom>
            <a:noFill/>
            <a:ln w="38100" cap="flat" cmpd="sng" algn="ctr">
              <a:solidFill>
                <a:schemeClr val="tx1"/>
              </a:solidFill>
              <a:prstDash val="solid"/>
              <a:round/>
              <a:headEnd type="none" w="med" len="med"/>
              <a:tailEnd type="arrow"/>
            </a:ln>
            <a:effectLst/>
          </p:spPr>
        </p:cxnSp>
        <p:cxnSp>
          <p:nvCxnSpPr>
            <p:cNvPr id="247" name="直線矢印コネクタ 246"/>
            <p:cNvCxnSpPr/>
            <p:nvPr/>
          </p:nvCxnSpPr>
          <p:spPr bwMode="auto">
            <a:xfrm flipV="1">
              <a:off x="358649" y="2939615"/>
              <a:ext cx="0" cy="1693332"/>
            </a:xfrm>
            <a:prstGeom prst="straightConnector1">
              <a:avLst/>
            </a:prstGeom>
            <a:noFill/>
            <a:ln w="38100" cap="flat" cmpd="sng" algn="ctr">
              <a:solidFill>
                <a:schemeClr val="tx1"/>
              </a:solidFill>
              <a:prstDash val="solid"/>
              <a:round/>
              <a:headEnd type="none" w="med" len="med"/>
              <a:tailEnd type="arrow"/>
            </a:ln>
            <a:effectLst/>
          </p:spPr>
        </p:cxnSp>
      </p:grpSp>
      <p:grpSp>
        <p:nvGrpSpPr>
          <p:cNvPr id="248" name="グループ化 247"/>
          <p:cNvGrpSpPr/>
          <p:nvPr/>
        </p:nvGrpSpPr>
        <p:grpSpPr>
          <a:xfrm>
            <a:off x="194474" y="3080840"/>
            <a:ext cx="3948845" cy="1105509"/>
            <a:chOff x="179512" y="3080058"/>
            <a:chExt cx="3645088" cy="1105509"/>
          </a:xfrm>
        </p:grpSpPr>
        <p:cxnSp>
          <p:nvCxnSpPr>
            <p:cNvPr id="249" name="直線コネクタ 248"/>
            <p:cNvCxnSpPr/>
            <p:nvPr/>
          </p:nvCxnSpPr>
          <p:spPr bwMode="auto">
            <a:xfrm>
              <a:off x="800461" y="3848271"/>
              <a:ext cx="0" cy="325866"/>
            </a:xfrm>
            <a:prstGeom prst="line">
              <a:avLst/>
            </a:prstGeom>
            <a:noFill/>
            <a:ln w="38100" cap="flat" cmpd="sng" algn="ctr">
              <a:solidFill>
                <a:srgbClr val="0070C0"/>
              </a:solidFill>
              <a:prstDash val="solid"/>
              <a:round/>
              <a:headEnd type="none" w="med" len="med"/>
              <a:tailEnd type="none" w="med" len="med"/>
            </a:ln>
            <a:effectLst/>
          </p:spPr>
        </p:cxnSp>
        <p:cxnSp>
          <p:nvCxnSpPr>
            <p:cNvPr id="250" name="直線コネクタ 249"/>
            <p:cNvCxnSpPr/>
            <p:nvPr/>
          </p:nvCxnSpPr>
          <p:spPr bwMode="auto">
            <a:xfrm>
              <a:off x="490175" y="4036857"/>
              <a:ext cx="0" cy="148710"/>
            </a:xfrm>
            <a:prstGeom prst="line">
              <a:avLst/>
            </a:prstGeom>
            <a:noFill/>
            <a:ln w="38100" cap="flat" cmpd="sng" algn="ctr">
              <a:solidFill>
                <a:srgbClr val="0070C0"/>
              </a:solidFill>
              <a:prstDash val="solid"/>
              <a:round/>
              <a:headEnd type="none" w="med" len="med"/>
              <a:tailEnd type="none" w="med" len="med"/>
            </a:ln>
            <a:effectLst/>
          </p:spPr>
        </p:cxnSp>
        <p:cxnSp>
          <p:nvCxnSpPr>
            <p:cNvPr id="251" name="直線コネクタ 250"/>
            <p:cNvCxnSpPr/>
            <p:nvPr/>
          </p:nvCxnSpPr>
          <p:spPr bwMode="auto">
            <a:xfrm>
              <a:off x="1095265" y="3541830"/>
              <a:ext cx="0" cy="628590"/>
            </a:xfrm>
            <a:prstGeom prst="line">
              <a:avLst/>
            </a:prstGeom>
            <a:noFill/>
            <a:ln w="38100" cap="flat" cmpd="sng" algn="ctr">
              <a:solidFill>
                <a:srgbClr val="0070C0"/>
              </a:solidFill>
              <a:prstDash val="solid"/>
              <a:round/>
              <a:headEnd type="none" w="med" len="med"/>
              <a:tailEnd type="none" w="med" len="med"/>
            </a:ln>
            <a:effectLst/>
          </p:spPr>
        </p:cxnSp>
        <p:cxnSp>
          <p:nvCxnSpPr>
            <p:cNvPr id="252" name="直線コネクタ 251"/>
            <p:cNvCxnSpPr/>
            <p:nvPr/>
          </p:nvCxnSpPr>
          <p:spPr bwMode="auto">
            <a:xfrm>
              <a:off x="1395268" y="3380213"/>
              <a:ext cx="0" cy="804940"/>
            </a:xfrm>
            <a:prstGeom prst="line">
              <a:avLst/>
            </a:prstGeom>
            <a:noFill/>
            <a:ln w="38100" cap="flat" cmpd="sng" algn="ctr">
              <a:solidFill>
                <a:srgbClr val="0070C0"/>
              </a:solidFill>
              <a:prstDash val="solid"/>
              <a:round/>
              <a:headEnd type="none" w="med" len="med"/>
              <a:tailEnd type="none" w="med" len="med"/>
            </a:ln>
            <a:effectLst/>
          </p:spPr>
        </p:cxnSp>
        <p:cxnSp>
          <p:nvCxnSpPr>
            <p:cNvPr id="253" name="直線コネクタ 252"/>
            <p:cNvCxnSpPr/>
            <p:nvPr/>
          </p:nvCxnSpPr>
          <p:spPr bwMode="auto">
            <a:xfrm>
              <a:off x="1710006" y="3279529"/>
              <a:ext cx="0" cy="900116"/>
            </a:xfrm>
            <a:prstGeom prst="line">
              <a:avLst/>
            </a:prstGeom>
            <a:noFill/>
            <a:ln w="38100" cap="flat" cmpd="sng" algn="ctr">
              <a:solidFill>
                <a:srgbClr val="0070C0"/>
              </a:solidFill>
              <a:prstDash val="solid"/>
              <a:round/>
              <a:headEnd type="none" w="med" len="med"/>
              <a:tailEnd type="none" w="med" len="med"/>
            </a:ln>
            <a:effectLst/>
          </p:spPr>
        </p:cxnSp>
        <p:cxnSp>
          <p:nvCxnSpPr>
            <p:cNvPr id="254" name="直線コネクタ 253"/>
            <p:cNvCxnSpPr/>
            <p:nvPr/>
          </p:nvCxnSpPr>
          <p:spPr bwMode="auto">
            <a:xfrm flipH="1">
              <a:off x="2002057" y="3279529"/>
              <a:ext cx="4170" cy="905624"/>
            </a:xfrm>
            <a:prstGeom prst="line">
              <a:avLst/>
            </a:prstGeom>
            <a:noFill/>
            <a:ln w="38100" cap="flat" cmpd="sng" algn="ctr">
              <a:solidFill>
                <a:srgbClr val="0070C0"/>
              </a:solidFill>
              <a:prstDash val="solid"/>
              <a:round/>
              <a:headEnd type="none" w="med" len="med"/>
              <a:tailEnd type="none" w="med" len="med"/>
            </a:ln>
            <a:effectLst/>
          </p:spPr>
        </p:cxnSp>
        <p:cxnSp>
          <p:nvCxnSpPr>
            <p:cNvPr id="255" name="直線コネクタ 254"/>
            <p:cNvCxnSpPr/>
            <p:nvPr/>
          </p:nvCxnSpPr>
          <p:spPr bwMode="auto">
            <a:xfrm>
              <a:off x="2307884" y="3405430"/>
              <a:ext cx="0" cy="768707"/>
            </a:xfrm>
            <a:prstGeom prst="line">
              <a:avLst/>
            </a:prstGeom>
            <a:noFill/>
            <a:ln w="38100" cap="flat" cmpd="sng" algn="ctr">
              <a:solidFill>
                <a:srgbClr val="0070C0"/>
              </a:solidFill>
              <a:prstDash val="solid"/>
              <a:round/>
              <a:headEnd type="none" w="med" len="med"/>
              <a:tailEnd type="none" w="med" len="med"/>
            </a:ln>
            <a:effectLst/>
          </p:spPr>
        </p:cxnSp>
        <p:cxnSp>
          <p:nvCxnSpPr>
            <p:cNvPr id="256" name="直線コネクタ 255"/>
            <p:cNvCxnSpPr/>
            <p:nvPr/>
          </p:nvCxnSpPr>
          <p:spPr bwMode="auto">
            <a:xfrm>
              <a:off x="2613711" y="3515147"/>
              <a:ext cx="0" cy="658990"/>
            </a:xfrm>
            <a:prstGeom prst="line">
              <a:avLst/>
            </a:prstGeom>
            <a:noFill/>
            <a:ln w="38100" cap="flat" cmpd="sng" algn="ctr">
              <a:solidFill>
                <a:srgbClr val="0070C0"/>
              </a:solidFill>
              <a:prstDash val="solid"/>
              <a:round/>
              <a:headEnd type="none" w="med" len="med"/>
              <a:tailEnd type="none" w="med" len="med"/>
            </a:ln>
            <a:effectLst/>
          </p:spPr>
        </p:cxnSp>
        <p:cxnSp>
          <p:nvCxnSpPr>
            <p:cNvPr id="257" name="直線コネクタ 256"/>
            <p:cNvCxnSpPr/>
            <p:nvPr/>
          </p:nvCxnSpPr>
          <p:spPr bwMode="auto">
            <a:xfrm>
              <a:off x="2917962" y="3628139"/>
              <a:ext cx="0" cy="549340"/>
            </a:xfrm>
            <a:prstGeom prst="line">
              <a:avLst/>
            </a:prstGeom>
            <a:noFill/>
            <a:ln w="38100" cap="flat" cmpd="sng" algn="ctr">
              <a:solidFill>
                <a:srgbClr val="0070C0"/>
              </a:solidFill>
              <a:prstDash val="solid"/>
              <a:round/>
              <a:headEnd type="none" w="med" len="med"/>
              <a:tailEnd type="none" w="med" len="med"/>
            </a:ln>
            <a:effectLst/>
          </p:spPr>
        </p:cxnSp>
        <p:cxnSp>
          <p:nvCxnSpPr>
            <p:cNvPr id="258" name="直線コネクタ 257"/>
            <p:cNvCxnSpPr/>
            <p:nvPr/>
          </p:nvCxnSpPr>
          <p:spPr bwMode="auto">
            <a:xfrm>
              <a:off x="3225361" y="3919024"/>
              <a:ext cx="0" cy="255113"/>
            </a:xfrm>
            <a:prstGeom prst="line">
              <a:avLst/>
            </a:prstGeom>
            <a:noFill/>
            <a:ln w="38100" cap="flat" cmpd="sng" algn="ctr">
              <a:solidFill>
                <a:srgbClr val="0070C0"/>
              </a:solidFill>
              <a:prstDash val="solid"/>
              <a:round/>
              <a:headEnd type="none" w="med" len="med"/>
              <a:tailEnd type="none" w="med" len="med"/>
            </a:ln>
            <a:effectLst/>
          </p:spPr>
        </p:cxnSp>
        <p:cxnSp>
          <p:nvCxnSpPr>
            <p:cNvPr id="259" name="直線コネクタ 258"/>
            <p:cNvCxnSpPr/>
            <p:nvPr/>
          </p:nvCxnSpPr>
          <p:spPr bwMode="auto">
            <a:xfrm>
              <a:off x="3531187" y="4043327"/>
              <a:ext cx="1" cy="130810"/>
            </a:xfrm>
            <a:prstGeom prst="line">
              <a:avLst/>
            </a:prstGeom>
            <a:noFill/>
            <a:ln w="38100" cap="flat" cmpd="sng" algn="ctr">
              <a:solidFill>
                <a:srgbClr val="0070C0"/>
              </a:solidFill>
              <a:prstDash val="solid"/>
              <a:round/>
              <a:headEnd type="none" w="med" len="med"/>
              <a:tailEnd type="none" w="med" len="med"/>
            </a:ln>
            <a:effectLst/>
          </p:spPr>
        </p:cxnSp>
        <p:grpSp>
          <p:nvGrpSpPr>
            <p:cNvPr id="260" name="図形グループ 20"/>
            <p:cNvGrpSpPr/>
            <p:nvPr/>
          </p:nvGrpSpPr>
          <p:grpSpPr>
            <a:xfrm>
              <a:off x="179512" y="3080058"/>
              <a:ext cx="3645088" cy="1104314"/>
              <a:chOff x="358649" y="2939615"/>
              <a:chExt cx="5600702" cy="1697566"/>
            </a:xfrm>
          </p:grpSpPr>
          <p:cxnSp>
            <p:nvCxnSpPr>
              <p:cNvPr id="280" name="直線矢印コネクタ 279"/>
              <p:cNvCxnSpPr/>
              <p:nvPr/>
            </p:nvCxnSpPr>
            <p:spPr bwMode="auto">
              <a:xfrm>
                <a:off x="362884" y="4637181"/>
                <a:ext cx="5596467" cy="0"/>
              </a:xfrm>
              <a:prstGeom prst="straightConnector1">
                <a:avLst/>
              </a:prstGeom>
              <a:noFill/>
              <a:ln w="38100" cap="flat" cmpd="sng" algn="ctr">
                <a:solidFill>
                  <a:schemeClr val="tx1"/>
                </a:solidFill>
                <a:prstDash val="solid"/>
                <a:round/>
                <a:headEnd type="none" w="med" len="med"/>
                <a:tailEnd type="arrow"/>
              </a:ln>
              <a:effectLst/>
            </p:spPr>
          </p:cxnSp>
          <p:cxnSp>
            <p:nvCxnSpPr>
              <p:cNvPr id="281" name="直線矢印コネクタ 280"/>
              <p:cNvCxnSpPr/>
              <p:nvPr/>
            </p:nvCxnSpPr>
            <p:spPr bwMode="auto">
              <a:xfrm flipV="1">
                <a:off x="358649" y="2939615"/>
                <a:ext cx="0" cy="1693332"/>
              </a:xfrm>
              <a:prstGeom prst="straightConnector1">
                <a:avLst/>
              </a:prstGeom>
              <a:noFill/>
              <a:ln w="38100" cap="flat" cmpd="sng" algn="ctr">
                <a:solidFill>
                  <a:schemeClr val="tx1"/>
                </a:solidFill>
                <a:prstDash val="solid"/>
                <a:round/>
                <a:headEnd type="none" w="med" len="med"/>
                <a:tailEnd type="arrow"/>
              </a:ln>
              <a:effectLst/>
            </p:spPr>
          </p:cxnSp>
        </p:grpSp>
        <p:sp>
          <p:nvSpPr>
            <p:cNvPr id="262" name="円/楕円 261"/>
            <p:cNvSpPr/>
            <p:nvPr/>
          </p:nvSpPr>
          <p:spPr bwMode="auto">
            <a:xfrm>
              <a:off x="440949" y="3956181"/>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70" name="円/楕円 269"/>
            <p:cNvSpPr/>
            <p:nvPr/>
          </p:nvSpPr>
          <p:spPr bwMode="auto">
            <a:xfrm>
              <a:off x="1047717" y="3494937"/>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71" name="円/楕円 270"/>
            <p:cNvSpPr/>
            <p:nvPr/>
          </p:nvSpPr>
          <p:spPr bwMode="auto">
            <a:xfrm>
              <a:off x="1343822" y="3321057"/>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72" name="円/楕円 271"/>
            <p:cNvSpPr/>
            <p:nvPr/>
          </p:nvSpPr>
          <p:spPr bwMode="auto">
            <a:xfrm>
              <a:off x="1663445" y="3223758"/>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73" name="円/楕円 272"/>
            <p:cNvSpPr/>
            <p:nvPr/>
          </p:nvSpPr>
          <p:spPr bwMode="auto">
            <a:xfrm>
              <a:off x="1957648" y="3228014"/>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74" name="円/楕円 273"/>
            <p:cNvSpPr/>
            <p:nvPr/>
          </p:nvSpPr>
          <p:spPr bwMode="auto">
            <a:xfrm>
              <a:off x="2256751" y="3362263"/>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75" name="円/楕円 274"/>
            <p:cNvSpPr/>
            <p:nvPr/>
          </p:nvSpPr>
          <p:spPr bwMode="auto">
            <a:xfrm>
              <a:off x="2565495" y="3455168"/>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76" name="円/楕円 275"/>
            <p:cNvSpPr/>
            <p:nvPr/>
          </p:nvSpPr>
          <p:spPr bwMode="auto">
            <a:xfrm>
              <a:off x="2869746" y="3623944"/>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77" name="円/楕円 276"/>
            <p:cNvSpPr/>
            <p:nvPr/>
          </p:nvSpPr>
          <p:spPr bwMode="auto">
            <a:xfrm>
              <a:off x="3177145" y="3883052"/>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78" name="円/楕円 277"/>
            <p:cNvSpPr/>
            <p:nvPr/>
          </p:nvSpPr>
          <p:spPr bwMode="auto">
            <a:xfrm>
              <a:off x="749045" y="3786263"/>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79" name="円/楕円 278"/>
            <p:cNvSpPr/>
            <p:nvPr/>
          </p:nvSpPr>
          <p:spPr bwMode="auto">
            <a:xfrm>
              <a:off x="3484047" y="4020112"/>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grpSp>
      <p:grpSp>
        <p:nvGrpSpPr>
          <p:cNvPr id="282" name="グループ化 281"/>
          <p:cNvGrpSpPr/>
          <p:nvPr/>
        </p:nvGrpSpPr>
        <p:grpSpPr>
          <a:xfrm>
            <a:off x="194474" y="5025056"/>
            <a:ext cx="3948845" cy="1105095"/>
            <a:chOff x="180521" y="5024274"/>
            <a:chExt cx="3645088" cy="1105095"/>
          </a:xfrm>
        </p:grpSpPr>
        <p:cxnSp>
          <p:nvCxnSpPr>
            <p:cNvPr id="283" name="直線コネクタ 282"/>
            <p:cNvCxnSpPr/>
            <p:nvPr/>
          </p:nvCxnSpPr>
          <p:spPr bwMode="auto">
            <a:xfrm>
              <a:off x="3330098" y="5922030"/>
              <a:ext cx="0" cy="203943"/>
            </a:xfrm>
            <a:prstGeom prst="line">
              <a:avLst/>
            </a:prstGeom>
            <a:noFill/>
            <a:ln w="38100" cap="flat" cmpd="sng" algn="ctr">
              <a:solidFill>
                <a:srgbClr val="00B050"/>
              </a:solidFill>
              <a:prstDash val="solid"/>
              <a:round/>
              <a:headEnd type="none" w="med" len="med"/>
              <a:tailEnd type="none" w="med" len="med"/>
            </a:ln>
            <a:effectLst/>
          </p:spPr>
        </p:cxnSp>
        <p:cxnSp>
          <p:nvCxnSpPr>
            <p:cNvPr id="284" name="直線コネクタ 283"/>
            <p:cNvCxnSpPr/>
            <p:nvPr/>
          </p:nvCxnSpPr>
          <p:spPr bwMode="auto">
            <a:xfrm>
              <a:off x="3016498" y="5706844"/>
              <a:ext cx="0" cy="401056"/>
            </a:xfrm>
            <a:prstGeom prst="line">
              <a:avLst/>
            </a:prstGeom>
            <a:noFill/>
            <a:ln w="38100" cap="flat" cmpd="sng" algn="ctr">
              <a:solidFill>
                <a:srgbClr val="00B050"/>
              </a:solidFill>
              <a:prstDash val="solid"/>
              <a:round/>
              <a:headEnd type="none" w="med" len="med"/>
              <a:tailEnd type="none" w="med" len="med"/>
            </a:ln>
            <a:effectLst/>
          </p:spPr>
        </p:cxnSp>
        <p:cxnSp>
          <p:nvCxnSpPr>
            <p:cNvPr id="285" name="直線コネクタ 284"/>
            <p:cNvCxnSpPr/>
            <p:nvPr/>
          </p:nvCxnSpPr>
          <p:spPr bwMode="auto">
            <a:xfrm>
              <a:off x="2720126" y="5469867"/>
              <a:ext cx="0" cy="658990"/>
            </a:xfrm>
            <a:prstGeom prst="line">
              <a:avLst/>
            </a:prstGeom>
            <a:noFill/>
            <a:ln w="38100" cap="flat" cmpd="sng" algn="ctr">
              <a:solidFill>
                <a:srgbClr val="00B050"/>
              </a:solidFill>
              <a:prstDash val="solid"/>
              <a:round/>
              <a:headEnd type="none" w="med" len="med"/>
              <a:tailEnd type="none" w="med" len="med"/>
            </a:ln>
            <a:effectLst/>
          </p:spPr>
        </p:cxnSp>
        <p:cxnSp>
          <p:nvCxnSpPr>
            <p:cNvPr id="286" name="直線コネクタ 285"/>
            <p:cNvCxnSpPr/>
            <p:nvPr/>
          </p:nvCxnSpPr>
          <p:spPr bwMode="auto">
            <a:xfrm>
              <a:off x="2413044" y="5409884"/>
              <a:ext cx="0" cy="696104"/>
            </a:xfrm>
            <a:prstGeom prst="line">
              <a:avLst/>
            </a:prstGeom>
            <a:noFill/>
            <a:ln w="38100" cap="flat" cmpd="sng" algn="ctr">
              <a:solidFill>
                <a:srgbClr val="00B050"/>
              </a:solidFill>
              <a:prstDash val="solid"/>
              <a:round/>
              <a:headEnd type="none" w="med" len="med"/>
              <a:tailEnd type="none" w="med" len="med"/>
            </a:ln>
            <a:effectLst/>
          </p:spPr>
        </p:cxnSp>
        <p:cxnSp>
          <p:nvCxnSpPr>
            <p:cNvPr id="287" name="直線コネクタ 286"/>
            <p:cNvCxnSpPr/>
            <p:nvPr/>
          </p:nvCxnSpPr>
          <p:spPr bwMode="auto">
            <a:xfrm flipH="1">
              <a:off x="2101985" y="5243298"/>
              <a:ext cx="4170" cy="867050"/>
            </a:xfrm>
            <a:prstGeom prst="line">
              <a:avLst/>
            </a:prstGeom>
            <a:noFill/>
            <a:ln w="38100" cap="flat" cmpd="sng" algn="ctr">
              <a:solidFill>
                <a:srgbClr val="00B050"/>
              </a:solidFill>
              <a:prstDash val="solid"/>
              <a:round/>
              <a:headEnd type="none" w="med" len="med"/>
              <a:tailEnd type="none" w="med" len="med"/>
            </a:ln>
            <a:effectLst/>
          </p:spPr>
        </p:cxnSp>
        <p:cxnSp>
          <p:nvCxnSpPr>
            <p:cNvPr id="288" name="直線コネクタ 287"/>
            <p:cNvCxnSpPr/>
            <p:nvPr/>
          </p:nvCxnSpPr>
          <p:spPr bwMode="auto">
            <a:xfrm>
              <a:off x="1806162" y="5223745"/>
              <a:ext cx="0" cy="889916"/>
            </a:xfrm>
            <a:prstGeom prst="line">
              <a:avLst/>
            </a:prstGeom>
            <a:noFill/>
            <a:ln w="38100" cap="flat" cmpd="sng" algn="ctr">
              <a:solidFill>
                <a:srgbClr val="00B050"/>
              </a:solidFill>
              <a:prstDash val="solid"/>
              <a:round/>
              <a:headEnd type="none" w="med" len="med"/>
              <a:tailEnd type="none" w="med" len="med"/>
            </a:ln>
            <a:effectLst/>
          </p:spPr>
        </p:cxnSp>
        <p:cxnSp>
          <p:nvCxnSpPr>
            <p:cNvPr id="289" name="直線コネクタ 288"/>
            <p:cNvCxnSpPr/>
            <p:nvPr/>
          </p:nvCxnSpPr>
          <p:spPr bwMode="auto">
            <a:xfrm>
              <a:off x="1499800" y="5251857"/>
              <a:ext cx="0" cy="863694"/>
            </a:xfrm>
            <a:prstGeom prst="line">
              <a:avLst/>
            </a:prstGeom>
            <a:noFill/>
            <a:ln w="38100" cap="flat" cmpd="sng" algn="ctr">
              <a:solidFill>
                <a:srgbClr val="00B050"/>
              </a:solidFill>
              <a:prstDash val="solid"/>
              <a:round/>
              <a:headEnd type="none" w="med" len="med"/>
              <a:tailEnd type="none" w="med" len="med"/>
            </a:ln>
            <a:effectLst/>
          </p:spPr>
        </p:cxnSp>
        <p:cxnSp>
          <p:nvCxnSpPr>
            <p:cNvPr id="290" name="直線コネクタ 289"/>
            <p:cNvCxnSpPr/>
            <p:nvPr/>
          </p:nvCxnSpPr>
          <p:spPr bwMode="auto">
            <a:xfrm>
              <a:off x="1192718" y="5420815"/>
              <a:ext cx="0" cy="708554"/>
            </a:xfrm>
            <a:prstGeom prst="line">
              <a:avLst/>
            </a:prstGeom>
            <a:noFill/>
            <a:ln w="38100" cap="flat" cmpd="sng" algn="ctr">
              <a:solidFill>
                <a:srgbClr val="00B050"/>
              </a:solidFill>
              <a:prstDash val="solid"/>
              <a:round/>
              <a:headEnd type="none" w="med" len="med"/>
              <a:tailEnd type="none" w="med" len="med"/>
            </a:ln>
            <a:effectLst/>
          </p:spPr>
        </p:cxnSp>
        <p:cxnSp>
          <p:nvCxnSpPr>
            <p:cNvPr id="291" name="直線コネクタ 290"/>
            <p:cNvCxnSpPr/>
            <p:nvPr/>
          </p:nvCxnSpPr>
          <p:spPr bwMode="auto">
            <a:xfrm>
              <a:off x="900876" y="5681210"/>
              <a:ext cx="0" cy="448159"/>
            </a:xfrm>
            <a:prstGeom prst="line">
              <a:avLst/>
            </a:prstGeom>
            <a:noFill/>
            <a:ln w="38100" cap="flat" cmpd="sng" algn="ctr">
              <a:solidFill>
                <a:srgbClr val="00B050"/>
              </a:solidFill>
              <a:prstDash val="solid"/>
              <a:round/>
              <a:headEnd type="none" w="med" len="med"/>
              <a:tailEnd type="none" w="med" len="med"/>
            </a:ln>
            <a:effectLst/>
          </p:spPr>
        </p:cxnSp>
        <p:cxnSp>
          <p:nvCxnSpPr>
            <p:cNvPr id="302" name="直線コネクタ 301"/>
            <p:cNvCxnSpPr/>
            <p:nvPr/>
          </p:nvCxnSpPr>
          <p:spPr bwMode="auto">
            <a:xfrm>
              <a:off x="590366" y="5941071"/>
              <a:ext cx="0" cy="181562"/>
            </a:xfrm>
            <a:prstGeom prst="line">
              <a:avLst/>
            </a:prstGeom>
            <a:noFill/>
            <a:ln w="38100" cap="flat" cmpd="sng" algn="ctr">
              <a:solidFill>
                <a:srgbClr val="00B050"/>
              </a:solidFill>
              <a:prstDash val="solid"/>
              <a:round/>
              <a:headEnd type="none" w="med" len="med"/>
              <a:tailEnd type="none" w="med" len="med"/>
            </a:ln>
            <a:effectLst/>
          </p:spPr>
        </p:cxnSp>
        <p:grpSp>
          <p:nvGrpSpPr>
            <p:cNvPr id="303" name="図形グループ 20"/>
            <p:cNvGrpSpPr/>
            <p:nvPr/>
          </p:nvGrpSpPr>
          <p:grpSpPr>
            <a:xfrm>
              <a:off x="180521" y="5024274"/>
              <a:ext cx="3645088" cy="1104314"/>
              <a:chOff x="358649" y="2939615"/>
              <a:chExt cx="5600702" cy="1697566"/>
            </a:xfrm>
          </p:grpSpPr>
          <p:cxnSp>
            <p:nvCxnSpPr>
              <p:cNvPr id="316" name="直線矢印コネクタ 315"/>
              <p:cNvCxnSpPr/>
              <p:nvPr/>
            </p:nvCxnSpPr>
            <p:spPr bwMode="auto">
              <a:xfrm>
                <a:off x="362884" y="4637181"/>
                <a:ext cx="5596467" cy="0"/>
              </a:xfrm>
              <a:prstGeom prst="straightConnector1">
                <a:avLst/>
              </a:prstGeom>
              <a:noFill/>
              <a:ln w="38100" cap="flat" cmpd="sng" algn="ctr">
                <a:solidFill>
                  <a:schemeClr val="tx1"/>
                </a:solidFill>
                <a:prstDash val="solid"/>
                <a:round/>
                <a:headEnd type="none" w="med" len="med"/>
                <a:tailEnd type="arrow"/>
              </a:ln>
              <a:effectLst/>
            </p:spPr>
          </p:cxnSp>
          <p:cxnSp>
            <p:nvCxnSpPr>
              <p:cNvPr id="317" name="直線矢印コネクタ 316"/>
              <p:cNvCxnSpPr/>
              <p:nvPr/>
            </p:nvCxnSpPr>
            <p:spPr bwMode="auto">
              <a:xfrm flipV="1">
                <a:off x="358649" y="2939615"/>
                <a:ext cx="0" cy="1693332"/>
              </a:xfrm>
              <a:prstGeom prst="straightConnector1">
                <a:avLst/>
              </a:prstGeom>
              <a:noFill/>
              <a:ln w="38100" cap="flat" cmpd="sng" algn="ctr">
                <a:solidFill>
                  <a:schemeClr val="tx1"/>
                </a:solidFill>
                <a:prstDash val="solid"/>
                <a:round/>
                <a:headEnd type="none" w="med" len="med"/>
                <a:tailEnd type="arrow"/>
              </a:ln>
              <a:effectLst/>
            </p:spPr>
          </p:cxnSp>
        </p:grpSp>
        <p:sp>
          <p:nvSpPr>
            <p:cNvPr id="304" name="円/楕円 303"/>
            <p:cNvSpPr/>
            <p:nvPr/>
          </p:nvSpPr>
          <p:spPr bwMode="auto">
            <a:xfrm>
              <a:off x="541685" y="5856733"/>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305" name="円/楕円 304"/>
            <p:cNvSpPr/>
            <p:nvPr/>
          </p:nvSpPr>
          <p:spPr bwMode="auto">
            <a:xfrm>
              <a:off x="3281882" y="5885928"/>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307" name="円/楕円 306"/>
            <p:cNvSpPr/>
            <p:nvPr/>
          </p:nvSpPr>
          <p:spPr bwMode="auto">
            <a:xfrm>
              <a:off x="1757946" y="5145781"/>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308" name="円/楕円 307"/>
            <p:cNvSpPr/>
            <p:nvPr/>
          </p:nvSpPr>
          <p:spPr bwMode="auto">
            <a:xfrm>
              <a:off x="851735" y="5627989"/>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310" name="円/楕円 309"/>
            <p:cNvSpPr/>
            <p:nvPr/>
          </p:nvSpPr>
          <p:spPr bwMode="auto">
            <a:xfrm>
              <a:off x="1143932" y="5379118"/>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311" name="円/楕円 310"/>
            <p:cNvSpPr/>
            <p:nvPr/>
          </p:nvSpPr>
          <p:spPr bwMode="auto">
            <a:xfrm>
              <a:off x="2059816" y="5213873"/>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312" name="円/楕円 311"/>
            <p:cNvSpPr/>
            <p:nvPr/>
          </p:nvSpPr>
          <p:spPr bwMode="auto">
            <a:xfrm>
              <a:off x="2364828" y="5340235"/>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313" name="円/楕円 312"/>
            <p:cNvSpPr/>
            <p:nvPr/>
          </p:nvSpPr>
          <p:spPr bwMode="auto">
            <a:xfrm>
              <a:off x="2671176" y="5438586"/>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314" name="円/楕円 313"/>
            <p:cNvSpPr/>
            <p:nvPr/>
          </p:nvSpPr>
          <p:spPr bwMode="auto">
            <a:xfrm>
              <a:off x="1452275" y="5220423"/>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315" name="円/楕円 314"/>
            <p:cNvSpPr/>
            <p:nvPr/>
          </p:nvSpPr>
          <p:spPr bwMode="auto">
            <a:xfrm>
              <a:off x="2969815" y="5678650"/>
              <a:ext cx="96431" cy="9638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grpSp>
      <p:sp>
        <p:nvSpPr>
          <p:cNvPr id="318" name="正方形/長方形 317"/>
          <p:cNvSpPr/>
          <p:nvPr/>
        </p:nvSpPr>
        <p:spPr>
          <a:xfrm>
            <a:off x="6669191" y="1828946"/>
            <a:ext cx="2285738" cy="1200306"/>
          </a:xfrm>
          <a:prstGeom prst="rect">
            <a:avLst/>
          </a:prstGeom>
        </p:spPr>
        <p:txBody>
          <a:bodyPr wrap="square" lIns="91418" tIns="45709" rIns="91418" bIns="45709">
            <a:spAutoFit/>
          </a:bodyPr>
          <a:lstStyle/>
          <a:p>
            <a:pPr algn="ctr"/>
            <a:r>
              <a:rPr lang="en-US" altLang="ja-JP" sz="2400" dirty="0" smtClean="0">
                <a:latin typeface="Arial"/>
                <a:cs typeface="Arial"/>
              </a:rPr>
              <a:t>Spectrally interleaving </a:t>
            </a:r>
            <a:r>
              <a:rPr lang="en-US" altLang="ja-JP" sz="2400" dirty="0" smtClean="0">
                <a:latin typeface="Arial"/>
                <a:cs typeface="Arial"/>
              </a:rPr>
              <a:t>spectrum</a:t>
            </a:r>
            <a:endParaRPr lang="ja-JP" altLang="en-US" sz="2400" dirty="0">
              <a:latin typeface="Arial"/>
              <a:cs typeface="Arial"/>
            </a:endParaRPr>
          </a:p>
        </p:txBody>
      </p:sp>
      <p:sp>
        <p:nvSpPr>
          <p:cNvPr id="319" name="テキスト ボックス 318"/>
          <p:cNvSpPr txBox="1"/>
          <p:nvPr/>
        </p:nvSpPr>
        <p:spPr>
          <a:xfrm>
            <a:off x="8959143" y="4221093"/>
            <a:ext cx="783243" cy="400087"/>
          </a:xfrm>
          <a:prstGeom prst="rect">
            <a:avLst/>
          </a:prstGeom>
          <a:noFill/>
        </p:spPr>
        <p:txBody>
          <a:bodyPr wrap="none" lIns="91418" tIns="45709" rIns="91418" bIns="45709" rtlCol="0">
            <a:spAutoFit/>
          </a:bodyPr>
          <a:lstStyle/>
          <a:p>
            <a:pPr algn="ctr"/>
            <a:r>
              <a:rPr lang="en-US" altLang="ja-JP" sz="2000" dirty="0">
                <a:latin typeface="Arial"/>
                <a:cs typeface="Arial"/>
              </a:rPr>
              <a:t>Freq.</a:t>
            </a:r>
          </a:p>
        </p:txBody>
      </p:sp>
    </p:spTree>
    <p:extLst>
      <p:ext uri="{BB962C8B-B14F-4D97-AF65-F5344CB8AC3E}">
        <p14:creationId xmlns:p14="http://schemas.microsoft.com/office/powerpoint/2010/main" val="3877476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74"/>
                                        </p:tgtEl>
                                        <p:attrNameLst>
                                          <p:attrName>style.visibility</p:attrName>
                                        </p:attrNameLst>
                                      </p:cBhvr>
                                      <p:to>
                                        <p:strVal val="visible"/>
                                      </p:to>
                                    </p:set>
                                    <p:animEffect transition="in" filter="fade">
                                      <p:cBhvr>
                                        <p:cTn id="15" dur="500"/>
                                        <p:tgtEl>
                                          <p:spTgt spid="6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75"/>
                                        </p:tgtEl>
                                        <p:attrNameLst>
                                          <p:attrName>style.visibility</p:attrName>
                                        </p:attrNameLst>
                                      </p:cBhvr>
                                      <p:to>
                                        <p:strVal val="visible"/>
                                      </p:to>
                                    </p:set>
                                    <p:animEffect transition="in" filter="fade">
                                      <p:cBhvr>
                                        <p:cTn id="28" dur="500"/>
                                        <p:tgtEl>
                                          <p:spTgt spid="675"/>
                                        </p:tgtEl>
                                      </p:cBhvr>
                                    </p:animEffect>
                                  </p:childTnLst>
                                </p:cTn>
                              </p:par>
                              <p:par>
                                <p:cTn id="29" presetID="10" presetClass="entr" presetSubtype="0" fill="hold" nodeType="withEffect">
                                  <p:stCondLst>
                                    <p:cond delay="0"/>
                                  </p:stCondLst>
                                  <p:childTnLst>
                                    <p:set>
                                      <p:cBhvr>
                                        <p:cTn id="30" dur="1" fill="hold">
                                          <p:stCondLst>
                                            <p:cond delay="0"/>
                                          </p:stCondLst>
                                        </p:cTn>
                                        <p:tgtEl>
                                          <p:spTgt spid="189"/>
                                        </p:tgtEl>
                                        <p:attrNameLst>
                                          <p:attrName>style.visibility</p:attrName>
                                        </p:attrNameLst>
                                      </p:cBhvr>
                                      <p:to>
                                        <p:strVal val="visible"/>
                                      </p:to>
                                    </p:set>
                                    <p:animEffect transition="in" filter="fade">
                                      <p:cBhvr>
                                        <p:cTn id="31" dur="500"/>
                                        <p:tgtEl>
                                          <p:spTgt spid="189"/>
                                        </p:tgtEl>
                                      </p:cBhvr>
                                    </p:animEffect>
                                  </p:childTnLst>
                                </p:cTn>
                              </p:par>
                              <p:par>
                                <p:cTn id="32" presetID="10" presetClass="entr" presetSubtype="0" fill="hold" nodeType="withEffect">
                                  <p:stCondLst>
                                    <p:cond delay="0"/>
                                  </p:stCondLst>
                                  <p:childTnLst>
                                    <p:set>
                                      <p:cBhvr>
                                        <p:cTn id="33" dur="1" fill="hold">
                                          <p:stCondLst>
                                            <p:cond delay="0"/>
                                          </p:stCondLst>
                                        </p:cTn>
                                        <p:tgtEl>
                                          <p:spTgt spid="248"/>
                                        </p:tgtEl>
                                        <p:attrNameLst>
                                          <p:attrName>style.visibility</p:attrName>
                                        </p:attrNameLst>
                                      </p:cBhvr>
                                      <p:to>
                                        <p:strVal val="visible"/>
                                      </p:to>
                                    </p:set>
                                    <p:animEffect transition="in" filter="fade">
                                      <p:cBhvr>
                                        <p:cTn id="34" dur="500"/>
                                        <p:tgtEl>
                                          <p:spTgt spid="248"/>
                                        </p:tgtEl>
                                      </p:cBhvr>
                                    </p:animEffect>
                                  </p:childTnLst>
                                </p:cTn>
                              </p:par>
                              <p:par>
                                <p:cTn id="35" presetID="10" presetClass="entr" presetSubtype="0" fill="hold" nodeType="withEffect">
                                  <p:stCondLst>
                                    <p:cond delay="0"/>
                                  </p:stCondLst>
                                  <p:childTnLst>
                                    <p:set>
                                      <p:cBhvr>
                                        <p:cTn id="36" dur="1" fill="hold">
                                          <p:stCondLst>
                                            <p:cond delay="0"/>
                                          </p:stCondLst>
                                        </p:cTn>
                                        <p:tgtEl>
                                          <p:spTgt spid="282"/>
                                        </p:tgtEl>
                                        <p:attrNameLst>
                                          <p:attrName>style.visibility</p:attrName>
                                        </p:attrNameLst>
                                      </p:cBhvr>
                                      <p:to>
                                        <p:strVal val="visible"/>
                                      </p:to>
                                    </p:set>
                                    <p:animEffect transition="in" filter="fade">
                                      <p:cBhvr>
                                        <p:cTn id="37" dur="500"/>
                                        <p:tgtEl>
                                          <p:spTgt spid="28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0.00972 -0.00647 L 0.57413 0.2574 " pathEditMode="relative" rAng="0" ptsTypes="AA">
                                      <p:cBhvr>
                                        <p:cTn id="41" dur="1000" fill="hold"/>
                                        <p:tgtEl>
                                          <p:spTgt spid="189"/>
                                        </p:tgtEl>
                                        <p:attrNameLst>
                                          <p:attrName>ppt_x</p:attrName>
                                          <p:attrName>ppt_y</p:attrName>
                                        </p:attrNameLst>
                                      </p:cBhvr>
                                      <p:rCtr x="28212" y="13182"/>
                                    </p:animMotion>
                                  </p:childTnLst>
                                </p:cTn>
                              </p:par>
                              <p:par>
                                <p:cTn id="42" presetID="42" presetClass="path" presetSubtype="0" accel="50000" decel="50000" fill="hold" nodeType="withEffect">
                                  <p:stCondLst>
                                    <p:cond delay="0"/>
                                  </p:stCondLst>
                                  <p:childTnLst>
                                    <p:animMotion origin="layout" path="M -3.61111E-6 0.00231 L 0.5757 -0.00647 " pathEditMode="relative" rAng="0" ptsTypes="AA">
                                      <p:cBhvr>
                                        <p:cTn id="43" dur="1000" fill="hold"/>
                                        <p:tgtEl>
                                          <p:spTgt spid="248"/>
                                        </p:tgtEl>
                                        <p:attrNameLst>
                                          <p:attrName>ppt_x</p:attrName>
                                          <p:attrName>ppt_y</p:attrName>
                                        </p:attrNameLst>
                                      </p:cBhvr>
                                      <p:rCtr x="28785" y="-439"/>
                                    </p:animMotion>
                                  </p:childTnLst>
                                </p:cTn>
                              </p:par>
                              <p:par>
                                <p:cTn id="44" presetID="42" presetClass="path" presetSubtype="0" accel="50000" decel="50000" fill="hold" nodeType="withEffect">
                                  <p:stCondLst>
                                    <p:cond delay="0"/>
                                  </p:stCondLst>
                                  <p:childTnLst>
                                    <p:animMotion origin="layout" path="M 0.01094 0.00162 L 0.57552 -0.29024 " pathEditMode="relative" rAng="0" ptsTypes="AA">
                                      <p:cBhvr>
                                        <p:cTn id="45" dur="1000" fill="hold"/>
                                        <p:tgtEl>
                                          <p:spTgt spid="282"/>
                                        </p:tgtEl>
                                        <p:attrNameLst>
                                          <p:attrName>ppt_x</p:attrName>
                                          <p:attrName>ppt_y</p:attrName>
                                        </p:attrNameLst>
                                      </p:cBhvr>
                                      <p:rCtr x="28229" y="-14593"/>
                                    </p:animMotion>
                                  </p:childTnLst>
                                </p:cTn>
                              </p:par>
                              <p:par>
                                <p:cTn id="46" presetID="10" presetClass="entr" presetSubtype="0" fill="hold" grpId="0" nodeType="withEffect">
                                  <p:stCondLst>
                                    <p:cond delay="0"/>
                                  </p:stCondLst>
                                  <p:childTnLst>
                                    <p:set>
                                      <p:cBhvr>
                                        <p:cTn id="47" dur="1" fill="hold">
                                          <p:stCondLst>
                                            <p:cond delay="0"/>
                                          </p:stCondLst>
                                        </p:cTn>
                                        <p:tgtEl>
                                          <p:spTgt spid="476"/>
                                        </p:tgtEl>
                                        <p:attrNameLst>
                                          <p:attrName>style.visibility</p:attrName>
                                        </p:attrNameLst>
                                      </p:cBhvr>
                                      <p:to>
                                        <p:strVal val="visible"/>
                                      </p:to>
                                    </p:set>
                                    <p:animEffect transition="in" filter="fade">
                                      <p:cBhvr>
                                        <p:cTn id="48" dur="500"/>
                                        <p:tgtEl>
                                          <p:spTgt spid="47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8"/>
                                        </p:tgtEl>
                                        <p:attrNameLst>
                                          <p:attrName>style.visibility</p:attrName>
                                        </p:attrNameLst>
                                      </p:cBhvr>
                                      <p:to>
                                        <p:strVal val="visible"/>
                                      </p:to>
                                    </p:set>
                                    <p:animEffect transition="in" filter="fade">
                                      <p:cBhvr>
                                        <p:cTn id="54" dur="500"/>
                                        <p:tgtEl>
                                          <p:spTgt spid="3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9"/>
                                        </p:tgtEl>
                                        <p:attrNameLst>
                                          <p:attrName>style.visibility</p:attrName>
                                        </p:attrNameLst>
                                      </p:cBhvr>
                                      <p:to>
                                        <p:strVal val="visible"/>
                                      </p:to>
                                    </p:set>
                                    <p:animEffect transition="in" filter="fade">
                                      <p:cBhvr>
                                        <p:cTn id="57" dur="500"/>
                                        <p:tgtEl>
                                          <p:spTgt spid="3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716"/>
                                        </p:tgtEl>
                                        <p:attrNameLst>
                                          <p:attrName>style.visibility</p:attrName>
                                        </p:attrNameLst>
                                      </p:cBhvr>
                                      <p:to>
                                        <p:strVal val="visible"/>
                                      </p:to>
                                    </p:set>
                                    <p:animEffect transition="in" filter="barn(inVertical)">
                                      <p:cBhvr>
                                        <p:cTn id="62" dur="500"/>
                                        <p:tgtEl>
                                          <p:spTgt spid="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76" grpId="0"/>
      <p:bldP spid="674" grpId="0"/>
      <p:bldP spid="675" grpId="0"/>
      <p:bldP spid="716" grpId="0" animBg="1"/>
      <p:bldP spid="318" grpId="0"/>
      <p:bldP spid="3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488504" y="188641"/>
            <a:ext cx="8915400" cy="648067"/>
          </a:xfrm>
        </p:spPr>
        <p:txBody>
          <a:bodyPr/>
          <a:lstStyle/>
          <a:p>
            <a:pPr algn="ctr"/>
            <a:r>
              <a:rPr lang="en-US" altLang="ja-JP" sz="4400" b="1" dirty="0" smtClean="0">
                <a:latin typeface="Arial"/>
                <a:cs typeface="Arial"/>
              </a:rPr>
              <a:t>Experimental setup</a:t>
            </a:r>
            <a:endParaRPr kumimoji="1" lang="ja-JP" altLang="en-US" sz="4400" b="1" dirty="0">
              <a:latin typeface="Arial"/>
              <a:cs typeface="Arial"/>
            </a:endParaRPr>
          </a:p>
        </p:txBody>
      </p:sp>
      <p:sp>
        <p:nvSpPr>
          <p:cNvPr id="7" name="正方形/長方形 6"/>
          <p:cNvSpPr/>
          <p:nvPr/>
        </p:nvSpPr>
        <p:spPr>
          <a:xfrm>
            <a:off x="233451" y="4068827"/>
            <a:ext cx="184666" cy="369332"/>
          </a:xfrm>
          <a:prstGeom prst="rect">
            <a:avLst/>
          </a:prstGeom>
        </p:spPr>
        <p:txBody>
          <a:bodyPr wrap="none">
            <a:spAutoFit/>
          </a:bodyPr>
          <a:lstStyle/>
          <a:p>
            <a:endParaRPr lang="en-US" altLang="ja-JP" dirty="0">
              <a:solidFill>
                <a:srgbClr val="FF0000"/>
              </a:solidFill>
              <a:latin typeface="Arial"/>
              <a:ea typeface="HG明朝B"/>
              <a:cs typeface="Arial"/>
            </a:endParaRPr>
          </a:p>
        </p:txBody>
      </p:sp>
      <p:pic>
        <p:nvPicPr>
          <p:cNvPr id="2" name="図 1" descr="fig2.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61" y="1268760"/>
            <a:ext cx="9625584" cy="5273040"/>
          </a:xfrm>
          <a:prstGeom prst="rect">
            <a:avLst/>
          </a:prstGeom>
        </p:spPr>
      </p:pic>
      <p:sp>
        <p:nvSpPr>
          <p:cNvPr id="11" name="Text Box 1054"/>
          <p:cNvSpPr txBox="1">
            <a:spLocks noChangeArrowheads="1"/>
          </p:cNvSpPr>
          <p:nvPr/>
        </p:nvSpPr>
        <p:spPr bwMode="auto">
          <a:xfrm>
            <a:off x="5169024" y="1412778"/>
            <a:ext cx="4032448" cy="1200329"/>
          </a:xfrm>
          <a:prstGeom prst="rect">
            <a:avLst/>
          </a:prstGeom>
          <a:noFill/>
          <a:ln w="9525">
            <a:noFill/>
            <a:miter lim="800000"/>
            <a:headEnd/>
            <a:tailEnd/>
          </a:ln>
          <a:effectLst/>
        </p:spPr>
        <p:txBody>
          <a:bodyPr wrap="square">
            <a:prstTxWarp prst="textNoShape">
              <a:avLst/>
            </a:prstTxWarp>
            <a:spAutoFit/>
          </a:bodyPr>
          <a:lstStyle/>
          <a:p>
            <a:r>
              <a:rPr lang="en-US" altLang="ja-JP" i="1" dirty="0" err="1" smtClean="0">
                <a:solidFill>
                  <a:srgbClr val="00C201"/>
                </a:solidFill>
                <a:latin typeface="Arial"/>
                <a:cs typeface="Arial"/>
              </a:rPr>
              <a:t>λ</a:t>
            </a:r>
            <a:r>
              <a:rPr lang="en-US" altLang="ja-JP" i="1" baseline="-25000" dirty="0" err="1" smtClean="0">
                <a:solidFill>
                  <a:srgbClr val="00C201"/>
                </a:solidFill>
                <a:latin typeface="Arial"/>
                <a:cs typeface="Arial"/>
              </a:rPr>
              <a:t>c</a:t>
            </a:r>
            <a:r>
              <a:rPr lang="en-US" altLang="ja-JP" i="1" dirty="0" smtClean="0">
                <a:solidFill>
                  <a:srgbClr val="00C201"/>
                </a:solidFill>
                <a:latin typeface="Arial"/>
                <a:cs typeface="Arial"/>
              </a:rPr>
              <a:t>=1550nm, </a:t>
            </a:r>
            <a:r>
              <a:rPr lang="en-US" altLang="ja-JP" i="1" dirty="0" smtClean="0">
                <a:solidFill>
                  <a:srgbClr val="00C201"/>
                </a:solidFill>
                <a:latin typeface="Arial"/>
                <a:cs typeface="Arial"/>
                <a:sym typeface="Symbol" pitchFamily="-106" charset="2"/>
              </a:rPr>
              <a:t>∆</a:t>
            </a:r>
            <a:r>
              <a:rPr lang="en-US" altLang="ja-JP" i="1" dirty="0" err="1" smtClean="0">
                <a:solidFill>
                  <a:srgbClr val="00C201"/>
                </a:solidFill>
                <a:latin typeface="Arial"/>
                <a:cs typeface="Arial"/>
                <a:sym typeface="Symbol" pitchFamily="-106" charset="2"/>
              </a:rPr>
              <a:t>τ</a:t>
            </a:r>
            <a:r>
              <a:rPr lang="en-US" altLang="ja-JP" i="1" dirty="0" smtClean="0">
                <a:solidFill>
                  <a:srgbClr val="00C201"/>
                </a:solidFill>
                <a:latin typeface="Arial"/>
                <a:cs typeface="Arial"/>
              </a:rPr>
              <a:t>=50fs, </a:t>
            </a:r>
            <a:r>
              <a:rPr lang="en-US" altLang="ja-JP" i="1" dirty="0" err="1" smtClean="0">
                <a:solidFill>
                  <a:srgbClr val="00C201"/>
                </a:solidFill>
                <a:latin typeface="Arial"/>
                <a:cs typeface="Arial"/>
              </a:rPr>
              <a:t>P</a:t>
            </a:r>
            <a:r>
              <a:rPr lang="en-US" altLang="ja-JP" i="1" baseline="-25000" dirty="0" err="1" smtClean="0">
                <a:solidFill>
                  <a:srgbClr val="00C201"/>
                </a:solidFill>
                <a:latin typeface="Arial"/>
                <a:cs typeface="Arial"/>
              </a:rPr>
              <a:t>avg</a:t>
            </a:r>
            <a:r>
              <a:rPr lang="en-US" altLang="ja-JP" i="1" baseline="-25000" dirty="0" smtClean="0">
                <a:solidFill>
                  <a:srgbClr val="00C201"/>
                </a:solidFill>
                <a:latin typeface="Arial"/>
                <a:cs typeface="Arial"/>
              </a:rPr>
              <a:t> </a:t>
            </a:r>
            <a:r>
              <a:rPr lang="en-US" altLang="ja-JP" i="1" dirty="0" smtClean="0">
                <a:solidFill>
                  <a:srgbClr val="00C201"/>
                </a:solidFill>
                <a:latin typeface="Arial"/>
                <a:cs typeface="Arial"/>
              </a:rPr>
              <a:t>=500mW,</a:t>
            </a:r>
          </a:p>
          <a:p>
            <a:r>
              <a:rPr lang="en-US" altLang="ja-JP" i="1" dirty="0" smtClean="0">
                <a:solidFill>
                  <a:srgbClr val="00C201"/>
                </a:solidFill>
                <a:latin typeface="Arial"/>
                <a:cs typeface="Arial"/>
              </a:rPr>
              <a:t>f</a:t>
            </a:r>
            <a:r>
              <a:rPr lang="en-US" altLang="ja-JP" i="1" baseline="-25000" dirty="0" smtClean="0">
                <a:solidFill>
                  <a:srgbClr val="00C201"/>
                </a:solidFill>
                <a:latin typeface="Arial"/>
                <a:cs typeface="Arial"/>
              </a:rPr>
              <a:t>rep1</a:t>
            </a:r>
            <a:r>
              <a:rPr lang="en-US" altLang="ja-JP" i="1" dirty="0" smtClean="0">
                <a:solidFill>
                  <a:srgbClr val="00C201"/>
                </a:solidFill>
                <a:latin typeface="Arial"/>
                <a:cs typeface="Arial"/>
              </a:rPr>
              <a:t>=250MHz, f</a:t>
            </a:r>
            <a:r>
              <a:rPr lang="en-US" altLang="ja-JP" i="1" baseline="-25000" dirty="0" smtClean="0">
                <a:solidFill>
                  <a:srgbClr val="00C201"/>
                </a:solidFill>
                <a:latin typeface="Arial"/>
                <a:cs typeface="Arial"/>
              </a:rPr>
              <a:t>rep2</a:t>
            </a:r>
            <a:r>
              <a:rPr lang="en-US" altLang="ja-JP" i="1" dirty="0" smtClean="0">
                <a:solidFill>
                  <a:srgbClr val="00C201"/>
                </a:solidFill>
                <a:latin typeface="Arial"/>
                <a:cs typeface="Arial"/>
              </a:rPr>
              <a:t>= 250MHz+50Hz</a:t>
            </a:r>
          </a:p>
          <a:p>
            <a:r>
              <a:rPr lang="en-US" altLang="ja-JP" i="1" dirty="0" smtClean="0">
                <a:solidFill>
                  <a:srgbClr val="00C201"/>
                </a:solidFill>
                <a:latin typeface="Arial"/>
                <a:cs typeface="Arial"/>
              </a:rPr>
              <a:t> ∆</a:t>
            </a:r>
            <a:r>
              <a:rPr lang="en-US" altLang="ja-JP" i="1" dirty="0" err="1" smtClean="0">
                <a:solidFill>
                  <a:srgbClr val="00C201"/>
                </a:solidFill>
                <a:latin typeface="Arial"/>
                <a:cs typeface="Arial"/>
              </a:rPr>
              <a:t>f</a:t>
            </a:r>
            <a:r>
              <a:rPr lang="en-US" altLang="ja-JP" i="1" baseline="-25000" dirty="0" err="1" smtClean="0">
                <a:solidFill>
                  <a:srgbClr val="00C201"/>
                </a:solidFill>
                <a:latin typeface="Arial"/>
                <a:cs typeface="Arial"/>
              </a:rPr>
              <a:t>rep</a:t>
            </a:r>
            <a:r>
              <a:rPr lang="en-US" altLang="ja-JP" i="1" dirty="0" smtClean="0">
                <a:solidFill>
                  <a:srgbClr val="00C201"/>
                </a:solidFill>
                <a:latin typeface="Arial"/>
                <a:cs typeface="Arial"/>
              </a:rPr>
              <a:t>= f</a:t>
            </a:r>
            <a:r>
              <a:rPr lang="en-US" altLang="ja-JP" i="1" baseline="-25000" dirty="0" smtClean="0">
                <a:solidFill>
                  <a:srgbClr val="00C201"/>
                </a:solidFill>
                <a:latin typeface="Arial"/>
                <a:cs typeface="Arial"/>
              </a:rPr>
              <a:t>rep2</a:t>
            </a:r>
            <a:r>
              <a:rPr lang="en-US" altLang="ja-JP" i="1" dirty="0" smtClean="0">
                <a:solidFill>
                  <a:srgbClr val="00C201"/>
                </a:solidFill>
                <a:latin typeface="Arial"/>
                <a:cs typeface="Arial"/>
              </a:rPr>
              <a:t>-f</a:t>
            </a:r>
            <a:r>
              <a:rPr lang="en-US" altLang="ja-JP" i="1" baseline="-25000" dirty="0" smtClean="0">
                <a:solidFill>
                  <a:srgbClr val="00C201"/>
                </a:solidFill>
                <a:latin typeface="Arial"/>
                <a:cs typeface="Arial"/>
              </a:rPr>
              <a:t>rep1</a:t>
            </a:r>
            <a:r>
              <a:rPr lang="en-US" altLang="ja-JP" i="1" dirty="0" smtClean="0">
                <a:solidFill>
                  <a:srgbClr val="00C201"/>
                </a:solidFill>
                <a:latin typeface="Arial"/>
                <a:cs typeface="Arial"/>
              </a:rPr>
              <a:t>= 50Hz, </a:t>
            </a:r>
          </a:p>
          <a:p>
            <a:r>
              <a:rPr lang="en-US" altLang="ja-JP" i="1" dirty="0" smtClean="0">
                <a:solidFill>
                  <a:srgbClr val="00C201"/>
                </a:solidFill>
                <a:latin typeface="Arial"/>
                <a:cs typeface="Arial"/>
              </a:rPr>
              <a:t>RMS timing </a:t>
            </a:r>
            <a:r>
              <a:rPr lang="en-US" altLang="ja-JP" i="1" dirty="0">
                <a:solidFill>
                  <a:srgbClr val="00C201"/>
                </a:solidFill>
                <a:latin typeface="Arial"/>
                <a:cs typeface="Arial"/>
              </a:rPr>
              <a:t>jitter</a:t>
            </a:r>
            <a:r>
              <a:rPr lang="en-US" altLang="ja-JP" i="1" dirty="0" smtClean="0">
                <a:solidFill>
                  <a:srgbClr val="00C201"/>
                </a:solidFill>
                <a:latin typeface="Arial"/>
                <a:cs typeface="Arial"/>
              </a:rPr>
              <a:t>&lt;150fs [0.5~500kHz]</a:t>
            </a:r>
            <a:endParaRPr lang="en-US" altLang="ja-JP" i="1" dirty="0">
              <a:solidFill>
                <a:srgbClr val="00C201"/>
              </a:solidFill>
              <a:latin typeface="Arial"/>
              <a:cs typeface="Arial"/>
            </a:endParaRPr>
          </a:p>
        </p:txBody>
      </p:sp>
      <p:grpSp>
        <p:nvGrpSpPr>
          <p:cNvPr id="38" name="図形グループ 37"/>
          <p:cNvGrpSpPr/>
          <p:nvPr/>
        </p:nvGrpSpPr>
        <p:grpSpPr>
          <a:xfrm>
            <a:off x="2000672" y="1268760"/>
            <a:ext cx="4248472" cy="2160240"/>
            <a:chOff x="-5056112" y="1268760"/>
            <a:chExt cx="4248472" cy="2304256"/>
          </a:xfrm>
        </p:grpSpPr>
        <p:cxnSp>
          <p:nvCxnSpPr>
            <p:cNvPr id="4" name="直線コネクタ 3"/>
            <p:cNvCxnSpPr/>
            <p:nvPr/>
          </p:nvCxnSpPr>
          <p:spPr bwMode="auto">
            <a:xfrm>
              <a:off x="-5056112" y="3573016"/>
              <a:ext cx="4248472" cy="0"/>
            </a:xfrm>
            <a:prstGeom prst="line">
              <a:avLst/>
            </a:prstGeom>
            <a:solidFill>
              <a:schemeClr val="accent1"/>
            </a:solidFill>
            <a:ln w="38100"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コネクタ 7"/>
            <p:cNvCxnSpPr/>
            <p:nvPr/>
          </p:nvCxnSpPr>
          <p:spPr bwMode="auto">
            <a:xfrm flipV="1">
              <a:off x="-807640" y="2636912"/>
              <a:ext cx="0" cy="936104"/>
            </a:xfrm>
            <a:prstGeom prst="line">
              <a:avLst/>
            </a:prstGeom>
            <a:solidFill>
              <a:schemeClr val="accent1"/>
            </a:solidFill>
            <a:ln w="38100"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コネクタ 15"/>
            <p:cNvCxnSpPr/>
            <p:nvPr/>
          </p:nvCxnSpPr>
          <p:spPr bwMode="auto">
            <a:xfrm flipV="1">
              <a:off x="-5056112" y="2636912"/>
              <a:ext cx="0" cy="936104"/>
            </a:xfrm>
            <a:prstGeom prst="line">
              <a:avLst/>
            </a:prstGeom>
            <a:solidFill>
              <a:schemeClr val="accent1"/>
            </a:solidFill>
            <a:ln w="38100"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コネクタ 18"/>
            <p:cNvCxnSpPr/>
            <p:nvPr/>
          </p:nvCxnSpPr>
          <p:spPr bwMode="auto">
            <a:xfrm flipV="1">
              <a:off x="-1887760" y="1268760"/>
              <a:ext cx="0" cy="1368152"/>
            </a:xfrm>
            <a:prstGeom prst="line">
              <a:avLst/>
            </a:prstGeom>
            <a:solidFill>
              <a:schemeClr val="accent1"/>
            </a:solidFill>
            <a:ln w="38100"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p:cNvCxnSpPr/>
            <p:nvPr/>
          </p:nvCxnSpPr>
          <p:spPr bwMode="auto">
            <a:xfrm flipV="1">
              <a:off x="-4048000" y="1268760"/>
              <a:ext cx="0" cy="1368152"/>
            </a:xfrm>
            <a:prstGeom prst="line">
              <a:avLst/>
            </a:prstGeom>
            <a:solidFill>
              <a:schemeClr val="accent1"/>
            </a:solidFill>
            <a:ln w="38100"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コネクタ 28"/>
            <p:cNvCxnSpPr/>
            <p:nvPr/>
          </p:nvCxnSpPr>
          <p:spPr bwMode="auto">
            <a:xfrm>
              <a:off x="-4048000" y="1268760"/>
              <a:ext cx="2160240" cy="0"/>
            </a:xfrm>
            <a:prstGeom prst="line">
              <a:avLst/>
            </a:prstGeom>
            <a:solidFill>
              <a:schemeClr val="accent1"/>
            </a:solidFill>
            <a:ln w="38100"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32"/>
            <p:cNvCxnSpPr/>
            <p:nvPr/>
          </p:nvCxnSpPr>
          <p:spPr bwMode="auto">
            <a:xfrm>
              <a:off x="-1887760" y="2636912"/>
              <a:ext cx="1071736" cy="0"/>
            </a:xfrm>
            <a:prstGeom prst="line">
              <a:avLst/>
            </a:prstGeom>
            <a:solidFill>
              <a:schemeClr val="accent1"/>
            </a:solidFill>
            <a:ln w="38100"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線コネクタ 35"/>
            <p:cNvCxnSpPr/>
            <p:nvPr/>
          </p:nvCxnSpPr>
          <p:spPr bwMode="auto">
            <a:xfrm>
              <a:off x="-5056112" y="2636912"/>
              <a:ext cx="1008112" cy="0"/>
            </a:xfrm>
            <a:prstGeom prst="line">
              <a:avLst/>
            </a:prstGeom>
            <a:solidFill>
              <a:schemeClr val="accent1"/>
            </a:solidFill>
            <a:ln w="38100"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 name="正方形/長方形 14"/>
          <p:cNvSpPr/>
          <p:nvPr/>
        </p:nvSpPr>
        <p:spPr>
          <a:xfrm>
            <a:off x="2517985" y="5013176"/>
            <a:ext cx="3193112" cy="369332"/>
          </a:xfrm>
          <a:prstGeom prst="rect">
            <a:avLst/>
          </a:prstGeom>
        </p:spPr>
        <p:txBody>
          <a:bodyPr wrap="none">
            <a:spAutoFit/>
          </a:bodyPr>
          <a:lstStyle/>
          <a:p>
            <a:pPr algn="ctr"/>
            <a:r>
              <a:rPr lang="en-US" altLang="ja-JP" i="1" dirty="0" smtClean="0">
                <a:latin typeface="Arial"/>
                <a:cs typeface="Arial"/>
              </a:rPr>
              <a:t>(L = 500 mm, Dia. = f40 mm)</a:t>
            </a:r>
            <a:endParaRPr lang="ja-JP" altLang="en-US" i="1" dirty="0">
              <a:latin typeface="Arial"/>
              <a:cs typeface="Arial"/>
            </a:endParaRPr>
          </a:p>
        </p:txBody>
      </p:sp>
      <p:sp>
        <p:nvSpPr>
          <p:cNvPr id="3" name="正方形/長方形 2"/>
          <p:cNvSpPr/>
          <p:nvPr/>
        </p:nvSpPr>
        <p:spPr>
          <a:xfrm>
            <a:off x="7092028" y="5301210"/>
            <a:ext cx="2901533" cy="1200329"/>
          </a:xfrm>
          <a:prstGeom prst="rect">
            <a:avLst/>
          </a:prstGeom>
        </p:spPr>
        <p:txBody>
          <a:bodyPr wrap="none">
            <a:spAutoFit/>
          </a:bodyPr>
          <a:lstStyle/>
          <a:p>
            <a:r>
              <a:rPr lang="en-US" altLang="ja-JP" i="1" dirty="0" smtClean="0">
                <a:solidFill>
                  <a:srgbClr val="8000FF"/>
                </a:solidFill>
                <a:latin typeface="Arial"/>
                <a:cs typeface="Arial"/>
              </a:rPr>
              <a:t>Resolution </a:t>
            </a:r>
            <a:r>
              <a:rPr lang="en-US" altLang="ja-JP" i="1" dirty="0">
                <a:solidFill>
                  <a:srgbClr val="8000FF"/>
                </a:solidFill>
                <a:latin typeface="Arial"/>
                <a:cs typeface="Arial"/>
              </a:rPr>
              <a:t>= 20 bit</a:t>
            </a:r>
            <a:r>
              <a:rPr lang="ja-JP" altLang="ja-JP" i="1" dirty="0">
                <a:solidFill>
                  <a:srgbClr val="8000FF"/>
                </a:solidFill>
                <a:latin typeface="Arial"/>
                <a:cs typeface="Arial"/>
              </a:rPr>
              <a:t> </a:t>
            </a:r>
            <a:endParaRPr lang="ja-JP" altLang="en-US" i="1" dirty="0">
              <a:solidFill>
                <a:srgbClr val="8000FF"/>
              </a:solidFill>
              <a:latin typeface="Arial"/>
              <a:cs typeface="Arial"/>
            </a:endParaRPr>
          </a:p>
          <a:p>
            <a:r>
              <a:rPr lang="en-US" altLang="ja-JP" i="1" dirty="0" smtClean="0">
                <a:solidFill>
                  <a:srgbClr val="8000FF"/>
                </a:solidFill>
                <a:latin typeface="Arial"/>
                <a:cs typeface="Arial"/>
              </a:rPr>
              <a:t>Sampling rate = 2 MS</a:t>
            </a:r>
            <a:r>
              <a:rPr lang="en-US" altLang="ja-JP" i="1" dirty="0">
                <a:solidFill>
                  <a:srgbClr val="8000FF"/>
                </a:solidFill>
                <a:latin typeface="Arial"/>
                <a:cs typeface="Arial"/>
              </a:rPr>
              <a:t>/</a:t>
            </a:r>
            <a:r>
              <a:rPr lang="en-US" altLang="ja-JP" i="1" dirty="0" smtClean="0">
                <a:solidFill>
                  <a:srgbClr val="8000FF"/>
                </a:solidFill>
                <a:latin typeface="Arial"/>
                <a:cs typeface="Arial"/>
              </a:rPr>
              <a:t>s</a:t>
            </a:r>
          </a:p>
          <a:p>
            <a:r>
              <a:rPr lang="en-US" altLang="ja-JP" i="1" dirty="0" smtClean="0">
                <a:solidFill>
                  <a:srgbClr val="8000FF"/>
                </a:solidFill>
                <a:latin typeface="Arial"/>
                <a:cs typeface="Arial"/>
              </a:rPr>
              <a:t>Sampling number = 10</a:t>
            </a:r>
            <a:r>
              <a:rPr lang="en-US" altLang="ja-JP" i="1" baseline="30000" dirty="0" smtClean="0">
                <a:solidFill>
                  <a:srgbClr val="8000FF"/>
                </a:solidFill>
                <a:latin typeface="Arial"/>
                <a:cs typeface="Arial"/>
              </a:rPr>
              <a:t>8</a:t>
            </a:r>
          </a:p>
          <a:p>
            <a:r>
              <a:rPr lang="en-US" altLang="ja-JP" i="1" dirty="0" smtClean="0">
                <a:solidFill>
                  <a:srgbClr val="8000FF"/>
                </a:solidFill>
                <a:latin typeface="Arial"/>
                <a:cs typeface="Arial"/>
              </a:rPr>
              <a:t>Sampling interval = 100 fs</a:t>
            </a:r>
          </a:p>
        </p:txBody>
      </p:sp>
    </p:spTree>
    <p:extLst>
      <p:ext uri="{BB962C8B-B14F-4D97-AF65-F5344CB8AC3E}">
        <p14:creationId xmlns:p14="http://schemas.microsoft.com/office/powerpoint/2010/main" val="327041408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図形グループ 40"/>
          <p:cNvGrpSpPr/>
          <p:nvPr/>
        </p:nvGrpSpPr>
        <p:grpSpPr>
          <a:xfrm>
            <a:off x="5971652" y="3221360"/>
            <a:ext cx="3166197" cy="3456384"/>
            <a:chOff x="-3865800" y="2929361"/>
            <a:chExt cx="3166197" cy="3456384"/>
          </a:xfrm>
        </p:grpSpPr>
        <p:sp>
          <p:nvSpPr>
            <p:cNvPr id="42" name="Rectangle 9"/>
            <p:cNvSpPr>
              <a:spLocks noChangeArrowheads="1"/>
            </p:cNvSpPr>
            <p:nvPr/>
          </p:nvSpPr>
          <p:spPr bwMode="auto">
            <a:xfrm>
              <a:off x="-3263473" y="2929361"/>
              <a:ext cx="2311817" cy="1323439"/>
            </a:xfrm>
            <a:prstGeom prst="rect">
              <a:avLst/>
            </a:prstGeom>
            <a:solidFill>
              <a:srgbClr val="FF0000"/>
            </a:solidFill>
            <a:ln w="9525">
              <a:noFill/>
              <a:miter lim="800000"/>
              <a:headEnd/>
              <a:tailEnd/>
            </a:ln>
            <a:effectLst/>
          </p:spPr>
          <p:txBody>
            <a:bodyPr wrap="none">
              <a:prstTxWarp prst="textNoShape">
                <a:avLst/>
              </a:prstTxWarp>
              <a:spAutoFit/>
            </a:bodyPr>
            <a:lstStyle/>
            <a:p>
              <a:pPr algn="ctr"/>
              <a:r>
                <a:rPr lang="en-US" altLang="ja-JP" sz="2000" dirty="0">
                  <a:solidFill>
                    <a:schemeClr val="bg1"/>
                  </a:solidFill>
                  <a:latin typeface="Arial"/>
                  <a:cs typeface="Arial"/>
                </a:rPr>
                <a:t>Before sweeping</a:t>
              </a:r>
            </a:p>
            <a:p>
              <a:pPr algn="ctr"/>
              <a:r>
                <a:rPr lang="en-US" altLang="ja-JP" sz="2000" dirty="0">
                  <a:solidFill>
                    <a:schemeClr val="bg1"/>
                  </a:solidFill>
                  <a:latin typeface="Arial"/>
                  <a:cs typeface="Arial"/>
                </a:rPr>
                <a:t>f</a:t>
              </a:r>
              <a:r>
                <a:rPr lang="en-US" altLang="ja-JP" sz="2000" baseline="-25000" dirty="0">
                  <a:solidFill>
                    <a:schemeClr val="bg1"/>
                  </a:solidFill>
                  <a:latin typeface="Arial"/>
                  <a:cs typeface="Arial"/>
                </a:rPr>
                <a:t>1</a:t>
              </a:r>
              <a:r>
                <a:rPr lang="en-US" altLang="ja-JP" sz="2000" dirty="0" smtClean="0">
                  <a:solidFill>
                    <a:schemeClr val="bg1"/>
                  </a:solidFill>
                  <a:latin typeface="Arial"/>
                  <a:cs typeface="Arial"/>
                </a:rPr>
                <a:t>=250,000,000 </a:t>
              </a:r>
              <a:r>
                <a:rPr lang="en-US" altLang="ja-JP" sz="2000" dirty="0">
                  <a:solidFill>
                    <a:schemeClr val="bg1"/>
                  </a:solidFill>
                  <a:latin typeface="Arial"/>
                  <a:cs typeface="Arial"/>
                </a:rPr>
                <a:t>Hz</a:t>
              </a:r>
            </a:p>
            <a:p>
              <a:pPr algn="ctr"/>
              <a:r>
                <a:rPr lang="en-US" altLang="ja-JP" sz="2000" dirty="0">
                  <a:solidFill>
                    <a:schemeClr val="bg1"/>
                  </a:solidFill>
                  <a:latin typeface="Arial"/>
                  <a:cs typeface="Arial"/>
                </a:rPr>
                <a:t>f</a:t>
              </a:r>
              <a:r>
                <a:rPr lang="en-US" altLang="ja-JP" sz="2000" baseline="-25000" dirty="0">
                  <a:solidFill>
                    <a:schemeClr val="bg1"/>
                  </a:solidFill>
                  <a:latin typeface="Arial"/>
                  <a:cs typeface="Arial"/>
                </a:rPr>
                <a:t>2</a:t>
              </a:r>
              <a:r>
                <a:rPr lang="en-US" altLang="ja-JP" sz="2000" dirty="0" smtClean="0">
                  <a:solidFill>
                    <a:schemeClr val="bg1"/>
                  </a:solidFill>
                  <a:latin typeface="Arial"/>
                  <a:cs typeface="Arial"/>
                </a:rPr>
                <a:t>=250,000,050 Hz</a:t>
              </a:r>
              <a:endParaRPr lang="en-US" altLang="ja-JP" sz="2000" dirty="0">
                <a:solidFill>
                  <a:schemeClr val="bg1"/>
                </a:solidFill>
                <a:latin typeface="Arial"/>
                <a:cs typeface="Arial"/>
              </a:endParaRPr>
            </a:p>
            <a:p>
              <a:pPr algn="ctr"/>
              <a:r>
                <a:rPr lang="en-US" altLang="ja-JP" sz="2000" dirty="0" smtClean="0">
                  <a:solidFill>
                    <a:schemeClr val="bg1"/>
                  </a:solidFill>
                  <a:latin typeface="Arial"/>
                  <a:cs typeface="Arial"/>
                  <a:sym typeface="Symbol" pitchFamily="-106" charset="2"/>
                </a:rPr>
                <a:t>∆</a:t>
              </a:r>
              <a:r>
                <a:rPr lang="en-US" altLang="ja-JP" sz="2000" dirty="0" smtClean="0">
                  <a:solidFill>
                    <a:schemeClr val="bg1"/>
                  </a:solidFill>
                  <a:latin typeface="Arial"/>
                  <a:cs typeface="Arial"/>
                </a:rPr>
                <a:t>=50Hz</a:t>
              </a:r>
              <a:endParaRPr lang="en-US" altLang="ja-JP" sz="2000" dirty="0">
                <a:solidFill>
                  <a:schemeClr val="bg1"/>
                </a:solidFill>
                <a:latin typeface="Arial"/>
                <a:cs typeface="Arial"/>
              </a:endParaRPr>
            </a:p>
          </p:txBody>
        </p:sp>
        <p:grpSp>
          <p:nvGrpSpPr>
            <p:cNvPr id="43" name="図形グループ 42"/>
            <p:cNvGrpSpPr/>
            <p:nvPr/>
          </p:nvGrpSpPr>
          <p:grpSpPr>
            <a:xfrm>
              <a:off x="-3865800" y="4340087"/>
              <a:ext cx="3166197" cy="2045658"/>
              <a:chOff x="0" y="3552972"/>
              <a:chExt cx="3166197" cy="2045658"/>
            </a:xfrm>
          </p:grpSpPr>
          <p:sp>
            <p:nvSpPr>
              <p:cNvPr id="44" name="Rectangle 10"/>
              <p:cNvSpPr>
                <a:spLocks noChangeArrowheads="1"/>
              </p:cNvSpPr>
              <p:nvPr/>
            </p:nvSpPr>
            <p:spPr bwMode="auto">
              <a:xfrm>
                <a:off x="331505" y="4582967"/>
                <a:ext cx="2834692" cy="1015663"/>
              </a:xfrm>
              <a:prstGeom prst="rect">
                <a:avLst/>
              </a:prstGeom>
              <a:solidFill>
                <a:srgbClr val="0080FF"/>
              </a:solidFill>
              <a:ln w="9525">
                <a:noFill/>
                <a:miter lim="800000"/>
                <a:headEnd/>
                <a:tailEnd/>
              </a:ln>
              <a:effectLst/>
            </p:spPr>
            <p:txBody>
              <a:bodyPr wrap="square">
                <a:prstTxWarp prst="textNoShape">
                  <a:avLst/>
                </a:prstTxWarp>
                <a:spAutoFit/>
              </a:bodyPr>
              <a:lstStyle/>
              <a:p>
                <a:pPr algn="ctr"/>
                <a:r>
                  <a:rPr lang="en-US" altLang="ja-JP" sz="2000" dirty="0" smtClean="0">
                    <a:solidFill>
                      <a:schemeClr val="bg1"/>
                    </a:solidFill>
                    <a:latin typeface="Arial"/>
                    <a:cs typeface="Arial"/>
                  </a:rPr>
                  <a:t>Incremental sweeping is repeated 10</a:t>
                </a:r>
                <a:r>
                  <a:rPr lang="en-US" altLang="ja-JP" sz="2000" dirty="0">
                    <a:solidFill>
                      <a:schemeClr val="bg1"/>
                    </a:solidFill>
                    <a:latin typeface="Arial"/>
                    <a:cs typeface="Arial"/>
                  </a:rPr>
                  <a:t> </a:t>
                </a:r>
                <a:r>
                  <a:rPr lang="en-US" altLang="ja-JP" sz="2000" dirty="0" smtClean="0">
                    <a:solidFill>
                      <a:schemeClr val="bg1"/>
                    </a:solidFill>
                    <a:latin typeface="Arial"/>
                    <a:cs typeface="Arial"/>
                  </a:rPr>
                  <a:t>times</a:t>
                </a:r>
              </a:p>
              <a:p>
                <a:pPr algn="ctr"/>
                <a:r>
                  <a:rPr lang="en-US" altLang="ja-JP" sz="2000" dirty="0" smtClean="0">
                    <a:solidFill>
                      <a:schemeClr val="bg1"/>
                    </a:solidFill>
                    <a:latin typeface="Arial"/>
                    <a:cs typeface="Arial"/>
                  </a:rPr>
                  <a:t> at interval of 25 MHz</a:t>
                </a:r>
                <a:endParaRPr lang="en-US" altLang="ja-JP" sz="2000" dirty="0">
                  <a:solidFill>
                    <a:schemeClr val="bg1"/>
                  </a:solidFill>
                  <a:latin typeface="Arial"/>
                  <a:cs typeface="Arial"/>
                </a:endParaRPr>
              </a:p>
            </p:txBody>
          </p:sp>
          <p:sp>
            <p:nvSpPr>
              <p:cNvPr id="45" name="AutoShape 11"/>
              <p:cNvSpPr>
                <a:spLocks noChangeArrowheads="1"/>
              </p:cNvSpPr>
              <p:nvPr/>
            </p:nvSpPr>
            <p:spPr bwMode="auto">
              <a:xfrm>
                <a:off x="1368437" y="3598555"/>
                <a:ext cx="753269" cy="863600"/>
              </a:xfrm>
              <a:prstGeom prst="downArrow">
                <a:avLst>
                  <a:gd name="adj1" fmla="val 50000"/>
                  <a:gd name="adj2" fmla="val 31050"/>
                </a:avLst>
              </a:prstGeom>
              <a:solidFill>
                <a:schemeClr val="tx1"/>
              </a:solidFill>
              <a:ln w="9525">
                <a:noFill/>
                <a:miter lim="800000"/>
                <a:headEnd/>
                <a:tailEnd/>
              </a:ln>
              <a:effectLst/>
            </p:spPr>
            <p:txBody>
              <a:bodyPr wrap="none" anchor="ctr">
                <a:prstTxWarp prst="textNoShape">
                  <a:avLst/>
                </a:prstTxWarp>
              </a:bodyPr>
              <a:lstStyle/>
              <a:p>
                <a:endParaRPr lang="ja-JP" altLang="en-US" sz="2000">
                  <a:latin typeface="Arial"/>
                  <a:cs typeface="Arial"/>
                </a:endParaRPr>
              </a:p>
            </p:txBody>
          </p:sp>
          <p:sp>
            <p:nvSpPr>
              <p:cNvPr id="46" name="Rectangle 13"/>
              <p:cNvSpPr>
                <a:spLocks noChangeArrowheads="1"/>
              </p:cNvSpPr>
              <p:nvPr/>
            </p:nvSpPr>
            <p:spPr bwMode="auto">
              <a:xfrm>
                <a:off x="0" y="3580902"/>
                <a:ext cx="1484601" cy="707886"/>
              </a:xfrm>
              <a:prstGeom prst="rect">
                <a:avLst/>
              </a:prstGeom>
              <a:noFill/>
              <a:ln w="9525">
                <a:noFill/>
                <a:miter lim="800000"/>
                <a:headEnd/>
                <a:tailEnd/>
              </a:ln>
              <a:effectLst/>
            </p:spPr>
            <p:txBody>
              <a:bodyPr wrap="none">
                <a:prstTxWarp prst="textNoShape">
                  <a:avLst/>
                </a:prstTxWarp>
                <a:spAutoFit/>
              </a:bodyPr>
              <a:lstStyle/>
              <a:p>
                <a:pPr algn="ctr"/>
                <a:r>
                  <a:rPr lang="en-US" altLang="ja-JP" sz="2000" dirty="0" smtClean="0">
                    <a:latin typeface="Arial"/>
                    <a:cs typeface="Arial"/>
                    <a:sym typeface="Symbol" pitchFamily="-106" charset="2"/>
                  </a:rPr>
                  <a:t>∆</a:t>
                </a:r>
                <a:r>
                  <a:rPr lang="en-US" altLang="ja-JP" sz="2000" dirty="0" smtClean="0">
                    <a:latin typeface="Arial"/>
                    <a:cs typeface="Arial"/>
                  </a:rPr>
                  <a:t>f</a:t>
                </a:r>
                <a:r>
                  <a:rPr lang="en-US" altLang="ja-JP" sz="2000" baseline="-25000" dirty="0" smtClean="0">
                    <a:latin typeface="Arial"/>
                    <a:cs typeface="Arial"/>
                  </a:rPr>
                  <a:t>1</a:t>
                </a:r>
                <a:r>
                  <a:rPr lang="en-US" altLang="ja-JP" sz="2000" dirty="0" smtClean="0">
                    <a:latin typeface="Arial"/>
                    <a:cs typeface="Arial"/>
                    <a:sym typeface="Symbol" pitchFamily="-106" charset="2"/>
                  </a:rPr>
                  <a:t>, ∆</a:t>
                </a:r>
                <a:r>
                  <a:rPr lang="en-US" altLang="ja-JP" sz="2000" dirty="0" smtClean="0">
                    <a:latin typeface="Arial"/>
                    <a:cs typeface="Arial"/>
                  </a:rPr>
                  <a:t>f</a:t>
                </a:r>
                <a:r>
                  <a:rPr lang="en-US" altLang="ja-JP" sz="2000" baseline="-25000" dirty="0" smtClean="0">
                    <a:latin typeface="Arial"/>
                    <a:cs typeface="Arial"/>
                  </a:rPr>
                  <a:t>2</a:t>
                </a:r>
              </a:p>
              <a:p>
                <a:pPr algn="ctr"/>
                <a:r>
                  <a:rPr lang="en-US" altLang="ja-JP" sz="2000" dirty="0" smtClean="0">
                    <a:latin typeface="Arial"/>
                    <a:cs typeface="Arial"/>
                  </a:rPr>
                  <a:t>+11,210 Hz</a:t>
                </a:r>
              </a:p>
            </p:txBody>
          </p:sp>
          <p:sp>
            <p:nvSpPr>
              <p:cNvPr id="47" name="Rectangle 13"/>
              <p:cNvSpPr>
                <a:spLocks noChangeArrowheads="1"/>
              </p:cNvSpPr>
              <p:nvPr/>
            </p:nvSpPr>
            <p:spPr bwMode="auto">
              <a:xfrm>
                <a:off x="1957176" y="3552972"/>
                <a:ext cx="1154232" cy="707886"/>
              </a:xfrm>
              <a:prstGeom prst="rect">
                <a:avLst/>
              </a:prstGeom>
              <a:noFill/>
              <a:ln w="9525">
                <a:noFill/>
                <a:miter lim="800000"/>
                <a:headEnd/>
                <a:tailEnd/>
              </a:ln>
              <a:effectLst/>
            </p:spPr>
            <p:txBody>
              <a:bodyPr wrap="none">
                <a:prstTxWarp prst="textNoShape">
                  <a:avLst/>
                </a:prstTxWarp>
                <a:spAutoFit/>
              </a:bodyPr>
              <a:lstStyle/>
              <a:p>
                <a:pPr algn="ctr"/>
                <a:r>
                  <a:rPr lang="en-US" altLang="ja-JP" sz="2000" dirty="0" smtClean="0">
                    <a:latin typeface="Arial"/>
                    <a:cs typeface="Arial"/>
                    <a:sym typeface="Symbol" pitchFamily="-106" charset="2"/>
                  </a:rPr>
                  <a:t>∆</a:t>
                </a:r>
                <a:r>
                  <a:rPr lang="en-US" altLang="ja-JP" sz="2000" dirty="0" smtClean="0">
                    <a:latin typeface="Arial"/>
                    <a:cs typeface="Arial"/>
                  </a:rPr>
                  <a:t>:</a:t>
                </a:r>
              </a:p>
              <a:p>
                <a:pPr algn="ctr"/>
                <a:r>
                  <a:rPr lang="en-US" altLang="ja-JP" sz="2000" dirty="0" smtClean="0">
                    <a:latin typeface="Arial"/>
                    <a:cs typeface="Arial"/>
                  </a:rPr>
                  <a:t>constant</a:t>
                </a:r>
              </a:p>
            </p:txBody>
          </p:sp>
        </p:grpSp>
      </p:grpSp>
      <p:sp>
        <p:nvSpPr>
          <p:cNvPr id="2" name="タイトル 1"/>
          <p:cNvSpPr>
            <a:spLocks noGrp="1"/>
          </p:cNvSpPr>
          <p:nvPr>
            <p:ph type="title"/>
          </p:nvPr>
        </p:nvSpPr>
        <p:spPr>
          <a:xfrm>
            <a:off x="2" y="332656"/>
            <a:ext cx="9905999" cy="908720"/>
          </a:xfrm>
          <a:noFill/>
        </p:spPr>
        <p:txBody>
          <a:bodyPr/>
          <a:lstStyle/>
          <a:p>
            <a:pPr algn="ctr"/>
            <a:r>
              <a:rPr kumimoji="1" lang="en-US" altLang="ja-JP" sz="3600" spc="-150" dirty="0" smtClean="0">
                <a:latin typeface="Arial"/>
                <a:cs typeface="Arial"/>
              </a:rPr>
              <a:t>Relation between time window and repetition period</a:t>
            </a:r>
            <a:br>
              <a:rPr kumimoji="1" lang="en-US" altLang="ja-JP" sz="3600" spc="-150" dirty="0" smtClean="0">
                <a:latin typeface="Arial"/>
                <a:cs typeface="Arial"/>
              </a:rPr>
            </a:br>
            <a:r>
              <a:rPr kumimoji="1" lang="en-US" altLang="ja-JP" sz="3600" b="1" dirty="0" smtClean="0">
                <a:latin typeface="Arial"/>
                <a:cs typeface="Arial"/>
              </a:rPr>
              <a:t> </a:t>
            </a:r>
            <a:r>
              <a:rPr kumimoji="1" lang="ja-JP" altLang="en-US" sz="3600" b="1" dirty="0" smtClean="0">
                <a:solidFill>
                  <a:srgbClr val="8000FF"/>
                </a:solidFill>
                <a:latin typeface="Arial"/>
                <a:cs typeface="Arial"/>
              </a:rPr>
              <a:t>（</a:t>
            </a:r>
            <a:r>
              <a:rPr lang="en-US" altLang="ja-JP" sz="3600" b="1" dirty="0" smtClean="0">
                <a:solidFill>
                  <a:srgbClr val="8000FF"/>
                </a:solidFill>
                <a:latin typeface="Arial"/>
                <a:cs typeface="Arial"/>
              </a:rPr>
              <a:t>Relaxation time &gt; repetition period</a:t>
            </a:r>
            <a:r>
              <a:rPr kumimoji="1" lang="ja-JP" altLang="en-US" sz="3600" b="1" dirty="0" smtClean="0">
                <a:solidFill>
                  <a:srgbClr val="8000FF"/>
                </a:solidFill>
                <a:latin typeface="Arial"/>
                <a:cs typeface="Arial"/>
              </a:rPr>
              <a:t>）</a:t>
            </a:r>
            <a:endParaRPr kumimoji="1" lang="ja-JP" altLang="en-US" sz="3600" b="1" dirty="0">
              <a:solidFill>
                <a:srgbClr val="8000FF"/>
              </a:solidFill>
              <a:latin typeface="Arial"/>
              <a:cs typeface="Arial"/>
            </a:endParaRPr>
          </a:p>
        </p:txBody>
      </p:sp>
      <p:sp>
        <p:nvSpPr>
          <p:cNvPr id="4" name="正方形/長方形 3"/>
          <p:cNvSpPr/>
          <p:nvPr/>
        </p:nvSpPr>
        <p:spPr>
          <a:xfrm>
            <a:off x="155118" y="1435464"/>
            <a:ext cx="9561512" cy="1200328"/>
          </a:xfrm>
          <a:prstGeom prst="rect">
            <a:avLst/>
          </a:prstGeom>
          <a:solidFill>
            <a:srgbClr val="FFFF00"/>
          </a:solidFill>
          <a:ln>
            <a:solidFill>
              <a:schemeClr val="tx1"/>
            </a:solidFill>
          </a:ln>
        </p:spPr>
        <p:txBody>
          <a:bodyPr wrap="square">
            <a:spAutoFit/>
          </a:bodyPr>
          <a:lstStyle/>
          <a:p>
            <a:pPr algn="ctr"/>
            <a:r>
              <a:rPr lang="en-US" altLang="ja-JP" sz="2400" dirty="0" smtClean="0">
                <a:latin typeface="Arial"/>
                <a:cs typeface="Arial"/>
              </a:rPr>
              <a:t>Rotational transition of H</a:t>
            </a:r>
            <a:r>
              <a:rPr lang="en-US" altLang="ja-JP" sz="2400" baseline="-25000" dirty="0" smtClean="0">
                <a:latin typeface="Arial"/>
                <a:cs typeface="Arial"/>
              </a:rPr>
              <a:t>2</a:t>
            </a:r>
            <a:r>
              <a:rPr lang="en-US" altLang="ja-JP" sz="2400" dirty="0" smtClean="0">
                <a:latin typeface="Arial"/>
                <a:cs typeface="Arial"/>
              </a:rPr>
              <a:t>O at 0.557 </a:t>
            </a:r>
            <a:r>
              <a:rPr lang="en-US" altLang="ja-JP" sz="2400" dirty="0">
                <a:latin typeface="Arial"/>
                <a:cs typeface="Arial"/>
              </a:rPr>
              <a:t>THz </a:t>
            </a:r>
            <a:r>
              <a:rPr lang="en-US" altLang="ja-JP" sz="2400" dirty="0" smtClean="0">
                <a:latin typeface="Arial"/>
                <a:cs typeface="Arial"/>
              </a:rPr>
              <a:t>(H</a:t>
            </a:r>
            <a:r>
              <a:rPr lang="en-US" altLang="ja-JP" sz="2400" baseline="-25000" dirty="0" smtClean="0">
                <a:latin typeface="Arial"/>
                <a:cs typeface="Arial"/>
              </a:rPr>
              <a:t>2</a:t>
            </a:r>
            <a:r>
              <a:rPr lang="en-US" altLang="ja-JP" sz="2400" dirty="0" smtClean="0">
                <a:latin typeface="Arial"/>
                <a:cs typeface="Arial"/>
              </a:rPr>
              <a:t>O</a:t>
            </a:r>
            <a:r>
              <a:rPr lang="ja-JP" altLang="en-US" sz="2400" dirty="0">
                <a:latin typeface="Arial"/>
                <a:cs typeface="Arial"/>
              </a:rPr>
              <a:t>＠</a:t>
            </a:r>
            <a:r>
              <a:rPr lang="en-US" altLang="ja-JP" sz="2400" dirty="0">
                <a:latin typeface="Arial"/>
                <a:cs typeface="Arial"/>
              </a:rPr>
              <a:t>6 Pa</a:t>
            </a:r>
            <a:r>
              <a:rPr lang="ja-JP" altLang="en-US" sz="2400" dirty="0">
                <a:latin typeface="Arial"/>
                <a:cs typeface="Arial"/>
              </a:rPr>
              <a:t>＆</a:t>
            </a:r>
            <a:r>
              <a:rPr lang="en-US" altLang="ja-JP" sz="2400" dirty="0">
                <a:latin typeface="Arial"/>
                <a:cs typeface="Arial"/>
              </a:rPr>
              <a:t>N</a:t>
            </a:r>
            <a:r>
              <a:rPr lang="en-US" altLang="ja-JP" sz="2400" baseline="-25000" dirty="0">
                <a:latin typeface="Arial"/>
                <a:cs typeface="Arial"/>
              </a:rPr>
              <a:t>2</a:t>
            </a:r>
            <a:r>
              <a:rPr lang="ja-JP" altLang="en-US" sz="2400" dirty="0">
                <a:latin typeface="Arial"/>
                <a:cs typeface="Arial"/>
              </a:rPr>
              <a:t>＠</a:t>
            </a:r>
            <a:r>
              <a:rPr lang="en-US" altLang="ja-JP" sz="2400" dirty="0">
                <a:latin typeface="Arial"/>
                <a:cs typeface="Arial"/>
              </a:rPr>
              <a:t>140 Pa</a:t>
            </a:r>
            <a:r>
              <a:rPr lang="en-US" altLang="ja-JP" sz="2400" dirty="0" smtClean="0">
                <a:latin typeface="Arial"/>
                <a:cs typeface="Arial"/>
              </a:rPr>
              <a:t>)</a:t>
            </a:r>
          </a:p>
          <a:p>
            <a:pPr algn="ctr"/>
            <a:r>
              <a:rPr lang="en-US" altLang="ja-JP" sz="2400" dirty="0" smtClean="0">
                <a:latin typeface="Arial"/>
                <a:cs typeface="Arial"/>
              </a:rPr>
              <a:t>Expected pressure broadening linewidth = </a:t>
            </a:r>
            <a:r>
              <a:rPr lang="en-US" altLang="ja-JP" sz="2400" dirty="0" smtClean="0">
                <a:solidFill>
                  <a:srgbClr val="FF0000"/>
                </a:solidFill>
                <a:latin typeface="Arial"/>
                <a:cs typeface="Arial"/>
              </a:rPr>
              <a:t>10.6 MHz</a:t>
            </a:r>
            <a:br>
              <a:rPr lang="en-US" altLang="ja-JP" sz="2400" dirty="0" smtClean="0">
                <a:solidFill>
                  <a:srgbClr val="FF0000"/>
                </a:solidFill>
                <a:latin typeface="Arial"/>
                <a:cs typeface="Arial"/>
              </a:rPr>
            </a:br>
            <a:r>
              <a:rPr lang="en-US" altLang="ja-JP" sz="2400" dirty="0" smtClean="0">
                <a:latin typeface="Arial"/>
                <a:cs typeface="Arial"/>
              </a:rPr>
              <a:t>Relaxation time of absorption = </a:t>
            </a:r>
            <a:r>
              <a:rPr lang="en-US" altLang="ja-JP" sz="2400" dirty="0" smtClean="0">
                <a:solidFill>
                  <a:srgbClr val="FF0000"/>
                </a:solidFill>
                <a:latin typeface="Arial"/>
                <a:cs typeface="Arial"/>
              </a:rPr>
              <a:t>94ns </a:t>
            </a:r>
            <a:r>
              <a:rPr lang="ja-JP" altLang="en-US" sz="2400" dirty="0" smtClean="0">
                <a:latin typeface="Arial"/>
                <a:cs typeface="Arial"/>
              </a:rPr>
              <a:t>（</a:t>
            </a:r>
            <a:r>
              <a:rPr lang="en-US" altLang="ja-JP" sz="2400" dirty="0" smtClean="0">
                <a:solidFill>
                  <a:srgbClr val="FF0000"/>
                </a:solidFill>
                <a:latin typeface="Arial"/>
                <a:cs typeface="Arial"/>
              </a:rPr>
              <a:t>25 periods</a:t>
            </a:r>
            <a:r>
              <a:rPr lang="ja-JP" altLang="en-US" sz="2400" dirty="0" smtClean="0">
                <a:latin typeface="Arial"/>
                <a:cs typeface="Arial"/>
              </a:rPr>
              <a:t>）</a:t>
            </a:r>
            <a:endParaRPr lang="ja-JP" altLang="ja-JP" sz="2400" dirty="0">
              <a:latin typeface="Arial"/>
              <a:cs typeface="Arial"/>
            </a:endParaRPr>
          </a:p>
        </p:txBody>
      </p:sp>
      <p:sp>
        <p:nvSpPr>
          <p:cNvPr id="8" name="テキスト ボックス 7"/>
          <p:cNvSpPr txBox="1"/>
          <p:nvPr/>
        </p:nvSpPr>
        <p:spPr>
          <a:xfrm>
            <a:off x="920553" y="2878692"/>
            <a:ext cx="3432099" cy="461665"/>
          </a:xfrm>
          <a:prstGeom prst="rect">
            <a:avLst/>
          </a:prstGeom>
          <a:solidFill>
            <a:schemeClr val="tx1"/>
          </a:solidFill>
        </p:spPr>
        <p:txBody>
          <a:bodyPr wrap="none" rtlCol="0">
            <a:spAutoFit/>
          </a:bodyPr>
          <a:lstStyle/>
          <a:p>
            <a:r>
              <a:rPr kumimoji="1" lang="en-US" altLang="ja-JP" sz="2400" dirty="0" smtClean="0">
                <a:solidFill>
                  <a:schemeClr val="bg1"/>
                </a:solidFill>
                <a:latin typeface="Arial"/>
                <a:cs typeface="Arial"/>
              </a:rPr>
              <a:t>Time window = 1 period</a:t>
            </a:r>
            <a:endParaRPr kumimoji="1" lang="ja-JP" altLang="en-US" sz="2400" dirty="0">
              <a:solidFill>
                <a:schemeClr val="bg1"/>
              </a:solidFill>
              <a:latin typeface="Arial"/>
              <a:cs typeface="Arial"/>
            </a:endParaRPr>
          </a:p>
        </p:txBody>
      </p:sp>
      <p:sp>
        <p:nvSpPr>
          <p:cNvPr id="9" name="テキスト ボックス 8"/>
          <p:cNvSpPr txBox="1"/>
          <p:nvPr/>
        </p:nvSpPr>
        <p:spPr>
          <a:xfrm>
            <a:off x="5514338" y="2896328"/>
            <a:ext cx="4202292" cy="461665"/>
          </a:xfrm>
          <a:prstGeom prst="rect">
            <a:avLst/>
          </a:prstGeom>
          <a:solidFill>
            <a:schemeClr val="tx1"/>
          </a:solidFill>
        </p:spPr>
        <p:txBody>
          <a:bodyPr wrap="none" rtlCol="0">
            <a:spAutoFit/>
          </a:bodyPr>
          <a:lstStyle/>
          <a:p>
            <a:r>
              <a:rPr lang="en-US" altLang="ja-JP" sz="2400" dirty="0">
                <a:solidFill>
                  <a:schemeClr val="bg1"/>
                </a:solidFill>
                <a:latin typeface="Arial"/>
                <a:cs typeface="Arial"/>
              </a:rPr>
              <a:t>Time window = </a:t>
            </a:r>
            <a:r>
              <a:rPr lang="en-US" altLang="ja-JP" sz="2400" dirty="0" smtClean="0">
                <a:solidFill>
                  <a:schemeClr val="bg1"/>
                </a:solidFill>
                <a:latin typeface="Arial"/>
                <a:cs typeface="Arial"/>
              </a:rPr>
              <a:t>0.9995 period</a:t>
            </a:r>
            <a:endParaRPr lang="ja-JP" altLang="en-US" sz="2400" dirty="0">
              <a:solidFill>
                <a:schemeClr val="bg1"/>
              </a:solidFill>
              <a:latin typeface="Arial"/>
              <a:cs typeface="Arial"/>
            </a:endParaRPr>
          </a:p>
        </p:txBody>
      </p:sp>
      <p:pic>
        <p:nvPicPr>
          <p:cNvPr id="11" name="Picture 2" descr="C:\Users\iyonaga\araki.lab\国内学会\応物\2012秋\図\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62" y="3350805"/>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iyonaga\araki.lab\国内学会\応物\2012秋\図\2.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44" y="3357089"/>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iyonaga\araki.lab\国内学会\応物\2012秋\図\3.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44" y="3357089"/>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iyonaga\araki.lab\国内学会\応物\2012秋\図\4.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55" y="3354225"/>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iyonaga\araki.lab\国内学会\応物\2012秋\図\5.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78" y="3354225"/>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iyonaga\araki.lab\国内学会\応物\2012秋\図\6.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55" y="3354225"/>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iyonaga\araki.lab\国内学会\応物\2012秋\図\7.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43" y="3354225"/>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C:\Users\iyonaga\araki.lab\国内学会\応物\2012秋\図\8.t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644" y="3357993"/>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iyonaga\araki.lab\国内学会\応物\2012秋\図\9.t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208" y="3357993"/>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iyonaga\araki.lab\国内学会\応物\2012秋\図\10.t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168" y="3354225"/>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C:\Users\iyonaga\araki.lab\国内学会\応物\2012秋\図\立証実験１'.t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455" y="3354225"/>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C:\Users\iyonaga\araki.lab\国内学会\応物\2012秋\図\1-10.t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05124" y="3352242"/>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descr="C:\Users\iyonaga\araki.lab\国内学会\応物\2012秋\図\2-10.t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08694" y="3354225"/>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Users\iyonaga\araki.lab\国内学会\応物\2012秋\図\3-10.ti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05124" y="3354225"/>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7" descr="C:\Users\iyonaga\araki.lab\国内学会\応物\2012秋\図\4-10.t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05124" y="3357993"/>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descr="C:\Users\iyonaga\araki.lab\国内学会\応物\2012秋\図\5-10.tif"/>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005124" y="3354225"/>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9" descr="C:\Users\iyonaga\araki.lab\国内学会\応物\2012秋\図\6-10.ti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05124" y="3357089"/>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C:\Users\iyonaga\araki.lab\国内学会\応物\2012秋\図\7-10.tif"/>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005124" y="3355475"/>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1" descr="C:\Users\iyonaga\araki.lab\国内学会\応物\2012秋\図\8-10.ti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005124" y="3357993"/>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2" descr="C:\Users\iyonaga\araki.lab\国内学会\応物\2012秋\図\9-10.tif"/>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08694" y="3357993"/>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3" descr="C:\Users\iyonaga\araki.lab\国内学会\応物\2012秋\図\10-10.tif"/>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008694" y="3357089"/>
            <a:ext cx="4940618" cy="33132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4" descr="C:\Users\iyonaga\araki.lab\国内学会\応物\2012秋\図\立証実験2'.tif"/>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07716" y="3354225"/>
            <a:ext cx="4940618" cy="331327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920552" y="3645026"/>
            <a:ext cx="3178124" cy="461665"/>
          </a:xfrm>
          <a:prstGeom prst="rect">
            <a:avLst/>
          </a:prstGeom>
          <a:noFill/>
        </p:spPr>
        <p:txBody>
          <a:bodyPr wrap="none" rtlCol="0">
            <a:spAutoFit/>
          </a:bodyPr>
          <a:lstStyle/>
          <a:p>
            <a:r>
              <a:rPr kumimoji="1" lang="en-US" altLang="ja-JP" sz="2400" b="1" dirty="0" smtClean="0">
                <a:solidFill>
                  <a:srgbClr val="FF0000"/>
                </a:solidFill>
                <a:latin typeface="Arial"/>
                <a:cs typeface="Arial"/>
              </a:rPr>
              <a:t>Correctly measured!</a:t>
            </a:r>
            <a:endParaRPr kumimoji="1" lang="ja-JP" altLang="en-US" sz="2400" b="1" dirty="0">
              <a:solidFill>
                <a:srgbClr val="FF0000"/>
              </a:solidFill>
              <a:latin typeface="Arial"/>
              <a:cs typeface="Arial"/>
            </a:endParaRPr>
          </a:p>
        </p:txBody>
      </p:sp>
      <p:sp>
        <p:nvSpPr>
          <p:cNvPr id="38" name="テキスト ボックス 37"/>
          <p:cNvSpPr txBox="1"/>
          <p:nvPr/>
        </p:nvSpPr>
        <p:spPr>
          <a:xfrm>
            <a:off x="5817096" y="4437114"/>
            <a:ext cx="2374268" cy="830997"/>
          </a:xfrm>
          <a:prstGeom prst="rect">
            <a:avLst/>
          </a:prstGeom>
          <a:noFill/>
        </p:spPr>
        <p:txBody>
          <a:bodyPr wrap="none" rtlCol="0">
            <a:spAutoFit/>
          </a:bodyPr>
          <a:lstStyle/>
          <a:p>
            <a:pPr algn="ctr"/>
            <a:r>
              <a:rPr kumimoji="1" lang="en-US" altLang="ja-JP" sz="2400" b="1" dirty="0" smtClean="0">
                <a:solidFill>
                  <a:srgbClr val="FF0000"/>
                </a:solidFill>
                <a:latin typeface="Arial"/>
                <a:cs typeface="Arial"/>
              </a:rPr>
              <a:t>Spectral sh</a:t>
            </a:r>
            <a:r>
              <a:rPr lang="en-US" altLang="ja-JP" sz="2400" b="1" dirty="0">
                <a:solidFill>
                  <a:srgbClr val="FF0000"/>
                </a:solidFill>
                <a:latin typeface="Arial"/>
                <a:cs typeface="Arial"/>
              </a:rPr>
              <a:t>a</a:t>
            </a:r>
            <a:r>
              <a:rPr kumimoji="1" lang="en-US" altLang="ja-JP" sz="2400" b="1" dirty="0" smtClean="0">
                <a:solidFill>
                  <a:srgbClr val="FF0000"/>
                </a:solidFill>
                <a:latin typeface="Arial"/>
                <a:cs typeface="Arial"/>
              </a:rPr>
              <a:t>pe </a:t>
            </a:r>
          </a:p>
          <a:p>
            <a:pPr algn="ctr"/>
            <a:r>
              <a:rPr kumimoji="1" lang="en-US" altLang="ja-JP" sz="2400" b="1" dirty="0" smtClean="0">
                <a:solidFill>
                  <a:srgbClr val="FF0000"/>
                </a:solidFill>
                <a:latin typeface="Arial"/>
                <a:cs typeface="Arial"/>
              </a:rPr>
              <a:t>is distorted!</a:t>
            </a:r>
            <a:endParaRPr kumimoji="1" lang="ja-JP" altLang="en-US" sz="2400" b="1" dirty="0">
              <a:solidFill>
                <a:srgbClr val="FF0000"/>
              </a:solidFill>
              <a:latin typeface="Arial"/>
              <a:cs typeface="Arial"/>
            </a:endParaRPr>
          </a:p>
        </p:txBody>
      </p:sp>
    </p:spTree>
    <p:extLst>
      <p:ext uri="{BB962C8B-B14F-4D97-AF65-F5344CB8AC3E}">
        <p14:creationId xmlns:p14="http://schemas.microsoft.com/office/powerpoint/2010/main" val="273598315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par>
                          <p:cTn id="48" fill="hold">
                            <p:stCondLst>
                              <p:cond delay="5500"/>
                            </p:stCondLst>
                            <p:childTnLst>
                              <p:par>
                                <p:cTn id="49" presetID="1" presetClass="entr" presetSubtype="0"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par>
                          <p:cTn id="68" fill="hold">
                            <p:stCondLst>
                              <p:cond delay="1500"/>
                            </p:stCondLst>
                            <p:childTnLst>
                              <p:par>
                                <p:cTn id="69" presetID="10" presetClass="entr" presetSubtype="0" fill="hold"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par>
                          <p:cTn id="72" fill="hold">
                            <p:stCondLst>
                              <p:cond delay="2000"/>
                            </p:stCondLst>
                            <p:childTnLst>
                              <p:par>
                                <p:cTn id="73" presetID="10" presetClass="entr" presetSubtype="0" fill="hold"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par>
                          <p:cTn id="76" fill="hold">
                            <p:stCondLst>
                              <p:cond delay="2500"/>
                            </p:stCondLst>
                            <p:childTnLst>
                              <p:par>
                                <p:cTn id="77" presetID="10" presetClass="entr" presetSubtype="0" fill="hold" nodeType="after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childTnLst>
                          </p:cTn>
                        </p:par>
                        <p:par>
                          <p:cTn id="80" fill="hold">
                            <p:stCondLst>
                              <p:cond delay="3000"/>
                            </p:stCondLst>
                            <p:childTnLst>
                              <p:par>
                                <p:cTn id="81" presetID="10" presetClass="entr" presetSubtype="0" fill="hold"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childTnLst>
                          </p:cTn>
                        </p:par>
                        <p:par>
                          <p:cTn id="84" fill="hold">
                            <p:stCondLst>
                              <p:cond delay="3500"/>
                            </p:stCondLst>
                            <p:childTnLst>
                              <p:par>
                                <p:cTn id="85" presetID="10" presetClass="entr" presetSubtype="0" fill="hold" nodeType="after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par>
                          <p:cTn id="88" fill="hold">
                            <p:stCondLst>
                              <p:cond delay="4000"/>
                            </p:stCondLst>
                            <p:childTnLst>
                              <p:par>
                                <p:cTn id="89" presetID="10" presetClass="entr" presetSubtype="0" fill="hold"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500"/>
                                        <p:tgtEl>
                                          <p:spTgt spid="30"/>
                                        </p:tgtEl>
                                      </p:cBhvr>
                                    </p:animEffect>
                                  </p:childTnLst>
                                </p:cTn>
                              </p:par>
                            </p:childTnLst>
                          </p:cTn>
                        </p:par>
                        <p:par>
                          <p:cTn id="92" fill="hold">
                            <p:stCondLst>
                              <p:cond delay="4500"/>
                            </p:stCondLst>
                            <p:childTnLst>
                              <p:par>
                                <p:cTn id="93" presetID="10" presetClass="entr" presetSubtype="0" fill="hold" nodeType="after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childTnLst>
                          </p:cTn>
                        </p:par>
                        <p:par>
                          <p:cTn id="96" fill="hold">
                            <p:stCondLst>
                              <p:cond delay="5000"/>
                            </p:stCondLst>
                            <p:childTnLst>
                              <p:par>
                                <p:cTn id="97" presetID="10" presetClass="entr" presetSubtype="0" fill="hold" nodeType="after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fade">
                                      <p:cBhvr>
                                        <p:cTn id="99" dur="500"/>
                                        <p:tgtEl>
                                          <p:spTgt spid="32"/>
                                        </p:tgtEl>
                                      </p:cBhvr>
                                    </p:animEffect>
                                  </p:childTnLst>
                                </p:cTn>
                              </p:par>
                            </p:childTnLst>
                          </p:cTn>
                        </p:par>
                        <p:par>
                          <p:cTn id="100" fill="hold">
                            <p:stCondLst>
                              <p:cond delay="5500"/>
                            </p:stCondLst>
                            <p:childTnLst>
                              <p:par>
                                <p:cTn id="101" presetID="1" presetClass="entr" presetSubtype="0" fill="hold" grpId="0" nodeType="after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直線コネクタ 68"/>
          <p:cNvCxnSpPr/>
          <p:nvPr/>
        </p:nvCxnSpPr>
        <p:spPr bwMode="auto">
          <a:xfrm>
            <a:off x="9053005" y="1916832"/>
            <a:ext cx="0" cy="2842096"/>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1" name="Picture 4" descr="C:\Users\iyonaga\Desktop\新しいフォルダー (3)\1.tif"/>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18" y="5828792"/>
            <a:ext cx="1274207" cy="2342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C:\Users\iyonaga\Desktop\新しいフォルダー (3)\2.tif"/>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82" y="4526974"/>
            <a:ext cx="1269048" cy="36571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Users\iyonaga\Desktop\新しいフォルダー (3)\4'.tif"/>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836" y="1124744"/>
            <a:ext cx="1279366" cy="83428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C:\Users\iyonaga\Desktop\新しいフォルダー (3)\3.tif"/>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315" y="3016715"/>
            <a:ext cx="1258730" cy="4228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C:\Users\iyonaga\araki.lab\国内学会\応物\2012秋\図9.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75654" y="2006256"/>
            <a:ext cx="9686759" cy="3596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C:\Users\iyonaga\araki.lab\国内学会\応物\2012秋\図9.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6877" y="3569248"/>
            <a:ext cx="9686759" cy="359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C:\Users\iyonaga\araki.lab\国内学会\応物\2012秋\図9.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6877" y="4919984"/>
            <a:ext cx="9686759" cy="3596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iyonaga\araki.lab\国内学会\応物\2012秋\図9.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6877" y="6177219"/>
            <a:ext cx="9686759" cy="3596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iyonaga\Desktop\新しいフォルダー (3)\4'.tif"/>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58" y="1124744"/>
            <a:ext cx="1279366" cy="83428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iyonaga\Desktop\新しいフォルダー (3)\3.tif"/>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437" y="3016715"/>
            <a:ext cx="1258730" cy="422857"/>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2"/>
          <p:cNvSpPr txBox="1">
            <a:spLocks noChangeArrowheads="1"/>
          </p:cNvSpPr>
          <p:nvPr/>
        </p:nvSpPr>
        <p:spPr bwMode="auto">
          <a:xfrm>
            <a:off x="786648" y="1817530"/>
            <a:ext cx="2745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en-US" altLang="ja-JP" sz="1200" dirty="0">
                <a:latin typeface="Arial"/>
                <a:cs typeface="Arial"/>
              </a:rPr>
              <a:t>×</a:t>
            </a:r>
            <a:endParaRPr lang="ja-JP" altLang="en-US" sz="1200" dirty="0">
              <a:latin typeface="Arial"/>
              <a:cs typeface="Arial"/>
            </a:endParaRPr>
          </a:p>
        </p:txBody>
      </p:sp>
      <p:sp>
        <p:nvSpPr>
          <p:cNvPr id="15" name="テキスト ボックス 2"/>
          <p:cNvSpPr txBox="1">
            <a:spLocks noChangeArrowheads="1"/>
          </p:cNvSpPr>
          <p:nvPr/>
        </p:nvSpPr>
        <p:spPr bwMode="auto">
          <a:xfrm>
            <a:off x="775424" y="3380523"/>
            <a:ext cx="2745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en-US" altLang="ja-JP" sz="1200" dirty="0">
                <a:latin typeface="Arial"/>
                <a:cs typeface="Arial"/>
              </a:rPr>
              <a:t>×</a:t>
            </a:r>
            <a:endParaRPr lang="ja-JP" altLang="en-US" sz="1200" dirty="0">
              <a:latin typeface="Arial"/>
              <a:cs typeface="Arial"/>
            </a:endParaRPr>
          </a:p>
        </p:txBody>
      </p:sp>
      <p:sp>
        <p:nvSpPr>
          <p:cNvPr id="19" name="テキスト ボックス 2"/>
          <p:cNvSpPr txBox="1">
            <a:spLocks noChangeArrowheads="1"/>
          </p:cNvSpPr>
          <p:nvPr/>
        </p:nvSpPr>
        <p:spPr bwMode="auto">
          <a:xfrm>
            <a:off x="775424" y="6015790"/>
            <a:ext cx="2745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en-US" altLang="ja-JP" sz="1200" dirty="0">
                <a:latin typeface="Arial"/>
                <a:cs typeface="Arial"/>
              </a:rPr>
              <a:t>×</a:t>
            </a:r>
            <a:endParaRPr lang="ja-JP" altLang="en-US" sz="1200" dirty="0">
              <a:latin typeface="Arial"/>
              <a:cs typeface="Arial"/>
            </a:endParaRPr>
          </a:p>
        </p:txBody>
      </p:sp>
      <p:sp>
        <p:nvSpPr>
          <p:cNvPr id="20" name="テキスト ボックス 57"/>
          <p:cNvSpPr txBox="1">
            <a:spLocks noChangeArrowheads="1"/>
          </p:cNvSpPr>
          <p:nvPr/>
        </p:nvSpPr>
        <p:spPr bwMode="auto">
          <a:xfrm>
            <a:off x="662523" y="2492896"/>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dirty="0">
                <a:latin typeface="Arial"/>
                <a:cs typeface="Arial"/>
              </a:rPr>
              <a:t>＋</a:t>
            </a:r>
          </a:p>
        </p:txBody>
      </p:sp>
      <p:sp>
        <p:nvSpPr>
          <p:cNvPr id="21" name="テキスト ボックス 57"/>
          <p:cNvSpPr txBox="1">
            <a:spLocks noChangeArrowheads="1"/>
          </p:cNvSpPr>
          <p:nvPr/>
        </p:nvSpPr>
        <p:spPr bwMode="auto">
          <a:xfrm>
            <a:off x="662523" y="4067224"/>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dirty="0">
                <a:latin typeface="Arial"/>
                <a:cs typeface="Arial"/>
              </a:rPr>
              <a:t>＋</a:t>
            </a:r>
          </a:p>
        </p:txBody>
      </p:sp>
      <p:sp>
        <p:nvSpPr>
          <p:cNvPr id="22" name="テキスト ボックス 57"/>
          <p:cNvSpPr txBox="1">
            <a:spLocks noChangeArrowheads="1"/>
          </p:cNvSpPr>
          <p:nvPr/>
        </p:nvSpPr>
        <p:spPr bwMode="auto">
          <a:xfrm>
            <a:off x="662523" y="5363368"/>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ja-JP" altLang="en-US" dirty="0">
                <a:latin typeface="Arial"/>
                <a:cs typeface="Arial"/>
              </a:rPr>
              <a:t>＋</a:t>
            </a:r>
          </a:p>
        </p:txBody>
      </p:sp>
      <p:pic>
        <p:nvPicPr>
          <p:cNvPr id="3077" name="Picture 5" descr="C:\Users\iyonaga\Desktop\新しいフォルダー (3)\2.tif"/>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02" y="4526974"/>
            <a:ext cx="1269048" cy="3657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iyonaga\Desktop\新しいフォルダー (3)\1.tif"/>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40" y="5828792"/>
            <a:ext cx="1274207" cy="234286"/>
          </a:xfrm>
          <a:prstGeom prst="rect">
            <a:avLst/>
          </a:prstGeom>
          <a:noFill/>
          <a:extLst>
            <a:ext uri="{909E8E84-426E-40dd-AFC4-6F175D3DCCD1}">
              <a14:hiddenFill xmlns:a14="http://schemas.microsoft.com/office/drawing/2010/main">
                <a:solidFill>
                  <a:srgbClr val="FFFFFF"/>
                </a:solidFill>
              </a14:hiddenFill>
            </a:ext>
          </a:extLst>
        </p:spPr>
      </p:pic>
      <p:sp>
        <p:nvSpPr>
          <p:cNvPr id="23" name="フリーフォーム 22"/>
          <p:cNvSpPr/>
          <p:nvPr/>
        </p:nvSpPr>
        <p:spPr>
          <a:xfrm>
            <a:off x="4016896" y="4342666"/>
            <a:ext cx="5036109" cy="218802"/>
          </a:xfrm>
          <a:custGeom>
            <a:avLst/>
            <a:gdLst>
              <a:gd name="connsiteX0" fmla="*/ 0 w 10420709"/>
              <a:gd name="connsiteY0" fmla="*/ 8626 h 586601"/>
              <a:gd name="connsiteX1" fmla="*/ 181154 w 10420709"/>
              <a:gd name="connsiteY1" fmla="*/ 586596 h 586601"/>
              <a:gd name="connsiteX2" fmla="*/ 353683 w 10420709"/>
              <a:gd name="connsiteY2" fmla="*/ 17253 h 586601"/>
              <a:gd name="connsiteX3" fmla="*/ 543464 w 10420709"/>
              <a:gd name="connsiteY3" fmla="*/ 577970 h 586601"/>
              <a:gd name="connsiteX4" fmla="*/ 724618 w 10420709"/>
              <a:gd name="connsiteY4" fmla="*/ 8626 h 586601"/>
              <a:gd name="connsiteX5" fmla="*/ 897147 w 10420709"/>
              <a:gd name="connsiteY5" fmla="*/ 586596 h 586601"/>
              <a:gd name="connsiteX6" fmla="*/ 1078302 w 10420709"/>
              <a:gd name="connsiteY6" fmla="*/ 8626 h 586601"/>
              <a:gd name="connsiteX7" fmla="*/ 1259456 w 10420709"/>
              <a:gd name="connsiteY7" fmla="*/ 586596 h 586601"/>
              <a:gd name="connsiteX8" fmla="*/ 1440611 w 10420709"/>
              <a:gd name="connsiteY8" fmla="*/ 8626 h 586601"/>
              <a:gd name="connsiteX9" fmla="*/ 1613139 w 10420709"/>
              <a:gd name="connsiteY9" fmla="*/ 577970 h 586601"/>
              <a:gd name="connsiteX10" fmla="*/ 1802920 w 10420709"/>
              <a:gd name="connsiteY10" fmla="*/ 17253 h 586601"/>
              <a:gd name="connsiteX11" fmla="*/ 1966822 w 10420709"/>
              <a:gd name="connsiteY11" fmla="*/ 586596 h 586601"/>
              <a:gd name="connsiteX12" fmla="*/ 2173856 w 10420709"/>
              <a:gd name="connsiteY12" fmla="*/ 8626 h 586601"/>
              <a:gd name="connsiteX13" fmla="*/ 2329132 w 10420709"/>
              <a:gd name="connsiteY13" fmla="*/ 577970 h 586601"/>
              <a:gd name="connsiteX14" fmla="*/ 2510286 w 10420709"/>
              <a:gd name="connsiteY14" fmla="*/ 8626 h 586601"/>
              <a:gd name="connsiteX15" fmla="*/ 2691441 w 10420709"/>
              <a:gd name="connsiteY15" fmla="*/ 569343 h 586601"/>
              <a:gd name="connsiteX16" fmla="*/ 2881222 w 10420709"/>
              <a:gd name="connsiteY16" fmla="*/ 17253 h 586601"/>
              <a:gd name="connsiteX17" fmla="*/ 3053751 w 10420709"/>
              <a:gd name="connsiteY17" fmla="*/ 569343 h 586601"/>
              <a:gd name="connsiteX18" fmla="*/ 3243532 w 10420709"/>
              <a:gd name="connsiteY18" fmla="*/ 8626 h 586601"/>
              <a:gd name="connsiteX19" fmla="*/ 3407434 w 10420709"/>
              <a:gd name="connsiteY19" fmla="*/ 586596 h 586601"/>
              <a:gd name="connsiteX20" fmla="*/ 3588588 w 10420709"/>
              <a:gd name="connsiteY20" fmla="*/ 17253 h 586601"/>
              <a:gd name="connsiteX21" fmla="*/ 3769743 w 10420709"/>
              <a:gd name="connsiteY21" fmla="*/ 577970 h 586601"/>
              <a:gd name="connsiteX22" fmla="*/ 3942271 w 10420709"/>
              <a:gd name="connsiteY22" fmla="*/ 0 h 586601"/>
              <a:gd name="connsiteX23" fmla="*/ 4123426 w 10420709"/>
              <a:gd name="connsiteY23" fmla="*/ 577970 h 586601"/>
              <a:gd name="connsiteX24" fmla="*/ 4313207 w 10420709"/>
              <a:gd name="connsiteY24" fmla="*/ 8626 h 586601"/>
              <a:gd name="connsiteX25" fmla="*/ 4485735 w 10420709"/>
              <a:gd name="connsiteY25" fmla="*/ 577970 h 586601"/>
              <a:gd name="connsiteX26" fmla="*/ 4675517 w 10420709"/>
              <a:gd name="connsiteY26" fmla="*/ 0 h 586601"/>
              <a:gd name="connsiteX27" fmla="*/ 4848045 w 10420709"/>
              <a:gd name="connsiteY27" fmla="*/ 577970 h 586601"/>
              <a:gd name="connsiteX28" fmla="*/ 5037826 w 10420709"/>
              <a:gd name="connsiteY28" fmla="*/ 8626 h 586601"/>
              <a:gd name="connsiteX29" fmla="*/ 5210354 w 10420709"/>
              <a:gd name="connsiteY29" fmla="*/ 577970 h 586601"/>
              <a:gd name="connsiteX30" fmla="*/ 5382883 w 10420709"/>
              <a:gd name="connsiteY30" fmla="*/ 8626 h 586601"/>
              <a:gd name="connsiteX31" fmla="*/ 5555411 w 10420709"/>
              <a:gd name="connsiteY31" fmla="*/ 586596 h 586601"/>
              <a:gd name="connsiteX32" fmla="*/ 5753818 w 10420709"/>
              <a:gd name="connsiteY32" fmla="*/ 8626 h 586601"/>
              <a:gd name="connsiteX33" fmla="*/ 5926347 w 10420709"/>
              <a:gd name="connsiteY33" fmla="*/ 586596 h 586601"/>
              <a:gd name="connsiteX34" fmla="*/ 6098875 w 10420709"/>
              <a:gd name="connsiteY34" fmla="*/ 8626 h 586601"/>
              <a:gd name="connsiteX35" fmla="*/ 6280030 w 10420709"/>
              <a:gd name="connsiteY35" fmla="*/ 569343 h 586601"/>
              <a:gd name="connsiteX36" fmla="*/ 6461185 w 10420709"/>
              <a:gd name="connsiteY36" fmla="*/ 8626 h 586601"/>
              <a:gd name="connsiteX37" fmla="*/ 6650966 w 10420709"/>
              <a:gd name="connsiteY37" fmla="*/ 569343 h 586601"/>
              <a:gd name="connsiteX38" fmla="*/ 6832120 w 10420709"/>
              <a:gd name="connsiteY38" fmla="*/ 17253 h 586601"/>
              <a:gd name="connsiteX39" fmla="*/ 6996022 w 10420709"/>
              <a:gd name="connsiteY39" fmla="*/ 577970 h 586601"/>
              <a:gd name="connsiteX40" fmla="*/ 7194430 w 10420709"/>
              <a:gd name="connsiteY40" fmla="*/ 8626 h 586601"/>
              <a:gd name="connsiteX41" fmla="*/ 7384211 w 10420709"/>
              <a:gd name="connsiteY41" fmla="*/ 586596 h 586601"/>
              <a:gd name="connsiteX42" fmla="*/ 7573992 w 10420709"/>
              <a:gd name="connsiteY42" fmla="*/ 17253 h 586601"/>
              <a:gd name="connsiteX43" fmla="*/ 7720641 w 10420709"/>
              <a:gd name="connsiteY43" fmla="*/ 586596 h 586601"/>
              <a:gd name="connsiteX44" fmla="*/ 7919049 w 10420709"/>
              <a:gd name="connsiteY44" fmla="*/ 17253 h 586601"/>
              <a:gd name="connsiteX45" fmla="*/ 8091577 w 10420709"/>
              <a:gd name="connsiteY45" fmla="*/ 586596 h 586601"/>
              <a:gd name="connsiteX46" fmla="*/ 8289985 w 10420709"/>
              <a:gd name="connsiteY46" fmla="*/ 17253 h 586601"/>
              <a:gd name="connsiteX47" fmla="*/ 8453886 w 10420709"/>
              <a:gd name="connsiteY47" fmla="*/ 586596 h 586601"/>
              <a:gd name="connsiteX48" fmla="*/ 8643668 w 10420709"/>
              <a:gd name="connsiteY48" fmla="*/ 17253 h 586601"/>
              <a:gd name="connsiteX49" fmla="*/ 8807569 w 10420709"/>
              <a:gd name="connsiteY49" fmla="*/ 586596 h 586601"/>
              <a:gd name="connsiteX50" fmla="*/ 8997351 w 10420709"/>
              <a:gd name="connsiteY50" fmla="*/ 17253 h 586601"/>
              <a:gd name="connsiteX51" fmla="*/ 9169879 w 10420709"/>
              <a:gd name="connsiteY51" fmla="*/ 586596 h 586601"/>
              <a:gd name="connsiteX52" fmla="*/ 9359660 w 10420709"/>
              <a:gd name="connsiteY52" fmla="*/ 8626 h 586601"/>
              <a:gd name="connsiteX53" fmla="*/ 9532188 w 10420709"/>
              <a:gd name="connsiteY53" fmla="*/ 569343 h 586601"/>
              <a:gd name="connsiteX54" fmla="*/ 9704717 w 10420709"/>
              <a:gd name="connsiteY54" fmla="*/ 17253 h 586601"/>
              <a:gd name="connsiteX55" fmla="*/ 9894498 w 10420709"/>
              <a:gd name="connsiteY55" fmla="*/ 586596 h 586601"/>
              <a:gd name="connsiteX56" fmla="*/ 10075652 w 10420709"/>
              <a:gd name="connsiteY56" fmla="*/ 17253 h 586601"/>
              <a:gd name="connsiteX57" fmla="*/ 10248181 w 10420709"/>
              <a:gd name="connsiteY57" fmla="*/ 586596 h 586601"/>
              <a:gd name="connsiteX58" fmla="*/ 10420709 w 10420709"/>
              <a:gd name="connsiteY58" fmla="*/ 25879 h 58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420709" h="586601">
                <a:moveTo>
                  <a:pt x="0" y="8626"/>
                </a:moveTo>
                <a:cubicBezTo>
                  <a:pt x="61103" y="296892"/>
                  <a:pt x="122207" y="585158"/>
                  <a:pt x="181154" y="586596"/>
                </a:cubicBezTo>
                <a:cubicBezTo>
                  <a:pt x="240101" y="588034"/>
                  <a:pt x="293298" y="18691"/>
                  <a:pt x="353683" y="17253"/>
                </a:cubicBezTo>
                <a:cubicBezTo>
                  <a:pt x="414068" y="15815"/>
                  <a:pt x="481642" y="579408"/>
                  <a:pt x="543464" y="577970"/>
                </a:cubicBezTo>
                <a:cubicBezTo>
                  <a:pt x="605286" y="576532"/>
                  <a:pt x="665671" y="7188"/>
                  <a:pt x="724618" y="8626"/>
                </a:cubicBezTo>
                <a:cubicBezTo>
                  <a:pt x="783565" y="10064"/>
                  <a:pt x="838200" y="586596"/>
                  <a:pt x="897147" y="586596"/>
                </a:cubicBezTo>
                <a:cubicBezTo>
                  <a:pt x="956094" y="586596"/>
                  <a:pt x="1017917" y="8626"/>
                  <a:pt x="1078302" y="8626"/>
                </a:cubicBezTo>
                <a:cubicBezTo>
                  <a:pt x="1138687" y="8626"/>
                  <a:pt x="1199071" y="586596"/>
                  <a:pt x="1259456" y="586596"/>
                </a:cubicBezTo>
                <a:cubicBezTo>
                  <a:pt x="1319841" y="586596"/>
                  <a:pt x="1381664" y="10064"/>
                  <a:pt x="1440611" y="8626"/>
                </a:cubicBezTo>
                <a:cubicBezTo>
                  <a:pt x="1499558" y="7188"/>
                  <a:pt x="1552754" y="576532"/>
                  <a:pt x="1613139" y="577970"/>
                </a:cubicBezTo>
                <a:cubicBezTo>
                  <a:pt x="1673524" y="579408"/>
                  <a:pt x="1743973" y="15815"/>
                  <a:pt x="1802920" y="17253"/>
                </a:cubicBezTo>
                <a:cubicBezTo>
                  <a:pt x="1861867" y="18691"/>
                  <a:pt x="1904999" y="588034"/>
                  <a:pt x="1966822" y="586596"/>
                </a:cubicBezTo>
                <a:cubicBezTo>
                  <a:pt x="2028645" y="585158"/>
                  <a:pt x="2113471" y="10064"/>
                  <a:pt x="2173856" y="8626"/>
                </a:cubicBezTo>
                <a:cubicBezTo>
                  <a:pt x="2234241" y="7188"/>
                  <a:pt x="2273060" y="577970"/>
                  <a:pt x="2329132" y="577970"/>
                </a:cubicBezTo>
                <a:cubicBezTo>
                  <a:pt x="2385204" y="577970"/>
                  <a:pt x="2449901" y="10064"/>
                  <a:pt x="2510286" y="8626"/>
                </a:cubicBezTo>
                <a:cubicBezTo>
                  <a:pt x="2570671" y="7188"/>
                  <a:pt x="2629618" y="567905"/>
                  <a:pt x="2691441" y="569343"/>
                </a:cubicBezTo>
                <a:cubicBezTo>
                  <a:pt x="2753264" y="570781"/>
                  <a:pt x="2820837" y="17253"/>
                  <a:pt x="2881222" y="17253"/>
                </a:cubicBezTo>
                <a:cubicBezTo>
                  <a:pt x="2941607" y="17253"/>
                  <a:pt x="2993366" y="570781"/>
                  <a:pt x="3053751" y="569343"/>
                </a:cubicBezTo>
                <a:cubicBezTo>
                  <a:pt x="3114136" y="567905"/>
                  <a:pt x="3184585" y="5751"/>
                  <a:pt x="3243532" y="8626"/>
                </a:cubicBezTo>
                <a:cubicBezTo>
                  <a:pt x="3302479" y="11501"/>
                  <a:pt x="3349925" y="585158"/>
                  <a:pt x="3407434" y="586596"/>
                </a:cubicBezTo>
                <a:cubicBezTo>
                  <a:pt x="3464943" y="588034"/>
                  <a:pt x="3528203" y="18691"/>
                  <a:pt x="3588588" y="17253"/>
                </a:cubicBezTo>
                <a:cubicBezTo>
                  <a:pt x="3648973" y="15815"/>
                  <a:pt x="3710796" y="580845"/>
                  <a:pt x="3769743" y="577970"/>
                </a:cubicBezTo>
                <a:cubicBezTo>
                  <a:pt x="3828690" y="575095"/>
                  <a:pt x="3883324" y="0"/>
                  <a:pt x="3942271" y="0"/>
                </a:cubicBezTo>
                <a:cubicBezTo>
                  <a:pt x="4001218" y="0"/>
                  <a:pt x="4061603" y="576532"/>
                  <a:pt x="4123426" y="577970"/>
                </a:cubicBezTo>
                <a:cubicBezTo>
                  <a:pt x="4185249" y="579408"/>
                  <a:pt x="4252822" y="8626"/>
                  <a:pt x="4313207" y="8626"/>
                </a:cubicBezTo>
                <a:cubicBezTo>
                  <a:pt x="4373592" y="8626"/>
                  <a:pt x="4425350" y="579408"/>
                  <a:pt x="4485735" y="577970"/>
                </a:cubicBezTo>
                <a:cubicBezTo>
                  <a:pt x="4546120" y="576532"/>
                  <a:pt x="4615132" y="0"/>
                  <a:pt x="4675517" y="0"/>
                </a:cubicBezTo>
                <a:cubicBezTo>
                  <a:pt x="4735902" y="0"/>
                  <a:pt x="4787660" y="576532"/>
                  <a:pt x="4848045" y="577970"/>
                </a:cubicBezTo>
                <a:cubicBezTo>
                  <a:pt x="4908430" y="579408"/>
                  <a:pt x="4977441" y="8626"/>
                  <a:pt x="5037826" y="8626"/>
                </a:cubicBezTo>
                <a:cubicBezTo>
                  <a:pt x="5098211" y="8626"/>
                  <a:pt x="5152845" y="577970"/>
                  <a:pt x="5210354" y="577970"/>
                </a:cubicBezTo>
                <a:cubicBezTo>
                  <a:pt x="5267863" y="577970"/>
                  <a:pt x="5325374" y="7188"/>
                  <a:pt x="5382883" y="8626"/>
                </a:cubicBezTo>
                <a:cubicBezTo>
                  <a:pt x="5440393" y="10064"/>
                  <a:pt x="5493589" y="586596"/>
                  <a:pt x="5555411" y="586596"/>
                </a:cubicBezTo>
                <a:cubicBezTo>
                  <a:pt x="5617233" y="586596"/>
                  <a:pt x="5691995" y="8626"/>
                  <a:pt x="5753818" y="8626"/>
                </a:cubicBezTo>
                <a:cubicBezTo>
                  <a:pt x="5815641" y="8626"/>
                  <a:pt x="5868838" y="586596"/>
                  <a:pt x="5926347" y="586596"/>
                </a:cubicBezTo>
                <a:cubicBezTo>
                  <a:pt x="5983856" y="586596"/>
                  <a:pt x="6039928" y="11501"/>
                  <a:pt x="6098875" y="8626"/>
                </a:cubicBezTo>
                <a:cubicBezTo>
                  <a:pt x="6157822" y="5751"/>
                  <a:pt x="6219645" y="569343"/>
                  <a:pt x="6280030" y="569343"/>
                </a:cubicBezTo>
                <a:cubicBezTo>
                  <a:pt x="6340415" y="569343"/>
                  <a:pt x="6399362" y="8626"/>
                  <a:pt x="6461185" y="8626"/>
                </a:cubicBezTo>
                <a:cubicBezTo>
                  <a:pt x="6523008" y="8626"/>
                  <a:pt x="6589144" y="567905"/>
                  <a:pt x="6650966" y="569343"/>
                </a:cubicBezTo>
                <a:cubicBezTo>
                  <a:pt x="6712788" y="570781"/>
                  <a:pt x="6774611" y="15815"/>
                  <a:pt x="6832120" y="17253"/>
                </a:cubicBezTo>
                <a:cubicBezTo>
                  <a:pt x="6889629" y="18691"/>
                  <a:pt x="6935637" y="579408"/>
                  <a:pt x="6996022" y="577970"/>
                </a:cubicBezTo>
                <a:cubicBezTo>
                  <a:pt x="7056407" y="576532"/>
                  <a:pt x="7129732" y="7188"/>
                  <a:pt x="7194430" y="8626"/>
                </a:cubicBezTo>
                <a:cubicBezTo>
                  <a:pt x="7259128" y="10064"/>
                  <a:pt x="7320951" y="585158"/>
                  <a:pt x="7384211" y="586596"/>
                </a:cubicBezTo>
                <a:cubicBezTo>
                  <a:pt x="7447471" y="588034"/>
                  <a:pt x="7517920" y="17253"/>
                  <a:pt x="7573992" y="17253"/>
                </a:cubicBezTo>
                <a:cubicBezTo>
                  <a:pt x="7630064" y="17253"/>
                  <a:pt x="7663132" y="586596"/>
                  <a:pt x="7720641" y="586596"/>
                </a:cubicBezTo>
                <a:cubicBezTo>
                  <a:pt x="7778150" y="586596"/>
                  <a:pt x="7857226" y="17253"/>
                  <a:pt x="7919049" y="17253"/>
                </a:cubicBezTo>
                <a:cubicBezTo>
                  <a:pt x="7980872" y="17253"/>
                  <a:pt x="8029754" y="586596"/>
                  <a:pt x="8091577" y="586596"/>
                </a:cubicBezTo>
                <a:cubicBezTo>
                  <a:pt x="8153400" y="586596"/>
                  <a:pt x="8229600" y="17253"/>
                  <a:pt x="8289985" y="17253"/>
                </a:cubicBezTo>
                <a:cubicBezTo>
                  <a:pt x="8350370" y="17253"/>
                  <a:pt x="8394939" y="586596"/>
                  <a:pt x="8453886" y="586596"/>
                </a:cubicBezTo>
                <a:cubicBezTo>
                  <a:pt x="8512833" y="586596"/>
                  <a:pt x="8584721" y="17253"/>
                  <a:pt x="8643668" y="17253"/>
                </a:cubicBezTo>
                <a:cubicBezTo>
                  <a:pt x="8702615" y="17253"/>
                  <a:pt x="8748622" y="586596"/>
                  <a:pt x="8807569" y="586596"/>
                </a:cubicBezTo>
                <a:cubicBezTo>
                  <a:pt x="8866516" y="586596"/>
                  <a:pt x="8936966" y="17253"/>
                  <a:pt x="8997351" y="17253"/>
                </a:cubicBezTo>
                <a:cubicBezTo>
                  <a:pt x="9057736" y="17253"/>
                  <a:pt x="9109494" y="588034"/>
                  <a:pt x="9169879" y="586596"/>
                </a:cubicBezTo>
                <a:cubicBezTo>
                  <a:pt x="9230264" y="585158"/>
                  <a:pt x="9299275" y="11501"/>
                  <a:pt x="9359660" y="8626"/>
                </a:cubicBezTo>
                <a:cubicBezTo>
                  <a:pt x="9420045" y="5751"/>
                  <a:pt x="9474679" y="567905"/>
                  <a:pt x="9532188" y="569343"/>
                </a:cubicBezTo>
                <a:cubicBezTo>
                  <a:pt x="9589698" y="570781"/>
                  <a:pt x="9644332" y="14378"/>
                  <a:pt x="9704717" y="17253"/>
                </a:cubicBezTo>
                <a:cubicBezTo>
                  <a:pt x="9765102" y="20128"/>
                  <a:pt x="9832676" y="586596"/>
                  <a:pt x="9894498" y="586596"/>
                </a:cubicBezTo>
                <a:cubicBezTo>
                  <a:pt x="9956320" y="586596"/>
                  <a:pt x="10016705" y="17253"/>
                  <a:pt x="10075652" y="17253"/>
                </a:cubicBezTo>
                <a:cubicBezTo>
                  <a:pt x="10134599" y="17253"/>
                  <a:pt x="10190672" y="585158"/>
                  <a:pt x="10248181" y="586596"/>
                </a:cubicBezTo>
                <a:cubicBezTo>
                  <a:pt x="10305691" y="588034"/>
                  <a:pt x="10363200" y="306956"/>
                  <a:pt x="10420709" y="2587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sp>
        <p:nvSpPr>
          <p:cNvPr id="25" name="正方形/長方形 24"/>
          <p:cNvSpPr/>
          <p:nvPr/>
        </p:nvSpPr>
        <p:spPr>
          <a:xfrm>
            <a:off x="2912356" y="4211342"/>
            <a:ext cx="966931" cy="369332"/>
          </a:xfrm>
          <a:prstGeom prst="rect">
            <a:avLst/>
          </a:prstGeom>
        </p:spPr>
        <p:txBody>
          <a:bodyPr wrap="none">
            <a:spAutoFit/>
          </a:bodyPr>
          <a:lstStyle/>
          <a:p>
            <a:r>
              <a:rPr lang="en-US" altLang="ja-JP" dirty="0" smtClean="0">
                <a:latin typeface="Arial"/>
                <a:cs typeface="Arial"/>
              </a:rPr>
              <a:t>cos</a:t>
            </a:r>
            <a:r>
              <a:rPr lang="en-US" altLang="ja-JP" i="1" dirty="0" smtClean="0">
                <a:latin typeface="Arial"/>
                <a:cs typeface="Arial"/>
              </a:rPr>
              <a:t>2π</a:t>
            </a:r>
            <a:r>
              <a:rPr lang="en-US" altLang="ja-JP" i="1" dirty="0" err="1" smtClean="0">
                <a:latin typeface="Arial"/>
                <a:cs typeface="Arial"/>
                <a:sym typeface="Symbol"/>
              </a:rPr>
              <a:t>ft</a:t>
            </a:r>
            <a:endParaRPr lang="ja-JP" altLang="en-US" dirty="0">
              <a:latin typeface="Arial"/>
              <a:cs typeface="Arial"/>
            </a:endParaRPr>
          </a:p>
        </p:txBody>
      </p:sp>
      <p:sp>
        <p:nvSpPr>
          <p:cNvPr id="28" name="テキスト ボックス 2"/>
          <p:cNvSpPr txBox="1">
            <a:spLocks noChangeArrowheads="1"/>
          </p:cNvSpPr>
          <p:nvPr/>
        </p:nvSpPr>
        <p:spPr bwMode="auto">
          <a:xfrm>
            <a:off x="2751207" y="3212976"/>
            <a:ext cx="484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r>
              <a:rPr lang="en-US" altLang="ja-JP" sz="4000" dirty="0" smtClean="0">
                <a:latin typeface="Arial"/>
                <a:cs typeface="Arial"/>
              </a:rPr>
              <a:t>=</a:t>
            </a:r>
            <a:endParaRPr lang="ja-JP" altLang="en-US" sz="4000" dirty="0">
              <a:latin typeface="Arial"/>
              <a:cs typeface="Arial"/>
            </a:endParaRPr>
          </a:p>
        </p:txBody>
      </p:sp>
      <p:sp>
        <p:nvSpPr>
          <p:cNvPr id="46" name="正方形/長方形 45"/>
          <p:cNvSpPr/>
          <p:nvPr/>
        </p:nvSpPr>
        <p:spPr>
          <a:xfrm>
            <a:off x="3470836" y="2132856"/>
            <a:ext cx="541796" cy="369332"/>
          </a:xfrm>
          <a:prstGeom prst="rect">
            <a:avLst/>
          </a:prstGeom>
        </p:spPr>
        <p:txBody>
          <a:bodyPr wrap="none">
            <a:spAutoFit/>
          </a:bodyPr>
          <a:lstStyle/>
          <a:p>
            <a:r>
              <a:rPr lang="en-US" altLang="ja-JP" i="1" dirty="0">
                <a:latin typeface="Arial"/>
                <a:cs typeface="Arial"/>
              </a:rPr>
              <a:t>h(t)</a:t>
            </a:r>
            <a:endParaRPr lang="ja-JP" altLang="en-US" dirty="0">
              <a:latin typeface="Arial"/>
              <a:cs typeface="Arial"/>
            </a:endParaRPr>
          </a:p>
        </p:txBody>
      </p:sp>
      <p:cxnSp>
        <p:nvCxnSpPr>
          <p:cNvPr id="56" name="直線矢印コネクタ 55"/>
          <p:cNvCxnSpPr>
            <a:stCxn id="3075" idx="1"/>
          </p:cNvCxnSpPr>
          <p:nvPr/>
        </p:nvCxnSpPr>
        <p:spPr bwMode="auto">
          <a:xfrm flipV="1">
            <a:off x="268436" y="1541887"/>
            <a:ext cx="1289767" cy="1686254"/>
          </a:xfrm>
          <a:prstGeom prst="straightConnector1">
            <a:avLst/>
          </a:prstGeom>
          <a:solidFill>
            <a:schemeClr val="accent1"/>
          </a:solidFill>
          <a:ln w="28575" cap="flat" cmpd="sng" algn="ctr">
            <a:solidFill>
              <a:srgbClr val="FF0000"/>
            </a:solidFill>
            <a:prstDash val="solid"/>
            <a:round/>
            <a:headEnd type="arrow"/>
            <a:tailEnd type="arrow"/>
          </a:ln>
          <a:effectLst>
            <a:outerShdw blurRad="50800" dist="38100" dir="2700000" algn="tl" rotWithShape="0">
              <a:prstClr val="black">
                <a:alpha val="40000"/>
              </a:prstClr>
            </a:outerShdw>
          </a:effectLst>
          <a:extLst/>
        </p:spPr>
      </p:cxnSp>
      <p:cxnSp>
        <p:nvCxnSpPr>
          <p:cNvPr id="57" name="直線矢印コネクタ 56"/>
          <p:cNvCxnSpPr>
            <a:stCxn id="43" idx="1"/>
          </p:cNvCxnSpPr>
          <p:nvPr/>
        </p:nvCxnSpPr>
        <p:spPr bwMode="auto">
          <a:xfrm flipV="1">
            <a:off x="272482" y="3207271"/>
            <a:ext cx="1289943" cy="1502560"/>
          </a:xfrm>
          <a:prstGeom prst="straightConnector1">
            <a:avLst/>
          </a:prstGeom>
          <a:solidFill>
            <a:schemeClr val="accent1"/>
          </a:solidFill>
          <a:ln w="28575" cap="flat" cmpd="sng" algn="ctr">
            <a:solidFill>
              <a:srgbClr val="FF0000"/>
            </a:solidFill>
            <a:prstDash val="solid"/>
            <a:round/>
            <a:headEnd type="arrow"/>
            <a:tailEnd type="arrow"/>
          </a:ln>
          <a:effectLst>
            <a:outerShdw blurRad="50800" dist="38100" dir="2700000" algn="tl" rotWithShape="0">
              <a:prstClr val="black">
                <a:alpha val="40000"/>
              </a:prstClr>
            </a:outerShdw>
          </a:effectLst>
          <a:extLst/>
        </p:spPr>
      </p:cxnSp>
      <p:cxnSp>
        <p:nvCxnSpPr>
          <p:cNvPr id="58" name="直線矢印コネクタ 57"/>
          <p:cNvCxnSpPr>
            <a:stCxn id="3076" idx="1"/>
            <a:endCxn id="43" idx="3"/>
          </p:cNvCxnSpPr>
          <p:nvPr/>
        </p:nvCxnSpPr>
        <p:spPr bwMode="auto">
          <a:xfrm flipV="1">
            <a:off x="281338" y="4709831"/>
            <a:ext cx="1260190" cy="1236104"/>
          </a:xfrm>
          <a:prstGeom prst="straightConnector1">
            <a:avLst/>
          </a:prstGeom>
          <a:solidFill>
            <a:schemeClr val="accent1"/>
          </a:solidFill>
          <a:ln w="28575" cap="flat" cmpd="sng" algn="ctr">
            <a:solidFill>
              <a:srgbClr val="FF0000"/>
            </a:solidFill>
            <a:prstDash val="solid"/>
            <a:round/>
            <a:headEnd type="arrow"/>
            <a:tailEnd type="arrow"/>
          </a:ln>
          <a:effectLst>
            <a:outerShdw blurRad="50800" dist="38100" dir="2700000" algn="tl" rotWithShape="0">
              <a:prstClr val="black">
                <a:alpha val="40000"/>
              </a:prstClr>
            </a:outerShdw>
          </a:effectLst>
          <a:extLst/>
        </p:spPr>
      </p:cxnSp>
      <p:sp>
        <p:nvSpPr>
          <p:cNvPr id="17" name="テキスト ボックス 2"/>
          <p:cNvSpPr txBox="1">
            <a:spLocks noChangeArrowheads="1"/>
          </p:cNvSpPr>
          <p:nvPr/>
        </p:nvSpPr>
        <p:spPr bwMode="auto">
          <a:xfrm>
            <a:off x="775424" y="4758931"/>
            <a:ext cx="2745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en-US" altLang="ja-JP" sz="1200" dirty="0">
                <a:latin typeface="Arial"/>
                <a:cs typeface="Arial"/>
              </a:rPr>
              <a:t>×</a:t>
            </a:r>
            <a:endParaRPr lang="ja-JP" altLang="en-US" sz="1200" dirty="0">
              <a:latin typeface="Arial"/>
              <a:cs typeface="Arial"/>
            </a:endParaRPr>
          </a:p>
        </p:txBody>
      </p:sp>
      <p:cxnSp>
        <p:nvCxnSpPr>
          <p:cNvPr id="50" name="直線矢印コネクタ 49"/>
          <p:cNvCxnSpPr/>
          <p:nvPr/>
        </p:nvCxnSpPr>
        <p:spPr bwMode="auto">
          <a:xfrm flipV="1">
            <a:off x="4110683" y="3800705"/>
            <a:ext cx="1101292" cy="791"/>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線コネクタ 58"/>
          <p:cNvCxnSpPr/>
          <p:nvPr/>
        </p:nvCxnSpPr>
        <p:spPr bwMode="auto">
          <a:xfrm>
            <a:off x="4016896" y="1916832"/>
            <a:ext cx="0" cy="2842096"/>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テキスト ボックス 69"/>
          <p:cNvSpPr txBox="1"/>
          <p:nvPr/>
        </p:nvSpPr>
        <p:spPr>
          <a:xfrm>
            <a:off x="4016896" y="3827903"/>
            <a:ext cx="1326768" cy="369332"/>
          </a:xfrm>
          <a:prstGeom prst="rect">
            <a:avLst/>
          </a:prstGeom>
          <a:noFill/>
        </p:spPr>
        <p:txBody>
          <a:bodyPr wrap="none" rtlCol="0">
            <a:spAutoFit/>
          </a:bodyPr>
          <a:lstStyle/>
          <a:p>
            <a:r>
              <a:rPr kumimoji="1" lang="en-US" altLang="ja-JP" dirty="0" smtClean="0">
                <a:latin typeface="Arial"/>
                <a:cs typeface="Arial"/>
              </a:rPr>
              <a:t>One period</a:t>
            </a:r>
            <a:endParaRPr kumimoji="1" lang="ja-JP" altLang="en-US" dirty="0">
              <a:latin typeface="Arial"/>
              <a:cs typeface="Arial"/>
            </a:endParaRPr>
          </a:p>
        </p:txBody>
      </p:sp>
      <p:cxnSp>
        <p:nvCxnSpPr>
          <p:cNvPr id="62" name="直線コネクタ 61"/>
          <p:cNvCxnSpPr/>
          <p:nvPr/>
        </p:nvCxnSpPr>
        <p:spPr bwMode="auto">
          <a:xfrm>
            <a:off x="6513173" y="1916832"/>
            <a:ext cx="0" cy="2842096"/>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テキスト ボックス 2"/>
          <p:cNvSpPr txBox="1">
            <a:spLocks noChangeArrowheads="1"/>
          </p:cNvSpPr>
          <p:nvPr/>
        </p:nvSpPr>
        <p:spPr bwMode="auto">
          <a:xfrm>
            <a:off x="6350880" y="3618602"/>
            <a:ext cx="334447" cy="400110"/>
          </a:xfrm>
          <a:prstGeom prst="rect">
            <a:avLst/>
          </a:prstGeom>
          <a:solidFill>
            <a:schemeClr val="bg1"/>
          </a:solidFill>
          <a:ln>
            <a:noFill/>
          </a:ln>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defTabSz="4572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4572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4572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4572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a:r>
              <a:rPr lang="en-US" altLang="ja-JP" sz="2000" dirty="0">
                <a:latin typeface="Arial"/>
                <a:cs typeface="Arial"/>
              </a:rPr>
              <a:t>×</a:t>
            </a:r>
            <a:endParaRPr lang="ja-JP" altLang="en-US" sz="2000" dirty="0">
              <a:latin typeface="Arial"/>
              <a:cs typeface="Arial"/>
            </a:endParaRPr>
          </a:p>
        </p:txBody>
      </p:sp>
      <p:cxnSp>
        <p:nvCxnSpPr>
          <p:cNvPr id="67" name="直線コネクタ 66"/>
          <p:cNvCxnSpPr/>
          <p:nvPr/>
        </p:nvCxnSpPr>
        <p:spPr bwMode="auto">
          <a:xfrm>
            <a:off x="5299975" y="1916832"/>
            <a:ext cx="0" cy="2842096"/>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直線コネクタ 67"/>
          <p:cNvCxnSpPr/>
          <p:nvPr/>
        </p:nvCxnSpPr>
        <p:spPr bwMode="auto">
          <a:xfrm>
            <a:off x="7778539" y="1916832"/>
            <a:ext cx="0" cy="2842096"/>
          </a:xfrm>
          <a:prstGeom prst="line">
            <a:avLst/>
          </a:prstGeom>
          <a:solidFill>
            <a:schemeClr val="accent1"/>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テキスト ボックス 1"/>
          <p:cNvSpPr txBox="1"/>
          <p:nvPr/>
        </p:nvSpPr>
        <p:spPr>
          <a:xfrm>
            <a:off x="3384377" y="5042472"/>
            <a:ext cx="6465168"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kumimoji="1" lang="en-US" altLang="ja-JP" sz="3200" dirty="0" smtClean="0">
                <a:latin typeface="Arial"/>
                <a:cs typeface="Arial"/>
              </a:rPr>
              <a:t>Each piece of different transient signals can not be connected!</a:t>
            </a:r>
            <a:endParaRPr kumimoji="1" lang="ja-JP" altLang="en-US" sz="3200" dirty="0">
              <a:latin typeface="Arial"/>
              <a:cs typeface="Arial"/>
            </a:endParaRPr>
          </a:p>
        </p:txBody>
      </p:sp>
      <p:cxnSp>
        <p:nvCxnSpPr>
          <p:cNvPr id="48" name="直線コネクタ 47"/>
          <p:cNvCxnSpPr/>
          <p:nvPr/>
        </p:nvCxnSpPr>
        <p:spPr bwMode="auto">
          <a:xfrm flipH="1">
            <a:off x="3358491" y="2741868"/>
            <a:ext cx="67319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フリーフォーム 51"/>
          <p:cNvSpPr/>
          <p:nvPr/>
        </p:nvSpPr>
        <p:spPr>
          <a:xfrm>
            <a:off x="4031681" y="2186089"/>
            <a:ext cx="5021324" cy="1151792"/>
          </a:xfrm>
          <a:custGeom>
            <a:avLst/>
            <a:gdLst>
              <a:gd name="connsiteX0" fmla="*/ 0 w 10614991"/>
              <a:gd name="connsiteY0" fmla="*/ 972393 h 1894832"/>
              <a:gd name="connsiteX1" fmla="*/ 166977 w 10614991"/>
              <a:gd name="connsiteY1" fmla="*/ 26188 h 1894832"/>
              <a:gd name="connsiteX2" fmla="*/ 333955 w 10614991"/>
              <a:gd name="connsiteY2" fmla="*/ 1894744 h 1894832"/>
              <a:gd name="connsiteX3" fmla="*/ 500932 w 10614991"/>
              <a:gd name="connsiteY3" fmla="*/ 113652 h 1894832"/>
              <a:gd name="connsiteX4" fmla="*/ 675861 w 10614991"/>
              <a:gd name="connsiteY4" fmla="*/ 1815231 h 1894832"/>
              <a:gd name="connsiteX5" fmla="*/ 874644 w 10614991"/>
              <a:gd name="connsiteY5" fmla="*/ 169311 h 1894832"/>
              <a:gd name="connsiteX6" fmla="*/ 1049572 w 10614991"/>
              <a:gd name="connsiteY6" fmla="*/ 1735718 h 1894832"/>
              <a:gd name="connsiteX7" fmla="*/ 1240404 w 10614991"/>
              <a:gd name="connsiteY7" fmla="*/ 248824 h 1894832"/>
              <a:gd name="connsiteX8" fmla="*/ 1407381 w 10614991"/>
              <a:gd name="connsiteY8" fmla="*/ 1672108 h 1894832"/>
              <a:gd name="connsiteX9" fmla="*/ 1590261 w 10614991"/>
              <a:gd name="connsiteY9" fmla="*/ 304483 h 1894832"/>
              <a:gd name="connsiteX10" fmla="*/ 1781092 w 10614991"/>
              <a:gd name="connsiteY10" fmla="*/ 1608497 h 1894832"/>
              <a:gd name="connsiteX11" fmla="*/ 1956021 w 10614991"/>
              <a:gd name="connsiteY11" fmla="*/ 383996 h 1894832"/>
              <a:gd name="connsiteX12" fmla="*/ 2122998 w 10614991"/>
              <a:gd name="connsiteY12" fmla="*/ 1544887 h 1894832"/>
              <a:gd name="connsiteX13" fmla="*/ 2305878 w 10614991"/>
              <a:gd name="connsiteY13" fmla="*/ 447607 h 1894832"/>
              <a:gd name="connsiteX14" fmla="*/ 2496710 w 10614991"/>
              <a:gd name="connsiteY14" fmla="*/ 1481276 h 1894832"/>
              <a:gd name="connsiteX15" fmla="*/ 2679590 w 10614991"/>
              <a:gd name="connsiteY15" fmla="*/ 503266 h 1894832"/>
              <a:gd name="connsiteX16" fmla="*/ 2846567 w 10614991"/>
              <a:gd name="connsiteY16" fmla="*/ 1433569 h 1894832"/>
              <a:gd name="connsiteX17" fmla="*/ 3037398 w 10614991"/>
              <a:gd name="connsiteY17" fmla="*/ 558925 h 1894832"/>
              <a:gd name="connsiteX18" fmla="*/ 3204376 w 10614991"/>
              <a:gd name="connsiteY18" fmla="*/ 1369958 h 1894832"/>
              <a:gd name="connsiteX19" fmla="*/ 3395207 w 10614991"/>
              <a:gd name="connsiteY19" fmla="*/ 614584 h 1894832"/>
              <a:gd name="connsiteX20" fmla="*/ 3578087 w 10614991"/>
              <a:gd name="connsiteY20" fmla="*/ 1322250 h 1894832"/>
              <a:gd name="connsiteX21" fmla="*/ 3737113 w 10614991"/>
              <a:gd name="connsiteY21" fmla="*/ 646389 h 1894832"/>
              <a:gd name="connsiteX22" fmla="*/ 3935896 w 10614991"/>
              <a:gd name="connsiteY22" fmla="*/ 1290445 h 1894832"/>
              <a:gd name="connsiteX23" fmla="*/ 4094922 w 10614991"/>
              <a:gd name="connsiteY23" fmla="*/ 686146 h 1894832"/>
              <a:gd name="connsiteX24" fmla="*/ 4293704 w 10614991"/>
              <a:gd name="connsiteY24" fmla="*/ 1242737 h 1894832"/>
              <a:gd name="connsiteX25" fmla="*/ 4460682 w 10614991"/>
              <a:gd name="connsiteY25" fmla="*/ 733854 h 1894832"/>
              <a:gd name="connsiteX26" fmla="*/ 4643562 w 10614991"/>
              <a:gd name="connsiteY26" fmla="*/ 1187078 h 1894832"/>
              <a:gd name="connsiteX27" fmla="*/ 4818490 w 10614991"/>
              <a:gd name="connsiteY27" fmla="*/ 773610 h 1894832"/>
              <a:gd name="connsiteX28" fmla="*/ 5001370 w 10614991"/>
              <a:gd name="connsiteY28" fmla="*/ 1155273 h 1894832"/>
              <a:gd name="connsiteX29" fmla="*/ 5176299 w 10614991"/>
              <a:gd name="connsiteY29" fmla="*/ 805415 h 1894832"/>
              <a:gd name="connsiteX30" fmla="*/ 5375082 w 10614991"/>
              <a:gd name="connsiteY30" fmla="*/ 1131419 h 1894832"/>
              <a:gd name="connsiteX31" fmla="*/ 5542059 w 10614991"/>
              <a:gd name="connsiteY31" fmla="*/ 821318 h 1894832"/>
              <a:gd name="connsiteX32" fmla="*/ 5716988 w 10614991"/>
              <a:gd name="connsiteY32" fmla="*/ 1123468 h 1894832"/>
              <a:gd name="connsiteX33" fmla="*/ 5907819 w 10614991"/>
              <a:gd name="connsiteY33" fmla="*/ 845172 h 1894832"/>
              <a:gd name="connsiteX34" fmla="*/ 6090699 w 10614991"/>
              <a:gd name="connsiteY34" fmla="*/ 1115516 h 1894832"/>
              <a:gd name="connsiteX35" fmla="*/ 6273579 w 10614991"/>
              <a:gd name="connsiteY35" fmla="*/ 845172 h 1894832"/>
              <a:gd name="connsiteX36" fmla="*/ 6448508 w 10614991"/>
              <a:gd name="connsiteY36" fmla="*/ 1083711 h 1894832"/>
              <a:gd name="connsiteX37" fmla="*/ 6615485 w 10614991"/>
              <a:gd name="connsiteY37" fmla="*/ 861075 h 1894832"/>
              <a:gd name="connsiteX38" fmla="*/ 6798365 w 10614991"/>
              <a:gd name="connsiteY38" fmla="*/ 1083711 h 1894832"/>
              <a:gd name="connsiteX39" fmla="*/ 6981245 w 10614991"/>
              <a:gd name="connsiteY39" fmla="*/ 861075 h 1894832"/>
              <a:gd name="connsiteX40" fmla="*/ 7172077 w 10614991"/>
              <a:gd name="connsiteY40" fmla="*/ 1075760 h 1894832"/>
              <a:gd name="connsiteX41" fmla="*/ 7362908 w 10614991"/>
              <a:gd name="connsiteY41" fmla="*/ 876977 h 1894832"/>
              <a:gd name="connsiteX42" fmla="*/ 7537837 w 10614991"/>
              <a:gd name="connsiteY42" fmla="*/ 1067809 h 1894832"/>
              <a:gd name="connsiteX43" fmla="*/ 7728668 w 10614991"/>
              <a:gd name="connsiteY43" fmla="*/ 876977 h 1894832"/>
              <a:gd name="connsiteX44" fmla="*/ 7903597 w 10614991"/>
              <a:gd name="connsiteY44" fmla="*/ 1067809 h 1894832"/>
              <a:gd name="connsiteX45" fmla="*/ 8086477 w 10614991"/>
              <a:gd name="connsiteY45" fmla="*/ 884929 h 1894832"/>
              <a:gd name="connsiteX46" fmla="*/ 8261405 w 10614991"/>
              <a:gd name="connsiteY46" fmla="*/ 1059857 h 1894832"/>
              <a:gd name="connsiteX47" fmla="*/ 8444285 w 10614991"/>
              <a:gd name="connsiteY47" fmla="*/ 884929 h 1894832"/>
              <a:gd name="connsiteX48" fmla="*/ 8619214 w 10614991"/>
              <a:gd name="connsiteY48" fmla="*/ 1067809 h 1894832"/>
              <a:gd name="connsiteX49" fmla="*/ 8817997 w 10614991"/>
              <a:gd name="connsiteY49" fmla="*/ 876977 h 1894832"/>
              <a:gd name="connsiteX50" fmla="*/ 8984974 w 10614991"/>
              <a:gd name="connsiteY50" fmla="*/ 1075760 h 1894832"/>
              <a:gd name="connsiteX51" fmla="*/ 9159903 w 10614991"/>
              <a:gd name="connsiteY51" fmla="*/ 884929 h 1894832"/>
              <a:gd name="connsiteX52" fmla="*/ 9342783 w 10614991"/>
              <a:gd name="connsiteY52" fmla="*/ 1067809 h 1894832"/>
              <a:gd name="connsiteX53" fmla="*/ 9509760 w 10614991"/>
              <a:gd name="connsiteY53" fmla="*/ 900831 h 1894832"/>
              <a:gd name="connsiteX54" fmla="*/ 9684689 w 10614991"/>
              <a:gd name="connsiteY54" fmla="*/ 1043955 h 1894832"/>
              <a:gd name="connsiteX55" fmla="*/ 9867569 w 10614991"/>
              <a:gd name="connsiteY55" fmla="*/ 900831 h 1894832"/>
              <a:gd name="connsiteX56" fmla="*/ 10042497 w 10614991"/>
              <a:gd name="connsiteY56" fmla="*/ 1043955 h 1894832"/>
              <a:gd name="connsiteX57" fmla="*/ 10217426 w 10614991"/>
              <a:gd name="connsiteY57" fmla="*/ 932636 h 1894832"/>
              <a:gd name="connsiteX58" fmla="*/ 10424160 w 10614991"/>
              <a:gd name="connsiteY58" fmla="*/ 1036003 h 1894832"/>
              <a:gd name="connsiteX59" fmla="*/ 10614991 w 10614991"/>
              <a:gd name="connsiteY59" fmla="*/ 948539 h 189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614991" h="1894832">
                <a:moveTo>
                  <a:pt x="0" y="972393"/>
                </a:moveTo>
                <a:cubicBezTo>
                  <a:pt x="55659" y="422428"/>
                  <a:pt x="111318" y="-127537"/>
                  <a:pt x="166977" y="26188"/>
                </a:cubicBezTo>
                <a:cubicBezTo>
                  <a:pt x="222636" y="179913"/>
                  <a:pt x="278296" y="1880167"/>
                  <a:pt x="333955" y="1894744"/>
                </a:cubicBezTo>
                <a:cubicBezTo>
                  <a:pt x="389614" y="1909321"/>
                  <a:pt x="443948" y="126904"/>
                  <a:pt x="500932" y="113652"/>
                </a:cubicBezTo>
                <a:cubicBezTo>
                  <a:pt x="557916" y="100400"/>
                  <a:pt x="613576" y="1805955"/>
                  <a:pt x="675861" y="1815231"/>
                </a:cubicBezTo>
                <a:cubicBezTo>
                  <a:pt x="738146" y="1824507"/>
                  <a:pt x="812359" y="182563"/>
                  <a:pt x="874644" y="169311"/>
                </a:cubicBezTo>
                <a:cubicBezTo>
                  <a:pt x="936929" y="156059"/>
                  <a:pt x="988612" y="1722466"/>
                  <a:pt x="1049572" y="1735718"/>
                </a:cubicBezTo>
                <a:cubicBezTo>
                  <a:pt x="1110532" y="1748970"/>
                  <a:pt x="1180769" y="259426"/>
                  <a:pt x="1240404" y="248824"/>
                </a:cubicBezTo>
                <a:cubicBezTo>
                  <a:pt x="1300039" y="238222"/>
                  <a:pt x="1349072" y="1662832"/>
                  <a:pt x="1407381" y="1672108"/>
                </a:cubicBezTo>
                <a:cubicBezTo>
                  <a:pt x="1465690" y="1681384"/>
                  <a:pt x="1527976" y="315085"/>
                  <a:pt x="1590261" y="304483"/>
                </a:cubicBezTo>
                <a:cubicBezTo>
                  <a:pt x="1652546" y="293881"/>
                  <a:pt x="1720132" y="1595245"/>
                  <a:pt x="1781092" y="1608497"/>
                </a:cubicBezTo>
                <a:cubicBezTo>
                  <a:pt x="1842052" y="1621749"/>
                  <a:pt x="1899037" y="394598"/>
                  <a:pt x="1956021" y="383996"/>
                </a:cubicBezTo>
                <a:cubicBezTo>
                  <a:pt x="2013005" y="373394"/>
                  <a:pt x="2064689" y="1534285"/>
                  <a:pt x="2122998" y="1544887"/>
                </a:cubicBezTo>
                <a:cubicBezTo>
                  <a:pt x="2181307" y="1555489"/>
                  <a:pt x="2243593" y="458209"/>
                  <a:pt x="2305878" y="447607"/>
                </a:cubicBezTo>
                <a:cubicBezTo>
                  <a:pt x="2368163" y="437005"/>
                  <a:pt x="2434425" y="1472000"/>
                  <a:pt x="2496710" y="1481276"/>
                </a:cubicBezTo>
                <a:cubicBezTo>
                  <a:pt x="2558995" y="1490552"/>
                  <a:pt x="2621280" y="511217"/>
                  <a:pt x="2679590" y="503266"/>
                </a:cubicBezTo>
                <a:cubicBezTo>
                  <a:pt x="2737900" y="495315"/>
                  <a:pt x="2786932" y="1424293"/>
                  <a:pt x="2846567" y="1433569"/>
                </a:cubicBezTo>
                <a:cubicBezTo>
                  <a:pt x="2906202" y="1442845"/>
                  <a:pt x="2977763" y="569527"/>
                  <a:pt x="3037398" y="558925"/>
                </a:cubicBezTo>
                <a:cubicBezTo>
                  <a:pt x="3097033" y="548323"/>
                  <a:pt x="3144741" y="1360682"/>
                  <a:pt x="3204376" y="1369958"/>
                </a:cubicBezTo>
                <a:cubicBezTo>
                  <a:pt x="3264011" y="1379234"/>
                  <a:pt x="3332922" y="622535"/>
                  <a:pt x="3395207" y="614584"/>
                </a:cubicBezTo>
                <a:cubicBezTo>
                  <a:pt x="3457492" y="606633"/>
                  <a:pt x="3521103" y="1316949"/>
                  <a:pt x="3578087" y="1322250"/>
                </a:cubicBezTo>
                <a:cubicBezTo>
                  <a:pt x="3635071" y="1327551"/>
                  <a:pt x="3677478" y="651690"/>
                  <a:pt x="3737113" y="646389"/>
                </a:cubicBezTo>
                <a:cubicBezTo>
                  <a:pt x="3796748" y="641088"/>
                  <a:pt x="3876261" y="1283819"/>
                  <a:pt x="3935896" y="1290445"/>
                </a:cubicBezTo>
                <a:cubicBezTo>
                  <a:pt x="3995531" y="1297071"/>
                  <a:pt x="4035287" y="694097"/>
                  <a:pt x="4094922" y="686146"/>
                </a:cubicBezTo>
                <a:cubicBezTo>
                  <a:pt x="4154557" y="678195"/>
                  <a:pt x="4232744" y="1234786"/>
                  <a:pt x="4293704" y="1242737"/>
                </a:cubicBezTo>
                <a:cubicBezTo>
                  <a:pt x="4354664" y="1250688"/>
                  <a:pt x="4402372" y="743130"/>
                  <a:pt x="4460682" y="733854"/>
                </a:cubicBezTo>
                <a:cubicBezTo>
                  <a:pt x="4518992" y="724578"/>
                  <a:pt x="4583927" y="1180452"/>
                  <a:pt x="4643562" y="1187078"/>
                </a:cubicBezTo>
                <a:cubicBezTo>
                  <a:pt x="4703197" y="1193704"/>
                  <a:pt x="4758855" y="778911"/>
                  <a:pt x="4818490" y="773610"/>
                </a:cubicBezTo>
                <a:cubicBezTo>
                  <a:pt x="4878125" y="768309"/>
                  <a:pt x="4941735" y="1149972"/>
                  <a:pt x="5001370" y="1155273"/>
                </a:cubicBezTo>
                <a:cubicBezTo>
                  <a:pt x="5061005" y="1160574"/>
                  <a:pt x="5114014" y="809391"/>
                  <a:pt x="5176299" y="805415"/>
                </a:cubicBezTo>
                <a:cubicBezTo>
                  <a:pt x="5238584" y="801439"/>
                  <a:pt x="5314122" y="1128769"/>
                  <a:pt x="5375082" y="1131419"/>
                </a:cubicBezTo>
                <a:cubicBezTo>
                  <a:pt x="5436042" y="1134069"/>
                  <a:pt x="5485075" y="822643"/>
                  <a:pt x="5542059" y="821318"/>
                </a:cubicBezTo>
                <a:cubicBezTo>
                  <a:pt x="5599043" y="819993"/>
                  <a:pt x="5656028" y="1119492"/>
                  <a:pt x="5716988" y="1123468"/>
                </a:cubicBezTo>
                <a:cubicBezTo>
                  <a:pt x="5777948" y="1127444"/>
                  <a:pt x="5845534" y="846497"/>
                  <a:pt x="5907819" y="845172"/>
                </a:cubicBezTo>
                <a:cubicBezTo>
                  <a:pt x="5970104" y="843847"/>
                  <a:pt x="6029739" y="1115516"/>
                  <a:pt x="6090699" y="1115516"/>
                </a:cubicBezTo>
                <a:cubicBezTo>
                  <a:pt x="6151659" y="1115516"/>
                  <a:pt x="6213944" y="850473"/>
                  <a:pt x="6273579" y="845172"/>
                </a:cubicBezTo>
                <a:cubicBezTo>
                  <a:pt x="6333214" y="839871"/>
                  <a:pt x="6391524" y="1081061"/>
                  <a:pt x="6448508" y="1083711"/>
                </a:cubicBezTo>
                <a:cubicBezTo>
                  <a:pt x="6505492" y="1086361"/>
                  <a:pt x="6557176" y="861075"/>
                  <a:pt x="6615485" y="861075"/>
                </a:cubicBezTo>
                <a:cubicBezTo>
                  <a:pt x="6673794" y="861075"/>
                  <a:pt x="6737405" y="1083711"/>
                  <a:pt x="6798365" y="1083711"/>
                </a:cubicBezTo>
                <a:cubicBezTo>
                  <a:pt x="6859325" y="1083711"/>
                  <a:pt x="6918960" y="862400"/>
                  <a:pt x="6981245" y="861075"/>
                </a:cubicBezTo>
                <a:cubicBezTo>
                  <a:pt x="7043530" y="859750"/>
                  <a:pt x="7108467" y="1073110"/>
                  <a:pt x="7172077" y="1075760"/>
                </a:cubicBezTo>
                <a:cubicBezTo>
                  <a:pt x="7235687" y="1078410"/>
                  <a:pt x="7301948" y="878302"/>
                  <a:pt x="7362908" y="876977"/>
                </a:cubicBezTo>
                <a:cubicBezTo>
                  <a:pt x="7423868" y="875652"/>
                  <a:pt x="7476877" y="1067809"/>
                  <a:pt x="7537837" y="1067809"/>
                </a:cubicBezTo>
                <a:cubicBezTo>
                  <a:pt x="7598797" y="1067809"/>
                  <a:pt x="7667708" y="876977"/>
                  <a:pt x="7728668" y="876977"/>
                </a:cubicBezTo>
                <a:cubicBezTo>
                  <a:pt x="7789628" y="876977"/>
                  <a:pt x="7843962" y="1066484"/>
                  <a:pt x="7903597" y="1067809"/>
                </a:cubicBezTo>
                <a:cubicBezTo>
                  <a:pt x="7963232" y="1069134"/>
                  <a:pt x="8026842" y="886254"/>
                  <a:pt x="8086477" y="884929"/>
                </a:cubicBezTo>
                <a:cubicBezTo>
                  <a:pt x="8146112" y="883604"/>
                  <a:pt x="8201770" y="1059857"/>
                  <a:pt x="8261405" y="1059857"/>
                </a:cubicBezTo>
                <a:cubicBezTo>
                  <a:pt x="8321040" y="1059857"/>
                  <a:pt x="8384650" y="883604"/>
                  <a:pt x="8444285" y="884929"/>
                </a:cubicBezTo>
                <a:cubicBezTo>
                  <a:pt x="8503920" y="886254"/>
                  <a:pt x="8556929" y="1069134"/>
                  <a:pt x="8619214" y="1067809"/>
                </a:cubicBezTo>
                <a:cubicBezTo>
                  <a:pt x="8681499" y="1066484"/>
                  <a:pt x="8757037" y="875652"/>
                  <a:pt x="8817997" y="876977"/>
                </a:cubicBezTo>
                <a:cubicBezTo>
                  <a:pt x="8878957" y="878302"/>
                  <a:pt x="8927990" y="1074435"/>
                  <a:pt x="8984974" y="1075760"/>
                </a:cubicBezTo>
                <a:cubicBezTo>
                  <a:pt x="9041958" y="1077085"/>
                  <a:pt x="9100268" y="886254"/>
                  <a:pt x="9159903" y="884929"/>
                </a:cubicBezTo>
                <a:cubicBezTo>
                  <a:pt x="9219538" y="883604"/>
                  <a:pt x="9284474" y="1065159"/>
                  <a:pt x="9342783" y="1067809"/>
                </a:cubicBezTo>
                <a:cubicBezTo>
                  <a:pt x="9401092" y="1070459"/>
                  <a:pt x="9452776" y="904807"/>
                  <a:pt x="9509760" y="900831"/>
                </a:cubicBezTo>
                <a:cubicBezTo>
                  <a:pt x="9566744" y="896855"/>
                  <a:pt x="9625054" y="1043955"/>
                  <a:pt x="9684689" y="1043955"/>
                </a:cubicBezTo>
                <a:cubicBezTo>
                  <a:pt x="9744324" y="1043955"/>
                  <a:pt x="9807934" y="900831"/>
                  <a:pt x="9867569" y="900831"/>
                </a:cubicBezTo>
                <a:cubicBezTo>
                  <a:pt x="9927204" y="900831"/>
                  <a:pt x="9984188" y="1038654"/>
                  <a:pt x="10042497" y="1043955"/>
                </a:cubicBezTo>
                <a:cubicBezTo>
                  <a:pt x="10100806" y="1049256"/>
                  <a:pt x="10153816" y="933961"/>
                  <a:pt x="10217426" y="932636"/>
                </a:cubicBezTo>
                <a:cubicBezTo>
                  <a:pt x="10281037" y="931311"/>
                  <a:pt x="10357899" y="1033353"/>
                  <a:pt x="10424160" y="1036003"/>
                </a:cubicBezTo>
                <a:cubicBezTo>
                  <a:pt x="10490421" y="1038653"/>
                  <a:pt x="10552706" y="993596"/>
                  <a:pt x="10614991" y="94853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cs typeface="Arial"/>
            </a:endParaRPr>
          </a:p>
        </p:txBody>
      </p:sp>
      <p:sp>
        <p:nvSpPr>
          <p:cNvPr id="3" name="正方形/長方形 2"/>
          <p:cNvSpPr/>
          <p:nvPr/>
        </p:nvSpPr>
        <p:spPr bwMode="auto">
          <a:xfrm>
            <a:off x="5219750" y="2445266"/>
            <a:ext cx="49529" cy="70353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53" name="正方形/長方形 52"/>
          <p:cNvSpPr/>
          <p:nvPr/>
        </p:nvSpPr>
        <p:spPr bwMode="auto">
          <a:xfrm>
            <a:off x="6435302" y="2420888"/>
            <a:ext cx="49529" cy="70353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54" name="正方形/長方形 53"/>
          <p:cNvSpPr/>
          <p:nvPr/>
        </p:nvSpPr>
        <p:spPr bwMode="auto">
          <a:xfrm>
            <a:off x="7704080" y="2437438"/>
            <a:ext cx="49529" cy="70353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55" name="正方形/長方形 54"/>
          <p:cNvSpPr/>
          <p:nvPr/>
        </p:nvSpPr>
        <p:spPr bwMode="auto">
          <a:xfrm>
            <a:off x="8975338" y="2420888"/>
            <a:ext cx="49529" cy="70353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4" name="円/楕円 3"/>
          <p:cNvSpPr/>
          <p:nvPr/>
        </p:nvSpPr>
        <p:spPr bwMode="auto">
          <a:xfrm>
            <a:off x="5074078" y="2223378"/>
            <a:ext cx="346975" cy="1133614"/>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73" name="円/楕円 72"/>
          <p:cNvSpPr/>
          <p:nvPr/>
        </p:nvSpPr>
        <p:spPr bwMode="auto">
          <a:xfrm>
            <a:off x="6322217" y="2204864"/>
            <a:ext cx="346975" cy="1133614"/>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74" name="円/楕円 73"/>
          <p:cNvSpPr/>
          <p:nvPr/>
        </p:nvSpPr>
        <p:spPr bwMode="auto">
          <a:xfrm>
            <a:off x="7570356" y="2204864"/>
            <a:ext cx="346975" cy="1133614"/>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75" name="円/楕円 74"/>
          <p:cNvSpPr/>
          <p:nvPr/>
        </p:nvSpPr>
        <p:spPr bwMode="auto">
          <a:xfrm>
            <a:off x="8879519" y="2223378"/>
            <a:ext cx="346975" cy="1133614"/>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76" name="テキスト ボックス 75"/>
          <p:cNvSpPr txBox="1"/>
          <p:nvPr/>
        </p:nvSpPr>
        <p:spPr>
          <a:xfrm>
            <a:off x="5025009" y="1340768"/>
            <a:ext cx="4121641" cy="523220"/>
          </a:xfrm>
          <a:prstGeom prst="rect">
            <a:avLst/>
          </a:prstGeom>
          <a:noFill/>
        </p:spPr>
        <p:txBody>
          <a:bodyPr wrap="none" rtlCol="0">
            <a:spAutoFit/>
          </a:bodyPr>
          <a:lstStyle/>
          <a:p>
            <a:r>
              <a:rPr lang="en-US" altLang="ja-JP" sz="2800" b="1" dirty="0" smtClean="0">
                <a:solidFill>
                  <a:srgbClr val="FF0000"/>
                </a:solidFill>
                <a:latin typeface="Arial"/>
                <a:cs typeface="Arial"/>
              </a:rPr>
              <a:t>Temporal discontinuity</a:t>
            </a:r>
            <a:endParaRPr kumimoji="1" lang="ja-JP" altLang="en-US" sz="2800" b="1" dirty="0">
              <a:solidFill>
                <a:srgbClr val="FF0000"/>
              </a:solidFill>
              <a:latin typeface="Arial"/>
              <a:cs typeface="Arial"/>
            </a:endParaRPr>
          </a:p>
        </p:txBody>
      </p:sp>
      <p:sp>
        <p:nvSpPr>
          <p:cNvPr id="42" name="テキスト ボックス 41"/>
          <p:cNvSpPr txBox="1"/>
          <p:nvPr/>
        </p:nvSpPr>
        <p:spPr>
          <a:xfrm>
            <a:off x="0" y="-122003"/>
            <a:ext cx="9906000" cy="1200329"/>
          </a:xfrm>
          <a:prstGeom prst="rect">
            <a:avLst/>
          </a:prstGeom>
          <a:solidFill>
            <a:schemeClr val="bg1"/>
          </a:solidFill>
          <a:ln>
            <a:solidFill>
              <a:srgbClr val="FFFFFF"/>
            </a:solidFill>
          </a:ln>
        </p:spPr>
        <p:txBody>
          <a:bodyPr wrap="square" rtlCol="0">
            <a:spAutoFit/>
          </a:bodyPr>
          <a:lstStyle/>
          <a:p>
            <a:pPr algn="ctr"/>
            <a:r>
              <a:rPr lang="en-US" altLang="ja-JP" sz="3600" spc="-150" dirty="0">
                <a:latin typeface="Arial"/>
                <a:cs typeface="Arial"/>
              </a:rPr>
              <a:t>Relation between time window and repetition period</a:t>
            </a:r>
            <a:br>
              <a:rPr lang="en-US" altLang="ja-JP" sz="3600" spc="-150" dirty="0">
                <a:latin typeface="Arial"/>
                <a:cs typeface="Arial"/>
              </a:rPr>
            </a:br>
            <a:r>
              <a:rPr lang="en-US" altLang="ja-JP" sz="3600" b="1" dirty="0">
                <a:latin typeface="Arial"/>
                <a:cs typeface="Arial"/>
              </a:rPr>
              <a:t> </a:t>
            </a:r>
            <a:r>
              <a:rPr lang="ja-JP" altLang="en-US" sz="3600" b="1" dirty="0">
                <a:solidFill>
                  <a:srgbClr val="8000FF"/>
                </a:solidFill>
                <a:latin typeface="Arial"/>
                <a:cs typeface="Arial"/>
              </a:rPr>
              <a:t>（</a:t>
            </a:r>
            <a:r>
              <a:rPr lang="en-US" altLang="ja-JP" sz="3600" b="1" dirty="0">
                <a:solidFill>
                  <a:srgbClr val="8000FF"/>
                </a:solidFill>
                <a:latin typeface="Arial"/>
                <a:cs typeface="Arial"/>
              </a:rPr>
              <a:t>Relaxation time &gt; repetition period</a:t>
            </a:r>
            <a:r>
              <a:rPr lang="ja-JP" altLang="en-US" sz="3600" b="1" dirty="0">
                <a:solidFill>
                  <a:srgbClr val="8000FF"/>
                </a:solidFill>
                <a:latin typeface="Arial"/>
                <a:cs typeface="Arial"/>
              </a:rPr>
              <a:t>）</a:t>
            </a:r>
            <a:endParaRPr kumimoji="1" lang="ja-JP" altLang="en-US" sz="3600" dirty="0">
              <a:latin typeface="Arial"/>
              <a:cs typeface="Arial"/>
            </a:endParaRPr>
          </a:p>
        </p:txBody>
      </p:sp>
      <p:sp>
        <p:nvSpPr>
          <p:cNvPr id="79" name="テキスト ボックス 78"/>
          <p:cNvSpPr txBox="1"/>
          <p:nvPr/>
        </p:nvSpPr>
        <p:spPr>
          <a:xfrm>
            <a:off x="1634940" y="2564906"/>
            <a:ext cx="1296900" cy="1062257"/>
          </a:xfrm>
          <a:prstGeom prst="rect">
            <a:avLst/>
          </a:prstGeom>
          <a:noFill/>
          <a:ln>
            <a:noFill/>
          </a:ln>
        </p:spPr>
        <p:txBody>
          <a:bodyPr wrap="none" rtlCol="0">
            <a:spAutoFit/>
          </a:bodyPr>
          <a:lstStyle/>
          <a:p>
            <a:pPr algn="ctr">
              <a:lnSpc>
                <a:spcPts val="2500"/>
              </a:lnSpc>
            </a:pPr>
            <a:r>
              <a:rPr lang="en-US" altLang="ja-JP" sz="2400" dirty="0">
                <a:solidFill>
                  <a:srgbClr val="0070C0"/>
                </a:solidFill>
                <a:latin typeface="Arial"/>
                <a:cs typeface="Arial"/>
              </a:rPr>
              <a:t>Signal</a:t>
            </a:r>
          </a:p>
          <a:p>
            <a:pPr algn="ctr">
              <a:lnSpc>
                <a:spcPts val="2500"/>
              </a:lnSpc>
            </a:pPr>
            <a:r>
              <a:rPr lang="en-US" altLang="ja-JP" sz="2400" dirty="0">
                <a:solidFill>
                  <a:srgbClr val="0070C0"/>
                </a:solidFill>
                <a:latin typeface="Arial"/>
                <a:cs typeface="Arial"/>
              </a:rPr>
              <a:t>before</a:t>
            </a:r>
          </a:p>
          <a:p>
            <a:pPr algn="ctr">
              <a:lnSpc>
                <a:spcPts val="2500"/>
              </a:lnSpc>
            </a:pPr>
            <a:r>
              <a:rPr lang="en-US" altLang="ja-JP" sz="2400" dirty="0" smtClean="0">
                <a:solidFill>
                  <a:srgbClr val="0070C0"/>
                </a:solidFill>
                <a:latin typeface="Arial"/>
                <a:cs typeface="Arial"/>
              </a:rPr>
              <a:t>1 period</a:t>
            </a:r>
            <a:endParaRPr lang="en-US" altLang="ja-JP" sz="2400" dirty="0">
              <a:solidFill>
                <a:srgbClr val="0070C0"/>
              </a:solidFill>
              <a:latin typeface="Arial"/>
              <a:cs typeface="Arial"/>
            </a:endParaRPr>
          </a:p>
        </p:txBody>
      </p:sp>
      <p:sp>
        <p:nvSpPr>
          <p:cNvPr id="80" name="テキスト ボックス 79"/>
          <p:cNvSpPr txBox="1"/>
          <p:nvPr/>
        </p:nvSpPr>
        <p:spPr>
          <a:xfrm>
            <a:off x="1557996" y="4238953"/>
            <a:ext cx="1450788" cy="1062257"/>
          </a:xfrm>
          <a:prstGeom prst="rect">
            <a:avLst/>
          </a:prstGeom>
          <a:noFill/>
          <a:ln>
            <a:noFill/>
          </a:ln>
        </p:spPr>
        <p:txBody>
          <a:bodyPr wrap="none" rtlCol="0">
            <a:spAutoFit/>
          </a:bodyPr>
          <a:lstStyle/>
          <a:p>
            <a:pPr algn="ctr">
              <a:lnSpc>
                <a:spcPts val="2500"/>
              </a:lnSpc>
            </a:pPr>
            <a:r>
              <a:rPr lang="en-US" altLang="ja-JP" sz="2400" dirty="0">
                <a:solidFill>
                  <a:srgbClr val="00B050"/>
                </a:solidFill>
                <a:latin typeface="Arial"/>
                <a:cs typeface="Arial"/>
              </a:rPr>
              <a:t>Signal</a:t>
            </a:r>
          </a:p>
          <a:p>
            <a:pPr algn="ctr">
              <a:lnSpc>
                <a:spcPts val="2500"/>
              </a:lnSpc>
            </a:pPr>
            <a:r>
              <a:rPr lang="en-US" altLang="ja-JP" sz="2400" dirty="0">
                <a:solidFill>
                  <a:srgbClr val="00B050"/>
                </a:solidFill>
                <a:latin typeface="Arial"/>
                <a:cs typeface="Arial"/>
              </a:rPr>
              <a:t>before</a:t>
            </a:r>
          </a:p>
          <a:p>
            <a:pPr algn="ctr">
              <a:lnSpc>
                <a:spcPts val="2500"/>
              </a:lnSpc>
            </a:pPr>
            <a:r>
              <a:rPr lang="en-US" altLang="ja-JP" sz="2400" dirty="0" smtClean="0">
                <a:solidFill>
                  <a:srgbClr val="00B050"/>
                </a:solidFill>
                <a:latin typeface="Arial"/>
                <a:cs typeface="Arial"/>
              </a:rPr>
              <a:t>2 </a:t>
            </a:r>
            <a:r>
              <a:rPr lang="en-US" altLang="ja-JP" sz="2400" dirty="0">
                <a:solidFill>
                  <a:srgbClr val="00B050"/>
                </a:solidFill>
                <a:latin typeface="Arial"/>
                <a:cs typeface="Arial"/>
              </a:rPr>
              <a:t>periods</a:t>
            </a:r>
          </a:p>
        </p:txBody>
      </p:sp>
      <p:sp>
        <p:nvSpPr>
          <p:cNvPr id="81" name="テキスト ボックス 80"/>
          <p:cNvSpPr txBox="1"/>
          <p:nvPr/>
        </p:nvSpPr>
        <p:spPr>
          <a:xfrm>
            <a:off x="1557996" y="5445226"/>
            <a:ext cx="1450788" cy="1062257"/>
          </a:xfrm>
          <a:prstGeom prst="rect">
            <a:avLst/>
          </a:prstGeom>
          <a:noFill/>
          <a:ln>
            <a:noFill/>
          </a:ln>
        </p:spPr>
        <p:txBody>
          <a:bodyPr wrap="none" rtlCol="0">
            <a:spAutoFit/>
          </a:bodyPr>
          <a:lstStyle/>
          <a:p>
            <a:pPr algn="ctr">
              <a:lnSpc>
                <a:spcPts val="2500"/>
              </a:lnSpc>
            </a:pPr>
            <a:r>
              <a:rPr lang="en-US" altLang="ja-JP" sz="2400" dirty="0">
                <a:solidFill>
                  <a:srgbClr val="FF0000"/>
                </a:solidFill>
                <a:latin typeface="Arial"/>
                <a:cs typeface="Arial"/>
              </a:rPr>
              <a:t>Signal</a:t>
            </a:r>
          </a:p>
          <a:p>
            <a:pPr algn="ctr">
              <a:lnSpc>
                <a:spcPts val="2500"/>
              </a:lnSpc>
            </a:pPr>
            <a:r>
              <a:rPr lang="en-US" altLang="ja-JP" sz="2400" dirty="0">
                <a:solidFill>
                  <a:srgbClr val="FF0000"/>
                </a:solidFill>
                <a:latin typeface="Arial"/>
                <a:cs typeface="Arial"/>
              </a:rPr>
              <a:t>before</a:t>
            </a:r>
          </a:p>
          <a:p>
            <a:pPr algn="ctr">
              <a:lnSpc>
                <a:spcPts val="2500"/>
              </a:lnSpc>
            </a:pPr>
            <a:r>
              <a:rPr lang="en-US" altLang="ja-JP" sz="2400" dirty="0" smtClean="0">
                <a:solidFill>
                  <a:srgbClr val="FF0000"/>
                </a:solidFill>
                <a:latin typeface="Arial"/>
                <a:cs typeface="Arial"/>
              </a:rPr>
              <a:t>3 </a:t>
            </a:r>
            <a:r>
              <a:rPr lang="en-US" altLang="ja-JP" sz="2400" dirty="0">
                <a:solidFill>
                  <a:srgbClr val="FF0000"/>
                </a:solidFill>
                <a:latin typeface="Arial"/>
                <a:cs typeface="Arial"/>
              </a:rPr>
              <a:t>periods</a:t>
            </a:r>
          </a:p>
        </p:txBody>
      </p:sp>
      <p:sp>
        <p:nvSpPr>
          <p:cNvPr id="82" name="テキスト ボックス 81"/>
          <p:cNvSpPr txBox="1"/>
          <p:nvPr/>
        </p:nvSpPr>
        <p:spPr>
          <a:xfrm>
            <a:off x="1767866" y="1232760"/>
            <a:ext cx="1031051" cy="830997"/>
          </a:xfrm>
          <a:prstGeom prst="rect">
            <a:avLst/>
          </a:prstGeom>
          <a:noFill/>
          <a:ln>
            <a:noFill/>
          </a:ln>
        </p:spPr>
        <p:txBody>
          <a:bodyPr wrap="none" rtlCol="0">
            <a:spAutoFit/>
          </a:bodyPr>
          <a:lstStyle/>
          <a:p>
            <a:pPr algn="ctr"/>
            <a:r>
              <a:rPr lang="en-US" altLang="ja-JP" sz="2400" dirty="0">
                <a:latin typeface="Arial"/>
                <a:cs typeface="Arial"/>
              </a:rPr>
              <a:t>Latest</a:t>
            </a:r>
          </a:p>
          <a:p>
            <a:pPr algn="ctr"/>
            <a:r>
              <a:rPr lang="en-US" altLang="ja-JP" sz="2400" dirty="0">
                <a:latin typeface="Arial"/>
                <a:cs typeface="Arial"/>
              </a:rPr>
              <a:t>signal</a:t>
            </a:r>
          </a:p>
        </p:txBody>
      </p:sp>
    </p:spTree>
    <p:extLst>
      <p:ext uri="{BB962C8B-B14F-4D97-AF65-F5344CB8AC3E}">
        <p14:creationId xmlns:p14="http://schemas.microsoft.com/office/powerpoint/2010/main" val="194232860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908" y="1379955"/>
            <a:ext cx="9778831" cy="5139869"/>
          </a:xfrm>
          <a:prstGeom prst="rect">
            <a:avLst/>
          </a:prstGeom>
          <a:noFill/>
        </p:spPr>
        <p:txBody>
          <a:bodyPr wrap="square" rtlCol="0">
            <a:spAutoFit/>
          </a:bodyPr>
          <a:lstStyle/>
          <a:p>
            <a:pPr marL="457200" indent="-457200" algn="l">
              <a:buAutoNum type="arabicParenBoth"/>
            </a:pPr>
            <a:r>
              <a:rPr lang="en-US" altLang="ja-JP" sz="3200" b="1" dirty="0" smtClean="0">
                <a:solidFill>
                  <a:srgbClr val="0000FF"/>
                </a:solidFill>
                <a:latin typeface="Arial"/>
                <a:cs typeface="Arial"/>
              </a:rPr>
              <a:t> </a:t>
            </a:r>
            <a:r>
              <a:rPr lang="en-US" altLang="ja-JP" sz="3200" b="1" u="sng" dirty="0" smtClean="0">
                <a:solidFill>
                  <a:srgbClr val="0000FF"/>
                </a:solidFill>
                <a:latin typeface="Arial"/>
                <a:cs typeface="Arial"/>
              </a:rPr>
              <a:t>Rotational  </a:t>
            </a:r>
            <a:r>
              <a:rPr kumimoji="1" lang="en-US" altLang="ja-JP" sz="3200" b="1" u="sng" dirty="0" smtClean="0">
                <a:solidFill>
                  <a:srgbClr val="0000FF"/>
                </a:solidFill>
                <a:latin typeface="Arial"/>
                <a:cs typeface="Arial"/>
              </a:rPr>
              <a:t>transitions of polar molecules</a:t>
            </a:r>
          </a:p>
          <a:p>
            <a:pPr marL="342900" indent="-342900" algn="l">
              <a:buFont typeface="Wingdings" panose="05000000000000000000" pitchFamily="2" charset="2"/>
              <a:buChar char="ü"/>
            </a:pPr>
            <a:r>
              <a:rPr kumimoji="1" lang="en-US" altLang="ja-JP" sz="2400" dirty="0" smtClean="0">
                <a:latin typeface="Arial"/>
                <a:cs typeface="Arial"/>
              </a:rPr>
              <a:t>Rich spectral fingerprints</a:t>
            </a:r>
          </a:p>
          <a:p>
            <a:pPr marL="342900" indent="-342900" algn="l">
              <a:buFont typeface="Wingdings" panose="05000000000000000000" pitchFamily="2" charset="2"/>
              <a:buChar char="ü"/>
            </a:pPr>
            <a:r>
              <a:rPr kumimoji="1" lang="en-US" altLang="ja-JP" sz="2400" dirty="0" smtClean="0">
                <a:latin typeface="Arial"/>
                <a:cs typeface="Arial"/>
              </a:rPr>
              <a:t>High selectivity and high sensitivity</a:t>
            </a:r>
            <a:endParaRPr lang="en-US" altLang="ja-JP" sz="2400" dirty="0" smtClean="0">
              <a:latin typeface="Arial"/>
              <a:cs typeface="Arial"/>
            </a:endParaRPr>
          </a:p>
          <a:p>
            <a:pPr marL="342900" indent="-342900" algn="l">
              <a:buFont typeface="Wingdings" panose="05000000000000000000" pitchFamily="2" charset="2"/>
              <a:buChar char="ü"/>
            </a:pPr>
            <a:r>
              <a:rPr lang="en-US" altLang="ja-JP" sz="2400" dirty="0" smtClean="0">
                <a:latin typeface="Arial"/>
                <a:cs typeface="Arial"/>
              </a:rPr>
              <a:t>High discrimination at low pressure </a:t>
            </a:r>
          </a:p>
          <a:p>
            <a:pPr algn="l"/>
            <a:r>
              <a:rPr lang="en-US" altLang="ja-JP" sz="2400" dirty="0" smtClean="0">
                <a:latin typeface="Arial"/>
                <a:cs typeface="Arial"/>
              </a:rPr>
              <a:t>    due to narrow Doppler </a:t>
            </a:r>
            <a:r>
              <a:rPr lang="en-US" altLang="ja-JP" sz="2400" dirty="0" err="1" smtClean="0">
                <a:latin typeface="Arial"/>
                <a:cs typeface="Arial"/>
              </a:rPr>
              <a:t>linewidth</a:t>
            </a:r>
            <a:r>
              <a:rPr lang="en-US" altLang="ja-JP" sz="2400" dirty="0" smtClean="0">
                <a:latin typeface="Arial"/>
                <a:cs typeface="Arial"/>
              </a:rPr>
              <a:t> (~1MHz)</a:t>
            </a:r>
          </a:p>
          <a:p>
            <a:pPr marL="261938"/>
            <a:r>
              <a:rPr lang="en-US" altLang="ja-JP" sz="2400" b="1" dirty="0" smtClean="0">
                <a:solidFill>
                  <a:srgbClr val="FF0000"/>
                </a:solidFill>
                <a:cs typeface="Arial"/>
              </a:rPr>
              <a:t>☞</a:t>
            </a:r>
            <a:r>
              <a:rPr lang="en-US" altLang="ja-JP" sz="2400" b="1" dirty="0">
                <a:solidFill>
                  <a:srgbClr val="FF0000"/>
                </a:solidFill>
                <a:cs typeface="Arial"/>
              </a:rPr>
              <a:t>Multiple gas </a:t>
            </a:r>
            <a:r>
              <a:rPr lang="en-US" altLang="ja-JP" sz="2400" b="1" dirty="0" smtClean="0">
                <a:solidFill>
                  <a:srgbClr val="FF0000"/>
                </a:solidFill>
                <a:cs typeface="Arial"/>
              </a:rPr>
              <a:t>analysis</a:t>
            </a:r>
            <a:endParaRPr kumimoji="1" lang="en-US" altLang="ja-JP" sz="2400" dirty="0" smtClean="0">
              <a:solidFill>
                <a:srgbClr val="FF0000"/>
              </a:solidFill>
              <a:latin typeface="Arial"/>
              <a:cs typeface="Arial"/>
            </a:endParaRPr>
          </a:p>
          <a:p>
            <a:pPr marL="261938"/>
            <a:endParaRPr kumimoji="1" lang="en-US" altLang="ja-JP" sz="2400" dirty="0" smtClean="0">
              <a:solidFill>
                <a:srgbClr val="FF0000"/>
              </a:solidFill>
              <a:latin typeface="Arial"/>
              <a:cs typeface="Arial"/>
            </a:endParaRPr>
          </a:p>
          <a:p>
            <a:pPr marL="261938"/>
            <a:endParaRPr kumimoji="1" lang="en-US" altLang="ja-JP" sz="2400" dirty="0" smtClean="0">
              <a:solidFill>
                <a:srgbClr val="FF0000"/>
              </a:solidFill>
              <a:latin typeface="Arial"/>
              <a:cs typeface="Arial"/>
            </a:endParaRPr>
          </a:p>
          <a:p>
            <a:pPr algn="l"/>
            <a:r>
              <a:rPr lang="en-US" altLang="ja-JP" sz="3200" b="1" dirty="0" smtClean="0">
                <a:solidFill>
                  <a:srgbClr val="0000FF"/>
                </a:solidFill>
                <a:latin typeface="Arial"/>
                <a:cs typeface="Arial"/>
              </a:rPr>
              <a:t>(2) </a:t>
            </a:r>
            <a:r>
              <a:rPr lang="en-US" altLang="ja-JP" sz="3200" b="1" u="sng" dirty="0" smtClean="0">
                <a:solidFill>
                  <a:srgbClr val="0000FF"/>
                </a:solidFill>
                <a:latin typeface="Arial"/>
                <a:cs typeface="Arial"/>
              </a:rPr>
              <a:t>Less scattering</a:t>
            </a:r>
          </a:p>
          <a:p>
            <a:pPr marL="342900" indent="-342900" algn="l">
              <a:buFont typeface="Wingdings" panose="05000000000000000000" pitchFamily="2" charset="2"/>
              <a:buChar char="ü"/>
            </a:pPr>
            <a:r>
              <a:rPr lang="en-US" altLang="ja-JP" sz="2400" dirty="0" smtClean="0">
                <a:latin typeface="Arial"/>
                <a:cs typeface="Arial"/>
              </a:rPr>
              <a:t>λ</a:t>
            </a:r>
            <a:r>
              <a:rPr lang="el-GR" altLang="ja-JP" sz="2400" baseline="-25000" dirty="0" smtClean="0">
                <a:latin typeface="Arial"/>
                <a:cs typeface="Arial"/>
              </a:rPr>
              <a:t>Τ</a:t>
            </a:r>
            <a:r>
              <a:rPr lang="en-US" altLang="ja-JP" sz="2400" baseline="-25000" dirty="0" smtClean="0">
                <a:latin typeface="Arial"/>
                <a:cs typeface="Arial"/>
              </a:rPr>
              <a:t>Hz </a:t>
            </a:r>
            <a:r>
              <a:rPr lang="en-US" altLang="ja-JP" sz="2400" dirty="0" smtClean="0">
                <a:latin typeface="Arial"/>
                <a:cs typeface="Arial"/>
              </a:rPr>
              <a:t>&gt;&gt; particle diameter</a:t>
            </a:r>
          </a:p>
          <a:p>
            <a:pPr marL="261938"/>
            <a:r>
              <a:rPr lang="en-US" altLang="ja-JP" sz="2400" b="1" dirty="0" smtClean="0">
                <a:solidFill>
                  <a:srgbClr val="FF0000"/>
                </a:solidFill>
                <a:cs typeface="Arial"/>
              </a:rPr>
              <a:t>☞</a:t>
            </a:r>
            <a:r>
              <a:rPr lang="en-US" altLang="ja-JP" sz="2400" b="1" dirty="0" smtClean="0">
                <a:solidFill>
                  <a:srgbClr val="FF0000"/>
                </a:solidFill>
                <a:latin typeface="Arial"/>
                <a:cs typeface="Arial"/>
              </a:rPr>
              <a:t>Possible to analyze gas</a:t>
            </a:r>
          </a:p>
          <a:p>
            <a:pPr marL="261938"/>
            <a:r>
              <a:rPr lang="en-US" altLang="ja-JP" sz="2400" b="1" dirty="0" smtClean="0">
                <a:solidFill>
                  <a:srgbClr val="FF0000"/>
                </a:solidFill>
                <a:latin typeface="Arial"/>
                <a:cs typeface="Arial"/>
              </a:rPr>
              <a:t>    mixed with aerosols</a:t>
            </a:r>
          </a:p>
          <a:p>
            <a:pPr marL="261938"/>
            <a:r>
              <a:rPr lang="ja-JP" altLang="en-US" sz="2400" b="1" dirty="0" smtClean="0">
                <a:solidFill>
                  <a:srgbClr val="FF0000"/>
                </a:solidFill>
                <a:latin typeface="Arial"/>
                <a:cs typeface="Arial"/>
              </a:rPr>
              <a:t>　</a:t>
            </a:r>
            <a:r>
              <a:rPr lang="en-US" altLang="ja-JP" sz="2400" b="1" dirty="0" smtClean="0">
                <a:solidFill>
                  <a:srgbClr val="FF0000"/>
                </a:solidFill>
                <a:latin typeface="Arial"/>
                <a:cs typeface="Arial"/>
              </a:rPr>
              <a:t>(</a:t>
            </a:r>
            <a:r>
              <a:rPr lang="en-US" altLang="ja-JP" sz="2400" b="1" dirty="0">
                <a:solidFill>
                  <a:srgbClr val="FF0000"/>
                </a:solidFill>
                <a:cs typeface="Arial"/>
              </a:rPr>
              <a:t>fog, cloud, smoke, soot, </a:t>
            </a:r>
            <a:r>
              <a:rPr lang="en-US" altLang="ja-JP" sz="2400" b="1" dirty="0" err="1">
                <a:solidFill>
                  <a:srgbClr val="FF0000"/>
                </a:solidFill>
                <a:cs typeface="Arial"/>
              </a:rPr>
              <a:t>etc</a:t>
            </a:r>
            <a:r>
              <a:rPr lang="en-US" altLang="ja-JP" sz="2400" b="1" dirty="0" smtClean="0">
                <a:solidFill>
                  <a:srgbClr val="FF0000"/>
                </a:solidFill>
                <a:latin typeface="Arial"/>
                <a:cs typeface="Arial"/>
              </a:rPr>
              <a:t>)</a:t>
            </a:r>
            <a:endParaRPr lang="en-US" altLang="ja-JP" sz="2400" b="1" dirty="0">
              <a:solidFill>
                <a:srgbClr val="FF0000"/>
              </a:solidFill>
              <a:latin typeface="Arial"/>
              <a:cs typeface="Arial"/>
            </a:endParaRPr>
          </a:p>
        </p:txBody>
      </p:sp>
      <p:sp>
        <p:nvSpPr>
          <p:cNvPr id="109577" name="Rectangle 2"/>
          <p:cNvSpPr>
            <a:spLocks noGrp="1" noChangeArrowheads="1"/>
          </p:cNvSpPr>
          <p:nvPr>
            <p:ph type="ctrTitle" idx="4294967295"/>
          </p:nvPr>
        </p:nvSpPr>
        <p:spPr>
          <a:xfrm>
            <a:off x="2" y="453679"/>
            <a:ext cx="9905999" cy="1152128"/>
          </a:xfrm>
          <a:noFill/>
          <a:ln>
            <a:noFill/>
          </a:ln>
        </p:spPr>
        <p:txBody>
          <a:bodyPr/>
          <a:lstStyle/>
          <a:p>
            <a:pPr eaLnBrk="1" hangingPunct="1">
              <a:lnSpc>
                <a:spcPts val="3000"/>
              </a:lnSpc>
            </a:pPr>
            <a:r>
              <a:rPr lang="el-GR" altLang="ja-JP" sz="5400" dirty="0" smtClean="0">
                <a:solidFill>
                  <a:schemeClr val="tx1"/>
                </a:solidFill>
                <a:latin typeface="Arial"/>
                <a:ea typeface="ＭＳ ゴシック" pitchFamily="-108" charset="-128"/>
                <a:cs typeface="Arial"/>
              </a:rPr>
              <a:t>Τ</a:t>
            </a:r>
            <a:r>
              <a:rPr lang="en-US" altLang="ja-JP" sz="5400" dirty="0" smtClean="0">
                <a:solidFill>
                  <a:schemeClr val="tx1"/>
                </a:solidFill>
                <a:latin typeface="Arial"/>
                <a:ea typeface="ＭＳ ゴシック" pitchFamily="-108" charset="-128"/>
                <a:cs typeface="Arial"/>
              </a:rPr>
              <a:t>Hz gas spectroscopy</a:t>
            </a:r>
            <a:endParaRPr lang="en-US" altLang="ja-JP" sz="5400" dirty="0">
              <a:solidFill>
                <a:schemeClr val="tx1"/>
              </a:solidFill>
              <a:latin typeface="Arial"/>
              <a:ea typeface="ＭＳ ゴシック" pitchFamily="-108" charset="-128"/>
              <a:cs typeface="Arial"/>
            </a:endParaRPr>
          </a:p>
        </p:txBody>
      </p:sp>
      <p:sp>
        <p:nvSpPr>
          <p:cNvPr id="5" name="スライド番号プレースホルダー 5"/>
          <p:cNvSpPr>
            <a:spLocks noGrp="1"/>
          </p:cNvSpPr>
          <p:nvPr>
            <p:ph type="sldNum" sz="quarter" idx="12"/>
          </p:nvPr>
        </p:nvSpPr>
        <p:spPr>
          <a:xfrm>
            <a:off x="7800000" y="0"/>
            <a:ext cx="2063750" cy="457200"/>
          </a:xfrm>
        </p:spPr>
        <p:txBody>
          <a:bodyPr/>
          <a:lstStyle/>
          <a:p>
            <a:fld id="{30C24394-6C73-4A70-84C8-733E302D9C49}" type="slidenum">
              <a:rPr kumimoji="1" lang="ja-JP" altLang="en-US" smtClean="0"/>
              <a:t>4</a:t>
            </a:fld>
            <a:endParaRPr kumimoji="1" lang="ja-JP" altLang="en-US" dirty="0"/>
          </a:p>
        </p:txBody>
      </p:sp>
      <p:sp>
        <p:nvSpPr>
          <p:cNvPr id="7" name="正方形/長方形 6"/>
          <p:cNvSpPr/>
          <p:nvPr/>
        </p:nvSpPr>
        <p:spPr>
          <a:xfrm>
            <a:off x="6013666" y="3088415"/>
            <a:ext cx="2956981" cy="400110"/>
          </a:xfrm>
          <a:prstGeom prst="rect">
            <a:avLst/>
          </a:prstGeom>
          <a:solidFill>
            <a:schemeClr val="tx1"/>
          </a:solidFill>
        </p:spPr>
        <p:txBody>
          <a:bodyPr wrap="square">
            <a:spAutoFit/>
          </a:bodyPr>
          <a:lstStyle/>
          <a:p>
            <a:pPr algn="ctr"/>
            <a:r>
              <a:rPr lang="en-US" altLang="ja-JP" sz="2000" b="1" i="1" dirty="0" smtClean="0">
                <a:solidFill>
                  <a:schemeClr val="bg1"/>
                </a:solidFill>
                <a:latin typeface="Arial"/>
                <a:ea typeface="ヒラギノ丸ゴ ProN W4"/>
                <a:cs typeface="Arial"/>
              </a:rPr>
              <a:t>Atmospheric pollution</a:t>
            </a:r>
          </a:p>
        </p:txBody>
      </p:sp>
      <p:sp>
        <p:nvSpPr>
          <p:cNvPr id="2" name="正方形/長方形 1"/>
          <p:cNvSpPr/>
          <p:nvPr/>
        </p:nvSpPr>
        <p:spPr>
          <a:xfrm>
            <a:off x="4995620" y="6603340"/>
            <a:ext cx="4896544" cy="307777"/>
          </a:xfrm>
          <a:prstGeom prst="rect">
            <a:avLst/>
          </a:prstGeom>
        </p:spPr>
        <p:txBody>
          <a:bodyPr wrap="square">
            <a:spAutoFit/>
          </a:bodyPr>
          <a:lstStyle/>
          <a:p>
            <a:r>
              <a:rPr lang="en-US" altLang="ja-JP" sz="1400" dirty="0" smtClean="0"/>
              <a:t>Ref)http</a:t>
            </a:r>
            <a:r>
              <a:rPr lang="en-US" altLang="ja-JP" sz="1400" dirty="0"/>
              <a:t>://www.nature.nps.gov/air/aqbasics/sources.cfm</a:t>
            </a:r>
            <a:endParaRPr lang="ja-JP" altLang="en-US" sz="1400" dirty="0"/>
          </a:p>
        </p:txBody>
      </p:sp>
      <p:pic>
        <p:nvPicPr>
          <p:cNvPr id="2050" name="Picture 2" descr="C:\Users\ichikawa\Desktop\types_of_sources_02-2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858" y="3457236"/>
            <a:ext cx="4660326" cy="319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059950"/>
      </p:ext>
    </p:extLst>
  </p:cSld>
  <p:clrMapOvr>
    <a:masterClrMapping/>
  </p:clrMapOvr>
  <mc:AlternateContent xmlns:mc="http://schemas.openxmlformats.org/markup-compatibility/2006" xmlns:p14="http://schemas.microsoft.com/office/powerpoint/2010/main">
    <mc:Choice Requires="p14">
      <p:transition spd="slow" p14:dur="2000" advTm="62250"/>
    </mc:Choice>
    <mc:Fallback xmlns="">
      <p:transition xmlns:p14="http://schemas.microsoft.com/office/powerpoint/2010/main" spd="slow" advTm="62250"/>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 y="223798"/>
            <a:ext cx="9905999" cy="556344"/>
          </a:xfrm>
          <a:noFill/>
        </p:spPr>
        <p:txBody>
          <a:bodyPr/>
          <a:lstStyle/>
          <a:p>
            <a:pPr algn="ctr"/>
            <a:r>
              <a:rPr kumimoji="1" lang="en-US" altLang="ja-JP" sz="3600" spc="-150" dirty="0" smtClean="0">
                <a:latin typeface="Arial"/>
                <a:cs typeface="Arial"/>
              </a:rPr>
              <a:t>Relation between time window and repetition period</a:t>
            </a:r>
            <a:endParaRPr kumimoji="1" lang="ja-JP" altLang="en-US" sz="3600" b="1" dirty="0">
              <a:solidFill>
                <a:srgbClr val="8000FF"/>
              </a:solidFill>
              <a:latin typeface="Arial"/>
              <a:cs typeface="Arial"/>
            </a:endParaRPr>
          </a:p>
        </p:txBody>
      </p:sp>
      <p:pic>
        <p:nvPicPr>
          <p:cNvPr id="5" name="図 4" descr="fig3a.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1" y="1164192"/>
            <a:ext cx="4680000" cy="2896355"/>
          </a:xfrm>
          <a:prstGeom prst="rect">
            <a:avLst/>
          </a:prstGeom>
        </p:spPr>
      </p:pic>
      <p:pic>
        <p:nvPicPr>
          <p:cNvPr id="7" name="図 6" descr="fig3b.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1262" y="1191245"/>
            <a:ext cx="4680000" cy="2869300"/>
          </a:xfrm>
          <a:prstGeom prst="rect">
            <a:avLst/>
          </a:prstGeom>
        </p:spPr>
      </p:pic>
      <p:pic>
        <p:nvPicPr>
          <p:cNvPr id="10" name="図 9" descr="fig3c.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763" y="3969835"/>
            <a:ext cx="4680000" cy="2875294"/>
          </a:xfrm>
          <a:prstGeom prst="rect">
            <a:avLst/>
          </a:prstGeom>
        </p:spPr>
      </p:pic>
      <p:sp>
        <p:nvSpPr>
          <p:cNvPr id="8" name="テキスト ボックス 7"/>
          <p:cNvSpPr txBox="1"/>
          <p:nvPr/>
        </p:nvSpPr>
        <p:spPr>
          <a:xfrm>
            <a:off x="884267" y="804381"/>
            <a:ext cx="3432099" cy="461665"/>
          </a:xfrm>
          <a:prstGeom prst="rect">
            <a:avLst/>
          </a:prstGeom>
          <a:solidFill>
            <a:schemeClr val="tx1"/>
          </a:solidFill>
        </p:spPr>
        <p:txBody>
          <a:bodyPr wrap="none" rtlCol="0">
            <a:spAutoFit/>
          </a:bodyPr>
          <a:lstStyle/>
          <a:p>
            <a:r>
              <a:rPr kumimoji="1" lang="en-US" altLang="ja-JP" sz="2400" dirty="0" smtClean="0">
                <a:solidFill>
                  <a:schemeClr val="bg1"/>
                </a:solidFill>
                <a:latin typeface="Arial"/>
                <a:cs typeface="Arial"/>
              </a:rPr>
              <a:t>Time window = 1 period</a:t>
            </a:r>
            <a:endParaRPr kumimoji="1" lang="ja-JP" altLang="en-US" sz="2400" dirty="0">
              <a:solidFill>
                <a:schemeClr val="bg1"/>
              </a:solidFill>
              <a:latin typeface="Arial"/>
              <a:cs typeface="Arial"/>
            </a:endParaRPr>
          </a:p>
        </p:txBody>
      </p:sp>
      <p:sp>
        <p:nvSpPr>
          <p:cNvPr id="9" name="テキスト ボックス 8"/>
          <p:cNvSpPr txBox="1"/>
          <p:nvPr/>
        </p:nvSpPr>
        <p:spPr>
          <a:xfrm>
            <a:off x="5439476" y="756793"/>
            <a:ext cx="4202292" cy="461665"/>
          </a:xfrm>
          <a:prstGeom prst="rect">
            <a:avLst/>
          </a:prstGeom>
          <a:solidFill>
            <a:schemeClr val="tx1"/>
          </a:solidFill>
        </p:spPr>
        <p:txBody>
          <a:bodyPr wrap="none" rtlCol="0">
            <a:spAutoFit/>
          </a:bodyPr>
          <a:lstStyle/>
          <a:p>
            <a:r>
              <a:rPr lang="en-US" altLang="ja-JP" sz="2400" dirty="0">
                <a:solidFill>
                  <a:schemeClr val="bg1"/>
                </a:solidFill>
                <a:latin typeface="Arial"/>
                <a:cs typeface="Arial"/>
              </a:rPr>
              <a:t>Time window = </a:t>
            </a:r>
            <a:r>
              <a:rPr lang="en-US" altLang="ja-JP" sz="2400" dirty="0" smtClean="0">
                <a:solidFill>
                  <a:schemeClr val="bg1"/>
                </a:solidFill>
                <a:latin typeface="Arial"/>
                <a:cs typeface="Arial"/>
              </a:rPr>
              <a:t>0.9995 period</a:t>
            </a:r>
            <a:endParaRPr lang="ja-JP" altLang="en-US" sz="2400" dirty="0">
              <a:solidFill>
                <a:schemeClr val="bg1"/>
              </a:solidFill>
              <a:latin typeface="Arial"/>
              <a:cs typeface="Arial"/>
            </a:endParaRPr>
          </a:p>
        </p:txBody>
      </p:sp>
      <p:sp>
        <p:nvSpPr>
          <p:cNvPr id="42" name="テキスト ボックス 41"/>
          <p:cNvSpPr txBox="1"/>
          <p:nvPr/>
        </p:nvSpPr>
        <p:spPr>
          <a:xfrm>
            <a:off x="5971525" y="4458353"/>
            <a:ext cx="3432099" cy="461665"/>
          </a:xfrm>
          <a:prstGeom prst="rect">
            <a:avLst/>
          </a:prstGeom>
          <a:solidFill>
            <a:schemeClr val="tx1"/>
          </a:solidFill>
        </p:spPr>
        <p:txBody>
          <a:bodyPr wrap="none" rtlCol="0">
            <a:spAutoFit/>
          </a:bodyPr>
          <a:lstStyle/>
          <a:p>
            <a:r>
              <a:rPr kumimoji="1" lang="en-US" altLang="ja-JP" sz="2400" dirty="0" smtClean="0">
                <a:solidFill>
                  <a:schemeClr val="bg1"/>
                </a:solidFill>
                <a:latin typeface="Arial"/>
                <a:cs typeface="Arial"/>
              </a:rPr>
              <a:t>Time window = 1 period</a:t>
            </a:r>
            <a:endParaRPr kumimoji="1" lang="ja-JP" altLang="en-US" sz="2400" dirty="0">
              <a:solidFill>
                <a:schemeClr val="bg1"/>
              </a:solidFill>
              <a:latin typeface="Arial"/>
              <a:cs typeface="Arial"/>
            </a:endParaRPr>
          </a:p>
        </p:txBody>
      </p:sp>
      <p:sp>
        <p:nvSpPr>
          <p:cNvPr id="34" name="テキスト ボックス 33"/>
          <p:cNvSpPr txBox="1"/>
          <p:nvPr/>
        </p:nvSpPr>
        <p:spPr>
          <a:xfrm>
            <a:off x="6104894" y="5052786"/>
            <a:ext cx="3238060" cy="1200328"/>
          </a:xfrm>
          <a:prstGeom prst="rect">
            <a:avLst/>
          </a:prstGeom>
          <a:noFill/>
        </p:spPr>
        <p:txBody>
          <a:bodyPr wrap="none" rtlCol="0">
            <a:spAutoFit/>
          </a:bodyPr>
          <a:lstStyle/>
          <a:p>
            <a:pPr algn="ctr"/>
            <a:r>
              <a:rPr kumimoji="1" lang="en-US" altLang="ja-JP" sz="2400" i="1" dirty="0" smtClean="0">
                <a:solidFill>
                  <a:srgbClr val="FF0000"/>
                </a:solidFill>
                <a:latin typeface="Arial"/>
                <a:cs typeface="Arial"/>
              </a:rPr>
              <a:t>Data for 0.9995period</a:t>
            </a:r>
          </a:p>
          <a:p>
            <a:pPr algn="ctr"/>
            <a:r>
              <a:rPr lang="en-US" altLang="ja-JP" sz="2400" i="1" dirty="0" smtClean="0">
                <a:solidFill>
                  <a:srgbClr val="FF0000"/>
                </a:solidFill>
                <a:latin typeface="Arial"/>
                <a:cs typeface="Arial"/>
              </a:rPr>
              <a:t>+</a:t>
            </a:r>
          </a:p>
          <a:p>
            <a:pPr algn="ctr"/>
            <a:r>
              <a:rPr kumimoji="1" lang="en-US" altLang="ja-JP" sz="2400" i="1" dirty="0" smtClean="0">
                <a:solidFill>
                  <a:srgbClr val="FF0000"/>
                </a:solidFill>
                <a:latin typeface="Arial"/>
                <a:cs typeface="Arial"/>
              </a:rPr>
              <a:t>Null for 0.005period</a:t>
            </a:r>
            <a:endParaRPr kumimoji="1" lang="ja-JP" altLang="en-US" sz="2400" i="1" dirty="0">
              <a:solidFill>
                <a:srgbClr val="FF0000"/>
              </a:solidFill>
              <a:latin typeface="Arial"/>
              <a:cs typeface="Arial"/>
            </a:endParaRPr>
          </a:p>
        </p:txBody>
      </p:sp>
    </p:spTree>
    <p:extLst>
      <p:ext uri="{BB962C8B-B14F-4D97-AF65-F5344CB8AC3E}">
        <p14:creationId xmlns:p14="http://schemas.microsoft.com/office/powerpoint/2010/main" val="315219949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 y="332656"/>
            <a:ext cx="9905999" cy="908720"/>
          </a:xfrm>
          <a:noFill/>
        </p:spPr>
        <p:txBody>
          <a:bodyPr/>
          <a:lstStyle/>
          <a:p>
            <a:pPr algn="ctr"/>
            <a:r>
              <a:rPr kumimoji="1" lang="en-US" altLang="ja-JP" sz="3600" spc="-150" dirty="0" smtClean="0">
                <a:latin typeface="Arial"/>
                <a:cs typeface="Arial"/>
              </a:rPr>
              <a:t>Relation between time window and repetition period</a:t>
            </a:r>
            <a:br>
              <a:rPr kumimoji="1" lang="en-US" altLang="ja-JP" sz="3600" spc="-150" dirty="0" smtClean="0">
                <a:latin typeface="Arial"/>
                <a:cs typeface="Arial"/>
              </a:rPr>
            </a:br>
            <a:r>
              <a:rPr kumimoji="1" lang="en-US" altLang="ja-JP" sz="3600" b="1" dirty="0" smtClean="0">
                <a:latin typeface="Arial"/>
                <a:cs typeface="Arial"/>
              </a:rPr>
              <a:t> </a:t>
            </a:r>
            <a:r>
              <a:rPr kumimoji="1" lang="ja-JP" altLang="en-US" sz="3600" b="1" dirty="0" smtClean="0">
                <a:solidFill>
                  <a:srgbClr val="8000FF"/>
                </a:solidFill>
                <a:latin typeface="Arial"/>
                <a:cs typeface="Arial"/>
              </a:rPr>
              <a:t>（</a:t>
            </a:r>
            <a:r>
              <a:rPr lang="en-US" altLang="ja-JP" sz="3600" b="1" dirty="0" smtClean="0">
                <a:solidFill>
                  <a:srgbClr val="8000FF"/>
                </a:solidFill>
                <a:latin typeface="Arial"/>
                <a:cs typeface="Arial"/>
              </a:rPr>
              <a:t>Relaxation time &lt; repetition period</a:t>
            </a:r>
            <a:r>
              <a:rPr kumimoji="1" lang="ja-JP" altLang="en-US" sz="3600" b="1" dirty="0" smtClean="0">
                <a:solidFill>
                  <a:srgbClr val="8000FF"/>
                </a:solidFill>
                <a:latin typeface="Arial"/>
                <a:cs typeface="Arial"/>
              </a:rPr>
              <a:t>）</a:t>
            </a:r>
            <a:endParaRPr kumimoji="1" lang="ja-JP" altLang="en-US" sz="3600" b="1" dirty="0">
              <a:solidFill>
                <a:srgbClr val="8000FF"/>
              </a:solidFill>
              <a:latin typeface="Arial"/>
              <a:cs typeface="Arial"/>
            </a:endParaRPr>
          </a:p>
        </p:txBody>
      </p:sp>
      <p:sp>
        <p:nvSpPr>
          <p:cNvPr id="4" name="正方形/長方形 3"/>
          <p:cNvSpPr/>
          <p:nvPr/>
        </p:nvSpPr>
        <p:spPr>
          <a:xfrm>
            <a:off x="155118" y="1435464"/>
            <a:ext cx="9561512" cy="1200328"/>
          </a:xfrm>
          <a:prstGeom prst="rect">
            <a:avLst/>
          </a:prstGeom>
          <a:solidFill>
            <a:srgbClr val="FFFF00"/>
          </a:solidFill>
          <a:ln>
            <a:solidFill>
              <a:schemeClr val="tx1"/>
            </a:solidFill>
          </a:ln>
        </p:spPr>
        <p:txBody>
          <a:bodyPr wrap="square">
            <a:spAutoFit/>
          </a:bodyPr>
          <a:lstStyle/>
          <a:p>
            <a:pPr algn="ctr"/>
            <a:r>
              <a:rPr lang="en-US" altLang="ja-JP" sz="2400" dirty="0" smtClean="0">
                <a:latin typeface="Arial"/>
                <a:cs typeface="Arial"/>
              </a:rPr>
              <a:t>Rotational transition of H</a:t>
            </a:r>
            <a:r>
              <a:rPr lang="en-US" altLang="ja-JP" sz="2400" baseline="-25000" dirty="0" smtClean="0">
                <a:latin typeface="Arial"/>
                <a:cs typeface="Arial"/>
              </a:rPr>
              <a:t>2</a:t>
            </a:r>
            <a:r>
              <a:rPr lang="en-US" altLang="ja-JP" sz="2400" dirty="0" smtClean="0">
                <a:latin typeface="Arial"/>
                <a:cs typeface="Arial"/>
              </a:rPr>
              <a:t>O at 0.557 </a:t>
            </a:r>
            <a:r>
              <a:rPr lang="en-US" altLang="ja-JP" sz="2400" dirty="0">
                <a:latin typeface="Arial"/>
                <a:cs typeface="Arial"/>
              </a:rPr>
              <a:t>THz </a:t>
            </a:r>
            <a:r>
              <a:rPr lang="en-US" altLang="ja-JP" sz="2400" dirty="0" smtClean="0">
                <a:latin typeface="Arial"/>
                <a:cs typeface="Arial"/>
              </a:rPr>
              <a:t>(H</a:t>
            </a:r>
            <a:r>
              <a:rPr lang="en-US" altLang="ja-JP" sz="2400" baseline="-25000" dirty="0" smtClean="0">
                <a:latin typeface="Arial"/>
                <a:cs typeface="Arial"/>
              </a:rPr>
              <a:t>2</a:t>
            </a:r>
            <a:r>
              <a:rPr lang="en-US" altLang="ja-JP" sz="2400" dirty="0" smtClean="0">
                <a:latin typeface="Arial"/>
                <a:cs typeface="Arial"/>
              </a:rPr>
              <a:t>O</a:t>
            </a:r>
            <a:r>
              <a:rPr lang="ja-JP" altLang="en-US" sz="2400" dirty="0" smtClean="0">
                <a:latin typeface="Arial"/>
                <a:cs typeface="Arial"/>
              </a:rPr>
              <a:t>＠</a:t>
            </a:r>
            <a:r>
              <a:rPr lang="en-US" altLang="ja-JP" sz="2400" dirty="0" smtClean="0">
                <a:latin typeface="Arial"/>
                <a:cs typeface="Arial"/>
              </a:rPr>
              <a:t>1kPa</a:t>
            </a:r>
            <a:r>
              <a:rPr lang="ja-JP" altLang="en-US" sz="2400" dirty="0">
                <a:latin typeface="Arial"/>
                <a:cs typeface="Arial"/>
              </a:rPr>
              <a:t>＆</a:t>
            </a:r>
            <a:r>
              <a:rPr lang="en-US" altLang="ja-JP" sz="2400" dirty="0">
                <a:latin typeface="Arial"/>
                <a:cs typeface="Arial"/>
              </a:rPr>
              <a:t>N</a:t>
            </a:r>
            <a:r>
              <a:rPr lang="en-US" altLang="ja-JP" sz="2400" baseline="-25000" dirty="0">
                <a:latin typeface="Arial"/>
                <a:cs typeface="Arial"/>
              </a:rPr>
              <a:t>2</a:t>
            </a:r>
            <a:r>
              <a:rPr lang="ja-JP" altLang="en-US" sz="2400" dirty="0" smtClean="0">
                <a:latin typeface="Arial"/>
                <a:cs typeface="Arial"/>
              </a:rPr>
              <a:t>＠</a:t>
            </a:r>
            <a:r>
              <a:rPr lang="en-US" altLang="ja-JP" sz="2400" dirty="0" smtClean="0">
                <a:latin typeface="Arial"/>
                <a:cs typeface="Arial"/>
              </a:rPr>
              <a:t>3.5kPa)</a:t>
            </a:r>
          </a:p>
          <a:p>
            <a:pPr algn="ctr"/>
            <a:r>
              <a:rPr lang="en-US" altLang="ja-JP" sz="2400" dirty="0" smtClean="0">
                <a:latin typeface="Arial"/>
                <a:cs typeface="Arial"/>
              </a:rPr>
              <a:t>Expected pressure broadening linewidth = </a:t>
            </a:r>
            <a:r>
              <a:rPr lang="en-US" altLang="ja-JP" sz="2400" dirty="0" smtClean="0">
                <a:solidFill>
                  <a:srgbClr val="FF0000"/>
                </a:solidFill>
                <a:latin typeface="Arial"/>
                <a:cs typeface="Arial"/>
              </a:rPr>
              <a:t>500 MHz</a:t>
            </a:r>
            <a:br>
              <a:rPr lang="en-US" altLang="ja-JP" sz="2400" dirty="0" smtClean="0">
                <a:solidFill>
                  <a:srgbClr val="FF0000"/>
                </a:solidFill>
                <a:latin typeface="Arial"/>
                <a:cs typeface="Arial"/>
              </a:rPr>
            </a:br>
            <a:r>
              <a:rPr lang="en-US" altLang="ja-JP" sz="2400" dirty="0" smtClean="0">
                <a:latin typeface="Arial"/>
                <a:cs typeface="Arial"/>
              </a:rPr>
              <a:t>Relaxation time of absorption = </a:t>
            </a:r>
            <a:r>
              <a:rPr lang="en-US" altLang="ja-JP" sz="2400" dirty="0" smtClean="0">
                <a:solidFill>
                  <a:srgbClr val="FF0000"/>
                </a:solidFill>
                <a:latin typeface="Arial"/>
                <a:cs typeface="Arial"/>
              </a:rPr>
              <a:t>2 ns </a:t>
            </a:r>
            <a:r>
              <a:rPr lang="ja-JP" altLang="en-US" sz="2400" dirty="0" smtClean="0">
                <a:latin typeface="Arial"/>
                <a:cs typeface="Arial"/>
              </a:rPr>
              <a:t>（</a:t>
            </a:r>
            <a:r>
              <a:rPr lang="en-US" altLang="ja-JP" sz="2400" dirty="0" smtClean="0">
                <a:solidFill>
                  <a:srgbClr val="FF0000"/>
                </a:solidFill>
                <a:latin typeface="Arial"/>
                <a:cs typeface="Arial"/>
              </a:rPr>
              <a:t>0.5periods</a:t>
            </a:r>
            <a:r>
              <a:rPr lang="ja-JP" altLang="en-US" sz="2400" dirty="0" smtClean="0">
                <a:latin typeface="Arial"/>
                <a:cs typeface="Arial"/>
              </a:rPr>
              <a:t>）</a:t>
            </a:r>
            <a:endParaRPr lang="ja-JP" altLang="ja-JP" sz="2400" dirty="0">
              <a:latin typeface="Arial"/>
              <a:cs typeface="Arial"/>
            </a:endParaRPr>
          </a:p>
        </p:txBody>
      </p:sp>
      <p:sp>
        <p:nvSpPr>
          <p:cNvPr id="8" name="テキスト ボックス 7"/>
          <p:cNvSpPr txBox="1"/>
          <p:nvPr/>
        </p:nvSpPr>
        <p:spPr>
          <a:xfrm>
            <a:off x="920553" y="2878692"/>
            <a:ext cx="3432099" cy="461665"/>
          </a:xfrm>
          <a:prstGeom prst="rect">
            <a:avLst/>
          </a:prstGeom>
          <a:solidFill>
            <a:schemeClr val="tx1"/>
          </a:solidFill>
        </p:spPr>
        <p:txBody>
          <a:bodyPr wrap="none" rtlCol="0">
            <a:spAutoFit/>
          </a:bodyPr>
          <a:lstStyle/>
          <a:p>
            <a:r>
              <a:rPr kumimoji="1" lang="en-US" altLang="ja-JP" sz="2400" dirty="0" smtClean="0">
                <a:solidFill>
                  <a:schemeClr val="bg1"/>
                </a:solidFill>
                <a:latin typeface="Arial"/>
                <a:cs typeface="Arial"/>
              </a:rPr>
              <a:t>Time window = 1 period</a:t>
            </a:r>
            <a:endParaRPr kumimoji="1" lang="ja-JP" altLang="en-US" sz="2400" dirty="0">
              <a:solidFill>
                <a:schemeClr val="bg1"/>
              </a:solidFill>
              <a:latin typeface="Arial"/>
              <a:cs typeface="Arial"/>
            </a:endParaRPr>
          </a:p>
        </p:txBody>
      </p:sp>
      <p:sp>
        <p:nvSpPr>
          <p:cNvPr id="9" name="テキスト ボックス 8"/>
          <p:cNvSpPr txBox="1"/>
          <p:nvPr/>
        </p:nvSpPr>
        <p:spPr>
          <a:xfrm>
            <a:off x="5385047" y="2878692"/>
            <a:ext cx="4202292" cy="461665"/>
          </a:xfrm>
          <a:prstGeom prst="rect">
            <a:avLst/>
          </a:prstGeom>
          <a:solidFill>
            <a:schemeClr val="tx1"/>
          </a:solidFill>
        </p:spPr>
        <p:txBody>
          <a:bodyPr wrap="none" rtlCol="0">
            <a:spAutoFit/>
          </a:bodyPr>
          <a:lstStyle/>
          <a:p>
            <a:r>
              <a:rPr lang="en-US" altLang="ja-JP" sz="2400" dirty="0">
                <a:solidFill>
                  <a:schemeClr val="bg1"/>
                </a:solidFill>
                <a:latin typeface="Arial"/>
                <a:cs typeface="Arial"/>
              </a:rPr>
              <a:t>Time window = </a:t>
            </a:r>
            <a:r>
              <a:rPr lang="en-US" altLang="ja-JP" sz="2400" dirty="0" smtClean="0">
                <a:solidFill>
                  <a:schemeClr val="bg1"/>
                </a:solidFill>
                <a:latin typeface="Arial"/>
                <a:cs typeface="Arial"/>
              </a:rPr>
              <a:t>0.9995 period</a:t>
            </a:r>
            <a:endParaRPr lang="ja-JP" altLang="en-US" sz="2400" dirty="0">
              <a:solidFill>
                <a:schemeClr val="bg1"/>
              </a:solidFill>
              <a:latin typeface="Arial"/>
              <a:cs typeface="Arial"/>
            </a:endParaRPr>
          </a:p>
        </p:txBody>
      </p:sp>
      <p:pic>
        <p:nvPicPr>
          <p:cNvPr id="5" name="図 4" descr="fig3d.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17" y="3340357"/>
            <a:ext cx="4320000" cy="3257955"/>
          </a:xfrm>
          <a:prstGeom prst="rect">
            <a:avLst/>
          </a:prstGeom>
        </p:spPr>
      </p:pic>
      <p:pic>
        <p:nvPicPr>
          <p:cNvPr id="10" name="図 9" descr="fig3e.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7340" y="3340355"/>
            <a:ext cx="4320000" cy="3310328"/>
          </a:xfrm>
          <a:prstGeom prst="rect">
            <a:avLst/>
          </a:prstGeom>
        </p:spPr>
      </p:pic>
    </p:spTree>
    <p:extLst>
      <p:ext uri="{BB962C8B-B14F-4D97-AF65-F5344CB8AC3E}">
        <p14:creationId xmlns:p14="http://schemas.microsoft.com/office/powerpoint/2010/main" val="50155405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fig3f2rev.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13" y="582984"/>
            <a:ext cx="8019143" cy="5204260"/>
          </a:xfrm>
          <a:prstGeom prst="rect">
            <a:avLst/>
          </a:prstGeom>
        </p:spPr>
      </p:pic>
      <p:sp>
        <p:nvSpPr>
          <p:cNvPr id="4" name="タイトル 1"/>
          <p:cNvSpPr txBox="1">
            <a:spLocks/>
          </p:cNvSpPr>
          <p:nvPr/>
        </p:nvSpPr>
        <p:spPr>
          <a:xfrm>
            <a:off x="3" y="248908"/>
            <a:ext cx="9900751" cy="875841"/>
          </a:xfrm>
          <a:prstGeom prst="rect">
            <a:avLst/>
          </a:prstGeom>
        </p:spPr>
        <p:txBody>
          <a:bodyPr/>
          <a:lstStyle>
            <a:lvl1pPr algn="l" rtl="0" fontAlgn="base">
              <a:spcBef>
                <a:spcPct val="0"/>
              </a:spcBef>
              <a:spcAft>
                <a:spcPct val="0"/>
              </a:spcAft>
              <a:defRPr kumimoji="1" sz="3600">
                <a:solidFill>
                  <a:schemeClr val="tx1"/>
                </a:solidFill>
                <a:latin typeface="+mj-lt"/>
                <a:ea typeface="+mj-ea"/>
                <a:cs typeface="+mj-cs"/>
              </a:defRPr>
            </a:lvl1pPr>
            <a:lvl2pPr algn="l" rtl="0" fontAlgn="base">
              <a:spcBef>
                <a:spcPct val="0"/>
              </a:spcBef>
              <a:spcAft>
                <a:spcPct val="0"/>
              </a:spcAft>
              <a:defRPr kumimoji="1" sz="3600">
                <a:solidFill>
                  <a:schemeClr val="tx1"/>
                </a:solidFill>
                <a:latin typeface="Arial" charset="0"/>
                <a:ea typeface="ＭＳ Ｐゴシック" charset="-128"/>
              </a:defRPr>
            </a:lvl2pPr>
            <a:lvl3pPr algn="l" rtl="0" fontAlgn="base">
              <a:spcBef>
                <a:spcPct val="0"/>
              </a:spcBef>
              <a:spcAft>
                <a:spcPct val="0"/>
              </a:spcAft>
              <a:defRPr kumimoji="1" sz="3600">
                <a:solidFill>
                  <a:schemeClr val="tx1"/>
                </a:solidFill>
                <a:latin typeface="Arial" charset="0"/>
                <a:ea typeface="ＭＳ Ｐゴシック" charset="-128"/>
              </a:defRPr>
            </a:lvl3pPr>
            <a:lvl4pPr algn="l" rtl="0" fontAlgn="base">
              <a:spcBef>
                <a:spcPct val="0"/>
              </a:spcBef>
              <a:spcAft>
                <a:spcPct val="0"/>
              </a:spcAft>
              <a:defRPr kumimoji="1" sz="3600">
                <a:solidFill>
                  <a:schemeClr val="tx1"/>
                </a:solidFill>
                <a:latin typeface="Arial" charset="0"/>
                <a:ea typeface="ＭＳ Ｐゴシック" charset="-128"/>
              </a:defRPr>
            </a:lvl4pPr>
            <a:lvl5pPr algn="l" rtl="0" fontAlgn="base">
              <a:spcBef>
                <a:spcPct val="0"/>
              </a:spcBef>
              <a:spcAft>
                <a:spcPct val="0"/>
              </a:spcAft>
              <a:defRPr kumimoji="1" sz="3600">
                <a:solidFill>
                  <a:schemeClr val="tx1"/>
                </a:solidFill>
                <a:latin typeface="Arial" charset="0"/>
                <a:ea typeface="ＭＳ Ｐゴシック" charset="-128"/>
              </a:defRPr>
            </a:lvl5pPr>
            <a:lvl6pPr marL="457200" algn="l" rtl="0" fontAlgn="base">
              <a:spcBef>
                <a:spcPct val="0"/>
              </a:spcBef>
              <a:spcAft>
                <a:spcPct val="0"/>
              </a:spcAft>
              <a:defRPr kumimoji="1" sz="3600">
                <a:solidFill>
                  <a:schemeClr val="tx1"/>
                </a:solidFill>
                <a:latin typeface="Arial" charset="0"/>
                <a:ea typeface="ＭＳ Ｐゴシック" charset="-128"/>
              </a:defRPr>
            </a:lvl6pPr>
            <a:lvl7pPr marL="914400" algn="l" rtl="0" fontAlgn="base">
              <a:spcBef>
                <a:spcPct val="0"/>
              </a:spcBef>
              <a:spcAft>
                <a:spcPct val="0"/>
              </a:spcAft>
              <a:defRPr kumimoji="1" sz="3600">
                <a:solidFill>
                  <a:schemeClr val="tx1"/>
                </a:solidFill>
                <a:latin typeface="Arial" charset="0"/>
                <a:ea typeface="ＭＳ Ｐゴシック" charset="-128"/>
              </a:defRPr>
            </a:lvl7pPr>
            <a:lvl8pPr marL="1371600" algn="l" rtl="0" fontAlgn="base">
              <a:spcBef>
                <a:spcPct val="0"/>
              </a:spcBef>
              <a:spcAft>
                <a:spcPct val="0"/>
              </a:spcAft>
              <a:defRPr kumimoji="1" sz="3600">
                <a:solidFill>
                  <a:schemeClr val="tx1"/>
                </a:solidFill>
                <a:latin typeface="Arial" charset="0"/>
                <a:ea typeface="ＭＳ Ｐゴシック" charset="-128"/>
              </a:defRPr>
            </a:lvl8pPr>
            <a:lvl9pPr marL="1828800" algn="l" rtl="0" fontAlgn="base">
              <a:spcBef>
                <a:spcPct val="0"/>
              </a:spcBef>
              <a:spcAft>
                <a:spcPct val="0"/>
              </a:spcAft>
              <a:defRPr kumimoji="1" sz="3600">
                <a:solidFill>
                  <a:schemeClr val="tx1"/>
                </a:solidFill>
                <a:latin typeface="Arial" charset="0"/>
                <a:ea typeface="ＭＳ Ｐゴシック" charset="-128"/>
              </a:defRPr>
            </a:lvl9pPr>
          </a:lstStyle>
          <a:p>
            <a:pPr algn="ctr"/>
            <a:r>
              <a:rPr lang="en-US" altLang="ja-JP" sz="3800" dirty="0" smtClean="0">
                <a:latin typeface="Arial"/>
                <a:cs typeface="Arial"/>
              </a:rPr>
              <a:t>Pressure broadening characteristics of H</a:t>
            </a:r>
            <a:r>
              <a:rPr lang="en-US" altLang="ja-JP" sz="3800" baseline="-25000" dirty="0" smtClean="0">
                <a:latin typeface="Arial"/>
                <a:cs typeface="Arial"/>
              </a:rPr>
              <a:t>2</a:t>
            </a:r>
            <a:r>
              <a:rPr lang="en-US" altLang="ja-JP" sz="3800" dirty="0" smtClean="0">
                <a:latin typeface="Arial"/>
                <a:cs typeface="Arial"/>
              </a:rPr>
              <a:t>O </a:t>
            </a:r>
            <a:endParaRPr lang="ja-JP" altLang="en-US" sz="3800" dirty="0" smtClean="0">
              <a:latin typeface="Arial"/>
              <a:cs typeface="Arial"/>
            </a:endParaRPr>
          </a:p>
        </p:txBody>
      </p:sp>
      <p:sp>
        <p:nvSpPr>
          <p:cNvPr id="3" name="正方形/長方形 2"/>
          <p:cNvSpPr/>
          <p:nvPr/>
        </p:nvSpPr>
        <p:spPr>
          <a:xfrm>
            <a:off x="504111" y="5785373"/>
            <a:ext cx="8852814" cy="892552"/>
          </a:xfrm>
          <a:prstGeom prst="rect">
            <a:avLst/>
          </a:prstGeom>
          <a:solidFill>
            <a:srgbClr val="FFFF00"/>
          </a:solidFill>
        </p:spPr>
        <p:txBody>
          <a:bodyPr wrap="square">
            <a:spAutoFit/>
          </a:bodyPr>
          <a:lstStyle/>
          <a:p>
            <a:pPr lvl="0" algn="ctr">
              <a:defRPr/>
            </a:pPr>
            <a:r>
              <a:rPr lang="en-US" altLang="ja-JP" sz="2600" b="1" dirty="0" smtClean="0">
                <a:solidFill>
                  <a:srgbClr val="FF0000"/>
                </a:solidFill>
                <a:latin typeface="Arial"/>
                <a:cs typeface="Arial"/>
              </a:rPr>
              <a:t>Spectral interleaving interval limits spectral </a:t>
            </a:r>
            <a:r>
              <a:rPr lang="en-US" altLang="ja-JP" sz="2600" b="1" dirty="0" smtClean="0">
                <a:solidFill>
                  <a:srgbClr val="FF0000"/>
                </a:solidFill>
                <a:latin typeface="Arial"/>
                <a:cs typeface="Arial"/>
              </a:rPr>
              <a:t>resolution independent of time window size</a:t>
            </a:r>
            <a:endParaRPr lang="en-US" altLang="ja-JP" sz="2600" b="1" dirty="0">
              <a:solidFill>
                <a:srgbClr val="FF0000"/>
              </a:solidFill>
              <a:latin typeface="Arial"/>
              <a:cs typeface="Arial"/>
            </a:endParaRPr>
          </a:p>
        </p:txBody>
      </p:sp>
    </p:spTree>
    <p:extLst>
      <p:ext uri="{BB962C8B-B14F-4D97-AF65-F5344CB8AC3E}">
        <p14:creationId xmlns:p14="http://schemas.microsoft.com/office/powerpoint/2010/main" val="296596548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95349" y="292180"/>
            <a:ext cx="9508382" cy="707886"/>
          </a:xfrm>
          <a:prstGeom prst="rect">
            <a:avLst/>
          </a:prstGeom>
        </p:spPr>
        <p:txBody>
          <a:bodyPr wrap="none">
            <a:spAutoFit/>
          </a:bodyPr>
          <a:lstStyle/>
          <a:p>
            <a:pPr algn="ctr"/>
            <a:r>
              <a:rPr lang="en-US" altLang="ja-JP" sz="4000" dirty="0" smtClean="0">
                <a:latin typeface="Arial"/>
                <a:cs typeface="Arial"/>
              </a:rPr>
              <a:t>Spectroscopy of multiple absorption lines</a:t>
            </a:r>
            <a:endParaRPr lang="ja-JP" altLang="en-US" sz="4000" dirty="0">
              <a:latin typeface="Arial"/>
              <a:cs typeface="Arial"/>
            </a:endParaRPr>
          </a:p>
        </p:txBody>
      </p:sp>
      <p:sp>
        <p:nvSpPr>
          <p:cNvPr id="14" name="正方形/長方形 13"/>
          <p:cNvSpPr/>
          <p:nvPr/>
        </p:nvSpPr>
        <p:spPr>
          <a:xfrm>
            <a:off x="416497" y="1124746"/>
            <a:ext cx="9289032" cy="984885"/>
          </a:xfrm>
          <a:prstGeom prst="rect">
            <a:avLst/>
          </a:prstGeom>
          <a:solidFill>
            <a:srgbClr val="FFFF00"/>
          </a:solidFill>
          <a:ln>
            <a:solidFill>
              <a:schemeClr val="tx1"/>
            </a:solidFill>
          </a:ln>
        </p:spPr>
        <p:txBody>
          <a:bodyPr wrap="square">
            <a:spAutoFit/>
          </a:bodyPr>
          <a:lstStyle/>
          <a:p>
            <a:pPr algn="ctr"/>
            <a:r>
              <a:rPr lang="en-US" altLang="ja-JP" sz="3200" dirty="0" smtClean="0">
                <a:latin typeface="Arial"/>
                <a:cs typeface="Arial"/>
              </a:rPr>
              <a:t>Sample gas</a:t>
            </a:r>
            <a:r>
              <a:rPr lang="ja-JP" altLang="ja-JP" sz="3200" dirty="0" smtClean="0">
                <a:latin typeface="Arial"/>
                <a:cs typeface="Arial"/>
              </a:rPr>
              <a:t>：</a:t>
            </a:r>
            <a:r>
              <a:rPr lang="en-US" altLang="ja-JP" sz="3200" dirty="0" smtClean="0">
                <a:latin typeface="Arial"/>
                <a:cs typeface="Arial"/>
              </a:rPr>
              <a:t>CH</a:t>
            </a:r>
            <a:r>
              <a:rPr lang="en-US" altLang="ja-JP" sz="3200" baseline="-25000" dirty="0" smtClean="0">
                <a:latin typeface="Arial"/>
                <a:cs typeface="Arial"/>
              </a:rPr>
              <a:t>3</a:t>
            </a:r>
            <a:r>
              <a:rPr lang="en-US" altLang="ja-JP" sz="3200" dirty="0" smtClean="0">
                <a:latin typeface="Arial"/>
                <a:cs typeface="Arial"/>
              </a:rPr>
              <a:t>CN</a:t>
            </a:r>
            <a:r>
              <a:rPr lang="ja-JP" altLang="en-US" sz="3200" dirty="0" smtClean="0">
                <a:latin typeface="Arial"/>
                <a:cs typeface="Arial"/>
              </a:rPr>
              <a:t>＠</a:t>
            </a:r>
            <a:r>
              <a:rPr lang="en-US" altLang="ja-JP" sz="3200" dirty="0" smtClean="0">
                <a:latin typeface="Arial"/>
                <a:cs typeface="Arial"/>
              </a:rPr>
              <a:t>30Pa</a:t>
            </a:r>
          </a:p>
          <a:p>
            <a:pPr algn="ctr"/>
            <a:r>
              <a:rPr lang="en-US" altLang="ja-JP" sz="2600" dirty="0" smtClean="0">
                <a:latin typeface="Arial"/>
                <a:cs typeface="Arial"/>
              </a:rPr>
              <a:t>Symmetric top molecule with </a:t>
            </a:r>
            <a:r>
              <a:rPr lang="en-US" altLang="ja-JP" sz="2600" dirty="0">
                <a:latin typeface="Arial"/>
                <a:cs typeface="Arial"/>
              </a:rPr>
              <a:t>r</a:t>
            </a:r>
            <a:r>
              <a:rPr lang="en-US" altLang="ja-JP" sz="2600" dirty="0" smtClean="0">
                <a:latin typeface="Arial"/>
                <a:cs typeface="Arial"/>
              </a:rPr>
              <a:t>otational constant B of 9.2GHz</a:t>
            </a:r>
          </a:p>
        </p:txBody>
      </p:sp>
      <p:grpSp>
        <p:nvGrpSpPr>
          <p:cNvPr id="7" name="図形グループ 6"/>
          <p:cNvGrpSpPr/>
          <p:nvPr/>
        </p:nvGrpSpPr>
        <p:grpSpPr>
          <a:xfrm>
            <a:off x="-56811" y="2378499"/>
            <a:ext cx="4592541" cy="3766091"/>
            <a:chOff x="-56812" y="2132856"/>
            <a:chExt cx="4592541" cy="3766091"/>
          </a:xfrm>
        </p:grpSpPr>
        <p:pic>
          <p:nvPicPr>
            <p:cNvPr id="1026" name="Picture 2" descr="C:\Users\iyonaga\araki.lab\M2_後期\生体工学研究Ⅳ\図14.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12" y="2738089"/>
              <a:ext cx="4592541" cy="316085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線矢印コネクタ 2"/>
            <p:cNvCxnSpPr/>
            <p:nvPr/>
          </p:nvCxnSpPr>
          <p:spPr bwMode="auto">
            <a:xfrm>
              <a:off x="825658" y="4532015"/>
              <a:ext cx="653384" cy="0"/>
            </a:xfrm>
            <a:prstGeom prst="straightConnector1">
              <a:avLst/>
            </a:prstGeom>
            <a:solidFill>
              <a:schemeClr val="accent1"/>
            </a:solidFill>
            <a:ln w="19050" cap="flat" cmpd="sng" algn="ctr">
              <a:solidFill>
                <a:srgbClr val="00800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テキスト ボックス 7"/>
            <p:cNvSpPr txBox="1"/>
            <p:nvPr/>
          </p:nvSpPr>
          <p:spPr>
            <a:xfrm>
              <a:off x="781809" y="3987889"/>
              <a:ext cx="1268070" cy="400110"/>
            </a:xfrm>
            <a:prstGeom prst="rect">
              <a:avLst/>
            </a:prstGeom>
            <a:noFill/>
          </p:spPr>
          <p:txBody>
            <a:bodyPr wrap="none" rtlCol="0">
              <a:spAutoFit/>
            </a:bodyPr>
            <a:lstStyle/>
            <a:p>
              <a:r>
                <a:rPr kumimoji="1" lang="en-US" altLang="ja-JP" sz="2000" dirty="0" smtClean="0">
                  <a:solidFill>
                    <a:srgbClr val="008000"/>
                  </a:solidFill>
                  <a:latin typeface="Arial"/>
                  <a:cs typeface="Arial"/>
                </a:rPr>
                <a:t>18.4 GHz</a:t>
              </a:r>
              <a:endParaRPr kumimoji="1" lang="ja-JP" altLang="en-US" sz="2000" dirty="0">
                <a:solidFill>
                  <a:srgbClr val="008000"/>
                </a:solidFill>
                <a:latin typeface="Arial"/>
                <a:cs typeface="Arial"/>
              </a:endParaRPr>
            </a:p>
          </p:txBody>
        </p:sp>
        <p:cxnSp>
          <p:nvCxnSpPr>
            <p:cNvPr id="9" name="直線矢印コネクタ 8"/>
            <p:cNvCxnSpPr/>
            <p:nvPr/>
          </p:nvCxnSpPr>
          <p:spPr bwMode="auto">
            <a:xfrm>
              <a:off x="560512" y="2627620"/>
              <a:ext cx="3672408" cy="0"/>
            </a:xfrm>
            <a:prstGeom prst="straightConnector1">
              <a:avLst/>
            </a:prstGeom>
            <a:solidFill>
              <a:schemeClr val="accent1"/>
            </a:solidFill>
            <a:ln w="38100" cap="flat" cmpd="sng" algn="ctr">
              <a:solidFill>
                <a:srgbClr val="008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テキスト ボックス 14"/>
            <p:cNvSpPr txBox="1"/>
            <p:nvPr/>
          </p:nvSpPr>
          <p:spPr>
            <a:xfrm>
              <a:off x="1856656" y="2132856"/>
              <a:ext cx="1256624" cy="461665"/>
            </a:xfrm>
            <a:prstGeom prst="rect">
              <a:avLst/>
            </a:prstGeom>
            <a:noFill/>
          </p:spPr>
          <p:txBody>
            <a:bodyPr wrap="none" rtlCol="0">
              <a:spAutoFit/>
            </a:bodyPr>
            <a:lstStyle/>
            <a:p>
              <a:r>
                <a:rPr kumimoji="1" lang="en-US" altLang="ja-JP" sz="2400" dirty="0" smtClean="0">
                  <a:solidFill>
                    <a:srgbClr val="008000"/>
                  </a:solidFill>
                  <a:latin typeface="Arial"/>
                  <a:cs typeface="Arial"/>
                </a:rPr>
                <a:t>0.1 THz</a:t>
              </a:r>
              <a:endParaRPr kumimoji="1" lang="ja-JP" altLang="en-US" sz="2400" dirty="0">
                <a:solidFill>
                  <a:srgbClr val="008000"/>
                </a:solidFill>
                <a:latin typeface="Arial"/>
                <a:cs typeface="Arial"/>
              </a:endParaRPr>
            </a:p>
          </p:txBody>
        </p:sp>
        <p:sp>
          <p:nvSpPr>
            <p:cNvPr id="20" name="テキスト ボックス 19"/>
            <p:cNvSpPr txBox="1"/>
            <p:nvPr/>
          </p:nvSpPr>
          <p:spPr>
            <a:xfrm>
              <a:off x="1928664" y="4077072"/>
              <a:ext cx="691641" cy="369332"/>
            </a:xfrm>
            <a:prstGeom prst="rect">
              <a:avLst/>
            </a:prstGeom>
            <a:noFill/>
          </p:spPr>
          <p:txBody>
            <a:bodyPr wrap="none" rtlCol="0">
              <a:spAutoFit/>
            </a:bodyPr>
            <a:lstStyle/>
            <a:p>
              <a:r>
                <a:rPr kumimoji="1" lang="en-US" altLang="ja-JP" dirty="0" smtClean="0">
                  <a:latin typeface="Arial"/>
                  <a:cs typeface="Arial"/>
                </a:rPr>
                <a:t>J=34</a:t>
              </a:r>
              <a:endParaRPr kumimoji="1" lang="ja-JP" altLang="en-US" dirty="0">
                <a:latin typeface="Arial"/>
                <a:cs typeface="Arial"/>
              </a:endParaRPr>
            </a:p>
          </p:txBody>
        </p:sp>
        <p:sp>
          <p:nvSpPr>
            <p:cNvPr id="23" name="テキスト ボックス 22"/>
            <p:cNvSpPr txBox="1"/>
            <p:nvPr/>
          </p:nvSpPr>
          <p:spPr>
            <a:xfrm>
              <a:off x="2144688" y="2852936"/>
              <a:ext cx="691641" cy="369332"/>
            </a:xfrm>
            <a:prstGeom prst="rect">
              <a:avLst/>
            </a:prstGeom>
            <a:noFill/>
          </p:spPr>
          <p:txBody>
            <a:bodyPr wrap="none" rtlCol="0">
              <a:spAutoFit/>
            </a:bodyPr>
            <a:lstStyle/>
            <a:p>
              <a:r>
                <a:rPr kumimoji="1" lang="en-US" altLang="ja-JP" dirty="0" smtClean="0">
                  <a:latin typeface="Arial"/>
                  <a:cs typeface="Arial"/>
                </a:rPr>
                <a:t>J=35</a:t>
              </a:r>
              <a:endParaRPr kumimoji="1" lang="ja-JP" altLang="en-US" dirty="0">
                <a:latin typeface="Arial"/>
                <a:cs typeface="Arial"/>
              </a:endParaRPr>
            </a:p>
          </p:txBody>
        </p:sp>
        <p:sp>
          <p:nvSpPr>
            <p:cNvPr id="24" name="テキスト ボックス 23"/>
            <p:cNvSpPr txBox="1"/>
            <p:nvPr/>
          </p:nvSpPr>
          <p:spPr>
            <a:xfrm>
              <a:off x="3152800" y="2915652"/>
              <a:ext cx="691641" cy="369332"/>
            </a:xfrm>
            <a:prstGeom prst="rect">
              <a:avLst/>
            </a:prstGeom>
            <a:noFill/>
          </p:spPr>
          <p:txBody>
            <a:bodyPr wrap="none" rtlCol="0">
              <a:spAutoFit/>
            </a:bodyPr>
            <a:lstStyle/>
            <a:p>
              <a:r>
                <a:rPr kumimoji="1" lang="en-US" altLang="ja-JP" dirty="0" smtClean="0">
                  <a:latin typeface="Arial"/>
                  <a:cs typeface="Arial"/>
                </a:rPr>
                <a:t>J=36</a:t>
              </a:r>
              <a:endParaRPr kumimoji="1" lang="ja-JP" altLang="en-US" dirty="0">
                <a:latin typeface="Arial"/>
                <a:cs typeface="Arial"/>
              </a:endParaRPr>
            </a:p>
          </p:txBody>
        </p:sp>
        <p:sp>
          <p:nvSpPr>
            <p:cNvPr id="25" name="テキスト ボックス 24"/>
            <p:cNvSpPr txBox="1"/>
            <p:nvPr/>
          </p:nvSpPr>
          <p:spPr>
            <a:xfrm>
              <a:off x="3584848" y="3645024"/>
              <a:ext cx="691641" cy="369332"/>
            </a:xfrm>
            <a:prstGeom prst="rect">
              <a:avLst/>
            </a:prstGeom>
            <a:noFill/>
          </p:spPr>
          <p:txBody>
            <a:bodyPr wrap="none" rtlCol="0">
              <a:spAutoFit/>
            </a:bodyPr>
            <a:lstStyle/>
            <a:p>
              <a:r>
                <a:rPr kumimoji="1" lang="en-US" altLang="ja-JP" dirty="0" smtClean="0">
                  <a:latin typeface="Arial"/>
                  <a:cs typeface="Arial"/>
                </a:rPr>
                <a:t>J=37</a:t>
              </a:r>
              <a:endParaRPr kumimoji="1" lang="ja-JP" altLang="en-US" dirty="0">
                <a:latin typeface="Arial"/>
                <a:cs typeface="Arial"/>
              </a:endParaRPr>
            </a:p>
          </p:txBody>
        </p:sp>
        <p:sp>
          <p:nvSpPr>
            <p:cNvPr id="26" name="テキスト ボックス 25"/>
            <p:cNvSpPr txBox="1"/>
            <p:nvPr/>
          </p:nvSpPr>
          <p:spPr>
            <a:xfrm>
              <a:off x="1424608" y="4437112"/>
              <a:ext cx="691641" cy="369332"/>
            </a:xfrm>
            <a:prstGeom prst="rect">
              <a:avLst/>
            </a:prstGeom>
            <a:noFill/>
          </p:spPr>
          <p:txBody>
            <a:bodyPr wrap="none" rtlCol="0">
              <a:spAutoFit/>
            </a:bodyPr>
            <a:lstStyle/>
            <a:p>
              <a:r>
                <a:rPr kumimoji="1" lang="en-US" altLang="ja-JP" dirty="0" smtClean="0">
                  <a:latin typeface="Arial"/>
                  <a:cs typeface="Arial"/>
                </a:rPr>
                <a:t>J=33</a:t>
              </a:r>
              <a:endParaRPr kumimoji="1" lang="ja-JP" altLang="en-US" dirty="0">
                <a:latin typeface="Arial"/>
                <a:cs typeface="Arial"/>
              </a:endParaRPr>
            </a:p>
          </p:txBody>
        </p:sp>
        <p:sp>
          <p:nvSpPr>
            <p:cNvPr id="27" name="テキスト ボックス 26"/>
            <p:cNvSpPr txBox="1"/>
            <p:nvPr/>
          </p:nvSpPr>
          <p:spPr>
            <a:xfrm>
              <a:off x="588951" y="2924944"/>
              <a:ext cx="691641" cy="369332"/>
            </a:xfrm>
            <a:prstGeom prst="rect">
              <a:avLst/>
            </a:prstGeom>
            <a:noFill/>
          </p:spPr>
          <p:txBody>
            <a:bodyPr wrap="none" rtlCol="0">
              <a:spAutoFit/>
            </a:bodyPr>
            <a:lstStyle/>
            <a:p>
              <a:r>
                <a:rPr kumimoji="1" lang="en-US" altLang="ja-JP" dirty="0" smtClean="0">
                  <a:latin typeface="Arial"/>
                  <a:cs typeface="Arial"/>
                </a:rPr>
                <a:t>J=32</a:t>
              </a:r>
              <a:endParaRPr kumimoji="1" lang="ja-JP" altLang="en-US" dirty="0">
                <a:latin typeface="Arial"/>
                <a:cs typeface="Arial"/>
              </a:endParaRPr>
            </a:p>
          </p:txBody>
        </p:sp>
      </p:grpSp>
      <p:grpSp>
        <p:nvGrpSpPr>
          <p:cNvPr id="13" name="図形グループ 12"/>
          <p:cNvGrpSpPr/>
          <p:nvPr/>
        </p:nvGrpSpPr>
        <p:grpSpPr>
          <a:xfrm>
            <a:off x="4384218" y="2060849"/>
            <a:ext cx="5571004" cy="4206081"/>
            <a:chOff x="4384217" y="1815207"/>
            <a:chExt cx="5571004" cy="4206081"/>
          </a:xfrm>
        </p:grpSpPr>
        <p:pic>
          <p:nvPicPr>
            <p:cNvPr id="4098" name="Picture 2" descr="C:\Users\iyonaga\araki.lab\Dropbox\修論\公聴会\アセトニトリル2.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4217" y="2354600"/>
              <a:ext cx="5571004" cy="3666688"/>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直線矢印コネクタ 17"/>
            <p:cNvCxnSpPr/>
            <p:nvPr/>
          </p:nvCxnSpPr>
          <p:spPr bwMode="auto">
            <a:xfrm>
              <a:off x="5097016" y="2276872"/>
              <a:ext cx="4032448" cy="0"/>
            </a:xfrm>
            <a:prstGeom prst="straightConnector1">
              <a:avLst/>
            </a:prstGeom>
            <a:solidFill>
              <a:schemeClr val="accent1"/>
            </a:solidFill>
            <a:ln w="38100" cap="flat" cmpd="sng" algn="ctr">
              <a:solidFill>
                <a:srgbClr val="008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テキスト ボックス 18"/>
            <p:cNvSpPr txBox="1"/>
            <p:nvPr/>
          </p:nvSpPr>
          <p:spPr>
            <a:xfrm>
              <a:off x="6447731" y="1815207"/>
              <a:ext cx="1313581" cy="461665"/>
            </a:xfrm>
            <a:prstGeom prst="rect">
              <a:avLst/>
            </a:prstGeom>
            <a:noFill/>
          </p:spPr>
          <p:txBody>
            <a:bodyPr wrap="none" rtlCol="0">
              <a:spAutoFit/>
            </a:bodyPr>
            <a:lstStyle/>
            <a:p>
              <a:r>
                <a:rPr kumimoji="1" lang="en-US" altLang="ja-JP" sz="2400" dirty="0" smtClean="0">
                  <a:solidFill>
                    <a:srgbClr val="008000"/>
                  </a:solidFill>
                  <a:latin typeface="Arial"/>
                  <a:cs typeface="Arial"/>
                </a:rPr>
                <a:t>1.3 GHz</a:t>
              </a:r>
              <a:endParaRPr kumimoji="1" lang="ja-JP" altLang="en-US" sz="2400" dirty="0">
                <a:solidFill>
                  <a:srgbClr val="008000"/>
                </a:solidFill>
                <a:latin typeface="Arial"/>
                <a:cs typeface="Arial"/>
              </a:endParaRPr>
            </a:p>
          </p:txBody>
        </p:sp>
        <p:sp>
          <p:nvSpPr>
            <p:cNvPr id="17" name="テキスト ボックス 16"/>
            <p:cNvSpPr txBox="1"/>
            <p:nvPr/>
          </p:nvSpPr>
          <p:spPr>
            <a:xfrm>
              <a:off x="5241032" y="2996952"/>
              <a:ext cx="1025266" cy="369332"/>
            </a:xfrm>
            <a:prstGeom prst="rect">
              <a:avLst/>
            </a:prstGeom>
            <a:solidFill>
              <a:schemeClr val="tx1"/>
            </a:solidFill>
          </p:spPr>
          <p:txBody>
            <a:bodyPr wrap="none" rtlCol="0">
              <a:spAutoFit/>
            </a:bodyPr>
            <a:lstStyle/>
            <a:p>
              <a:r>
                <a:rPr lang="en-US" altLang="ja-JP" dirty="0" smtClean="0">
                  <a:solidFill>
                    <a:schemeClr val="bg1"/>
                  </a:solidFill>
                  <a:latin typeface="Arial"/>
                  <a:cs typeface="Arial"/>
                </a:rPr>
                <a:t>J=34-35</a:t>
              </a:r>
              <a:endParaRPr kumimoji="1" lang="ja-JP" altLang="en-US" dirty="0">
                <a:solidFill>
                  <a:schemeClr val="bg1"/>
                </a:solidFill>
                <a:latin typeface="Arial"/>
                <a:cs typeface="Arial"/>
              </a:endParaRPr>
            </a:p>
          </p:txBody>
        </p:sp>
      </p:grpSp>
      <p:grpSp>
        <p:nvGrpSpPr>
          <p:cNvPr id="16" name="図形グループ 15"/>
          <p:cNvGrpSpPr/>
          <p:nvPr/>
        </p:nvGrpSpPr>
        <p:grpSpPr>
          <a:xfrm>
            <a:off x="1928665" y="4386048"/>
            <a:ext cx="2719113" cy="1448835"/>
            <a:chOff x="1928664" y="4140405"/>
            <a:chExt cx="2719113" cy="1448835"/>
          </a:xfrm>
        </p:grpSpPr>
        <p:sp>
          <p:nvSpPr>
            <p:cNvPr id="2" name="円/楕円 1"/>
            <p:cNvSpPr/>
            <p:nvPr/>
          </p:nvSpPr>
          <p:spPr bwMode="auto">
            <a:xfrm>
              <a:off x="1928664" y="4293096"/>
              <a:ext cx="504056" cy="1296144"/>
            </a:xfrm>
            <a:prstGeom prst="ellipse">
              <a:avLst/>
            </a:prstGeom>
            <a:solidFill>
              <a:srgbClr val="0000FF">
                <a:alpha val="20000"/>
              </a:srgbClr>
            </a:solidFill>
            <a:ln w="38100" cap="flat" cmpd="sng" algn="ctr">
              <a:solidFill>
                <a:srgbClr val="0000FF"/>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5" name="右矢印 4"/>
            <p:cNvSpPr/>
            <p:nvPr/>
          </p:nvSpPr>
          <p:spPr bwMode="auto">
            <a:xfrm rot="20156522">
              <a:off x="2305897" y="4140405"/>
              <a:ext cx="2341880" cy="583366"/>
            </a:xfrm>
            <a:prstGeom prst="rightArrow">
              <a:avLst/>
            </a:prstGeom>
            <a:solidFill>
              <a:srgbClr val="0000FF">
                <a:alpha val="20000"/>
              </a:srgbClr>
            </a:solidFill>
            <a:ln w="38100" cap="flat" cmpd="sng" algn="ctr">
              <a:solidFill>
                <a:srgbClr val="0000FF"/>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grpSp>
      <p:grpSp>
        <p:nvGrpSpPr>
          <p:cNvPr id="11" name="図形グループ 10"/>
          <p:cNvGrpSpPr/>
          <p:nvPr/>
        </p:nvGrpSpPr>
        <p:grpSpPr>
          <a:xfrm>
            <a:off x="8409384" y="3818657"/>
            <a:ext cx="1152128" cy="3212976"/>
            <a:chOff x="8409384" y="3573016"/>
            <a:chExt cx="1152128" cy="3212976"/>
          </a:xfrm>
        </p:grpSpPr>
        <p:sp>
          <p:nvSpPr>
            <p:cNvPr id="28" name="円/楕円 27"/>
            <p:cNvSpPr/>
            <p:nvPr/>
          </p:nvSpPr>
          <p:spPr bwMode="auto">
            <a:xfrm>
              <a:off x="8409384" y="3573016"/>
              <a:ext cx="432048" cy="2232248"/>
            </a:xfrm>
            <a:prstGeom prst="ellipse">
              <a:avLst/>
            </a:prstGeom>
            <a:solidFill>
              <a:srgbClr val="0000FF">
                <a:alpha val="20000"/>
              </a:srgbClr>
            </a:solidFill>
            <a:ln w="38100" cap="flat" cmpd="sng" algn="ctr">
              <a:solidFill>
                <a:srgbClr val="0000FF"/>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sp>
          <p:nvSpPr>
            <p:cNvPr id="10" name="左カーブ矢印 9"/>
            <p:cNvSpPr/>
            <p:nvPr/>
          </p:nvSpPr>
          <p:spPr bwMode="auto">
            <a:xfrm>
              <a:off x="8769424" y="5085184"/>
              <a:ext cx="792088" cy="1700808"/>
            </a:xfrm>
            <a:prstGeom prst="curvedLeftArrow">
              <a:avLst/>
            </a:prstGeom>
            <a:solidFill>
              <a:srgbClr val="0000FF">
                <a:alpha val="20000"/>
              </a:srgbClr>
            </a:solidFill>
            <a:ln w="38100" cap="flat" cmpd="sng" algn="ctr">
              <a:solidFill>
                <a:srgbClr val="0000FF"/>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Arial"/>
                <a:ea typeface="ＭＳ Ｐゴシック" charset="-128"/>
                <a:cs typeface="Arial"/>
              </a:endParaRPr>
            </a:p>
          </p:txBody>
        </p:sp>
      </p:grpSp>
    </p:spTree>
    <p:custDataLst>
      <p:tags r:id="rId1"/>
    </p:custDataLst>
    <p:extLst>
      <p:ext uri="{BB962C8B-B14F-4D97-AF65-F5344CB8AC3E}">
        <p14:creationId xmlns:p14="http://schemas.microsoft.com/office/powerpoint/2010/main" val="312122876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iyonaga\araki.lab\Dropbox\修論\第4章周波数走査型ASOPS\図\fig. 4.30'..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544" y="1484784"/>
            <a:ext cx="8067370" cy="383674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矢印コネクタ 3"/>
          <p:cNvCxnSpPr/>
          <p:nvPr/>
        </p:nvCxnSpPr>
        <p:spPr bwMode="auto">
          <a:xfrm>
            <a:off x="4088905" y="2420888"/>
            <a:ext cx="1152128" cy="0"/>
          </a:xfrm>
          <a:prstGeom prst="straightConnector1">
            <a:avLst/>
          </a:prstGeom>
          <a:noFill/>
          <a:ln w="9525" cap="flat" cmpd="sng" algn="ctr">
            <a:solidFill>
              <a:srgbClr val="008000"/>
            </a:solidFill>
            <a:prstDash val="solid"/>
            <a:round/>
            <a:headEnd type="arrow"/>
            <a:tailEnd type="arrow"/>
          </a:ln>
          <a:effectLst/>
        </p:spPr>
      </p:cxnSp>
      <p:sp>
        <p:nvSpPr>
          <p:cNvPr id="5" name="テキスト ボックス 4"/>
          <p:cNvSpPr txBox="1"/>
          <p:nvPr/>
        </p:nvSpPr>
        <p:spPr>
          <a:xfrm>
            <a:off x="4232921" y="2060848"/>
            <a:ext cx="997063" cy="400110"/>
          </a:xfrm>
          <a:prstGeom prst="rect">
            <a:avLst/>
          </a:prstGeom>
          <a:noFill/>
        </p:spPr>
        <p:txBody>
          <a:bodyPr wrap="none" rtlCol="0">
            <a:spAutoFit/>
          </a:bodyPr>
          <a:lstStyle/>
          <a:p>
            <a:r>
              <a:rPr kumimoji="1" lang="en-US" altLang="ja-JP" sz="2000" dirty="0" smtClean="0">
                <a:solidFill>
                  <a:srgbClr val="008000"/>
                </a:solidFill>
                <a:latin typeface="Arial"/>
                <a:cs typeface="Arial"/>
              </a:rPr>
              <a:t>12MHz</a:t>
            </a:r>
            <a:endParaRPr kumimoji="1" lang="ja-JP" altLang="en-US" sz="2000" dirty="0">
              <a:solidFill>
                <a:srgbClr val="008000"/>
              </a:solidFill>
              <a:latin typeface="Arial"/>
              <a:cs typeface="Arial"/>
            </a:endParaRPr>
          </a:p>
        </p:txBody>
      </p:sp>
      <p:graphicFrame>
        <p:nvGraphicFramePr>
          <p:cNvPr id="10" name="表 9"/>
          <p:cNvGraphicFramePr>
            <a:graphicFrameLocks noGrp="1"/>
          </p:cNvGraphicFramePr>
          <p:nvPr>
            <p:extLst>
              <p:ext uri="{D42A27DB-BD31-4B8C-83A1-F6EECF244321}">
                <p14:modId xmlns:p14="http://schemas.microsoft.com/office/powerpoint/2010/main" val="1336766616"/>
              </p:ext>
            </p:extLst>
          </p:nvPr>
        </p:nvGraphicFramePr>
        <p:xfrm>
          <a:off x="462839" y="5364706"/>
          <a:ext cx="8963819" cy="1463040"/>
        </p:xfrm>
        <a:graphic>
          <a:graphicData uri="http://schemas.openxmlformats.org/drawingml/2006/table">
            <a:tbl>
              <a:tblPr firstRow="1" firstCol="1" bandRow="1">
                <a:tableStyleId>{5940675A-B579-460E-94D1-54222C63F5DA}</a:tableStyleId>
              </a:tblPr>
              <a:tblGrid>
                <a:gridCol w="414825"/>
                <a:gridCol w="3011043"/>
                <a:gridCol w="3198355"/>
                <a:gridCol w="2339596"/>
              </a:tblGrid>
              <a:tr h="360040">
                <a:tc>
                  <a:txBody>
                    <a:bodyPr/>
                    <a:lstStyle/>
                    <a:p>
                      <a:pPr algn="ctr">
                        <a:spcAft>
                          <a:spcPts val="0"/>
                        </a:spcAft>
                      </a:pPr>
                      <a:r>
                        <a:rPr lang="en-US" sz="2400" kern="100" dirty="0" smtClean="0">
                          <a:effectLst/>
                        </a:rPr>
                        <a:t>K</a:t>
                      </a:r>
                      <a:endParaRPr lang="ja-JP" sz="2400" kern="100" dirty="0">
                        <a:effectLst/>
                        <a:latin typeface="Century"/>
                        <a:ea typeface="ＭＳ 明朝"/>
                        <a:cs typeface="Times New Roman"/>
                      </a:endParaRPr>
                    </a:p>
                  </a:txBody>
                  <a:tcPr marL="74295" marR="74295" marT="0" marB="0"/>
                </a:tc>
                <a:tc>
                  <a:txBody>
                    <a:bodyPr/>
                    <a:lstStyle/>
                    <a:p>
                      <a:pPr algn="ctr">
                        <a:spcAft>
                          <a:spcPts val="0"/>
                        </a:spcAft>
                      </a:pPr>
                      <a:r>
                        <a:rPr lang="en-US" altLang="ja-JP" sz="2400" kern="100" dirty="0" smtClean="0">
                          <a:effectLst/>
                        </a:rPr>
                        <a:t>Literature value (THz)</a:t>
                      </a:r>
                      <a:endParaRPr lang="ja-JP" sz="2400" kern="100" dirty="0">
                        <a:effectLst/>
                        <a:latin typeface="Century"/>
                        <a:ea typeface="ＭＳ 明朝"/>
                        <a:cs typeface="Times New Roman"/>
                      </a:endParaRPr>
                    </a:p>
                  </a:txBody>
                  <a:tcPr marL="74295" marR="74295" marT="0" marB="0"/>
                </a:tc>
                <a:tc>
                  <a:txBody>
                    <a:bodyPr/>
                    <a:lstStyle/>
                    <a:p>
                      <a:pPr algn="ctr">
                        <a:spcAft>
                          <a:spcPts val="0"/>
                        </a:spcAft>
                      </a:pPr>
                      <a:r>
                        <a:rPr lang="en-US" altLang="ja-JP" sz="2400" kern="100" dirty="0" smtClean="0">
                          <a:effectLst/>
                        </a:rPr>
                        <a:t>Experimental</a:t>
                      </a:r>
                      <a:r>
                        <a:rPr lang="ja-JP" altLang="en-US" sz="2400" kern="100" dirty="0" smtClean="0">
                          <a:effectLst/>
                        </a:rPr>
                        <a:t> </a:t>
                      </a:r>
                      <a:r>
                        <a:rPr lang="en-US" altLang="ja-JP" sz="2400" kern="100" dirty="0" smtClean="0">
                          <a:effectLst/>
                        </a:rPr>
                        <a:t>value </a:t>
                      </a:r>
                      <a:r>
                        <a:rPr lang="en-US" sz="2400" kern="100" dirty="0" smtClean="0">
                          <a:effectLst/>
                        </a:rPr>
                        <a:t>(THz)</a:t>
                      </a:r>
                      <a:endParaRPr lang="ja-JP" sz="2400" kern="100" dirty="0">
                        <a:effectLst/>
                        <a:latin typeface="Century"/>
                        <a:ea typeface="ＭＳ 明朝"/>
                        <a:cs typeface="Times New Roman"/>
                      </a:endParaRPr>
                    </a:p>
                  </a:txBody>
                  <a:tcPr marL="74295" marR="74295" marT="0" marB="0"/>
                </a:tc>
                <a:tc>
                  <a:txBody>
                    <a:bodyPr/>
                    <a:lstStyle/>
                    <a:p>
                      <a:pPr algn="ctr">
                        <a:spcAft>
                          <a:spcPts val="0"/>
                        </a:spcAft>
                      </a:pPr>
                      <a:r>
                        <a:rPr lang="en-US" sz="2400" kern="100" baseline="0" dirty="0" smtClean="0">
                          <a:solidFill>
                            <a:schemeClr val="tx1"/>
                          </a:solidFill>
                          <a:effectLst/>
                          <a:sym typeface="Symbol"/>
                        </a:rPr>
                        <a:t>Discrepancy</a:t>
                      </a:r>
                      <a:r>
                        <a:rPr lang="en-US" sz="2400" kern="100" baseline="0" dirty="0" smtClean="0">
                          <a:solidFill>
                            <a:schemeClr val="tx1"/>
                          </a:solidFill>
                          <a:effectLst/>
                        </a:rPr>
                        <a:t> </a:t>
                      </a:r>
                      <a:r>
                        <a:rPr lang="en-US" sz="2400" kern="100" dirty="0" smtClean="0">
                          <a:solidFill>
                            <a:schemeClr val="tx1"/>
                          </a:solidFill>
                          <a:effectLst/>
                        </a:rPr>
                        <a:t>(MHz)</a:t>
                      </a:r>
                      <a:endParaRPr lang="ja-JP" sz="2400" kern="100" dirty="0">
                        <a:solidFill>
                          <a:schemeClr val="tx1"/>
                        </a:solidFill>
                        <a:effectLst/>
                        <a:latin typeface="Century"/>
                        <a:ea typeface="ＭＳ 明朝"/>
                        <a:cs typeface="Times New Roman"/>
                      </a:endParaRPr>
                    </a:p>
                  </a:txBody>
                  <a:tcPr marL="74295" marR="74295" marT="0" marB="0"/>
                </a:tc>
              </a:tr>
              <a:tr h="0">
                <a:tc>
                  <a:txBody>
                    <a:bodyPr/>
                    <a:lstStyle/>
                    <a:p>
                      <a:pPr algn="ctr">
                        <a:spcAft>
                          <a:spcPts val="0"/>
                        </a:spcAft>
                      </a:pPr>
                      <a:r>
                        <a:rPr lang="en-US" sz="2400" kern="100" dirty="0">
                          <a:effectLst/>
                        </a:rPr>
                        <a:t>1</a:t>
                      </a:r>
                      <a:endParaRPr lang="ja-JP" sz="2400" kern="100" dirty="0">
                        <a:effectLst/>
                        <a:latin typeface="Century"/>
                        <a:ea typeface="ＭＳ 明朝"/>
                        <a:cs typeface="Times New Roman"/>
                      </a:endParaRPr>
                    </a:p>
                  </a:txBody>
                  <a:tcPr marL="74295" marR="74295" marT="0" marB="0"/>
                </a:tc>
                <a:tc>
                  <a:txBody>
                    <a:bodyPr/>
                    <a:lstStyle/>
                    <a:p>
                      <a:pPr algn="ctr">
                        <a:spcAft>
                          <a:spcPts val="0"/>
                        </a:spcAft>
                      </a:pPr>
                      <a:r>
                        <a:rPr lang="en-US" sz="2400" kern="100" dirty="0">
                          <a:effectLst/>
                        </a:rPr>
                        <a:t>0.643 257 622 0</a:t>
                      </a:r>
                      <a:endParaRPr lang="ja-JP" sz="2400" kern="100" dirty="0">
                        <a:effectLst/>
                        <a:latin typeface="Century"/>
                        <a:ea typeface="ＭＳ 明朝"/>
                        <a:cs typeface="Times New Roman"/>
                      </a:endParaRPr>
                    </a:p>
                  </a:txBody>
                  <a:tcPr marL="74295" marR="74295" marT="0" marB="0"/>
                </a:tc>
                <a:tc>
                  <a:txBody>
                    <a:bodyPr/>
                    <a:lstStyle/>
                    <a:p>
                      <a:pPr algn="ctr">
                        <a:spcAft>
                          <a:spcPts val="0"/>
                        </a:spcAft>
                      </a:pPr>
                      <a:r>
                        <a:rPr lang="en-US" sz="2400" kern="100" dirty="0">
                          <a:effectLst/>
                        </a:rPr>
                        <a:t>0.643 257 498 7</a:t>
                      </a:r>
                      <a:endParaRPr lang="ja-JP" sz="2400" kern="100" dirty="0">
                        <a:effectLst/>
                        <a:latin typeface="Century"/>
                        <a:ea typeface="ＭＳ 明朝"/>
                        <a:cs typeface="Times New Roman"/>
                      </a:endParaRPr>
                    </a:p>
                  </a:txBody>
                  <a:tcPr marL="74295" marR="74295" marT="0" marB="0"/>
                </a:tc>
                <a:tc>
                  <a:txBody>
                    <a:bodyPr/>
                    <a:lstStyle/>
                    <a:p>
                      <a:pPr algn="ctr">
                        <a:spcAft>
                          <a:spcPts val="0"/>
                        </a:spcAft>
                      </a:pPr>
                      <a:r>
                        <a:rPr lang="en-US" sz="2400" kern="100" dirty="0">
                          <a:solidFill>
                            <a:srgbClr val="FF0000"/>
                          </a:solidFill>
                          <a:effectLst/>
                        </a:rPr>
                        <a:t>0.12</a:t>
                      </a:r>
                      <a:endParaRPr lang="ja-JP" sz="2400" kern="100" dirty="0">
                        <a:solidFill>
                          <a:srgbClr val="FF0000"/>
                        </a:solidFill>
                        <a:effectLst/>
                        <a:latin typeface="Century"/>
                        <a:ea typeface="ＭＳ 明朝"/>
                        <a:cs typeface="Times New Roman"/>
                      </a:endParaRPr>
                    </a:p>
                  </a:txBody>
                  <a:tcPr marL="74295" marR="74295" marT="0" marB="0"/>
                </a:tc>
              </a:tr>
              <a:tr h="0">
                <a:tc>
                  <a:txBody>
                    <a:bodyPr/>
                    <a:lstStyle/>
                    <a:p>
                      <a:pPr algn="ctr">
                        <a:spcAft>
                          <a:spcPts val="0"/>
                        </a:spcAft>
                      </a:pPr>
                      <a:r>
                        <a:rPr lang="en-US" sz="2400" kern="100">
                          <a:effectLst/>
                        </a:rPr>
                        <a:t>0</a:t>
                      </a:r>
                      <a:endParaRPr lang="ja-JP" sz="2400" kern="100">
                        <a:effectLst/>
                        <a:latin typeface="Century"/>
                        <a:ea typeface="ＭＳ 明朝"/>
                        <a:cs typeface="Times New Roman"/>
                      </a:endParaRPr>
                    </a:p>
                  </a:txBody>
                  <a:tcPr marL="74295" marR="74295" marT="0" marB="0"/>
                </a:tc>
                <a:tc>
                  <a:txBody>
                    <a:bodyPr/>
                    <a:lstStyle/>
                    <a:p>
                      <a:pPr algn="ctr">
                        <a:spcAft>
                          <a:spcPts val="0"/>
                        </a:spcAft>
                      </a:pPr>
                      <a:r>
                        <a:rPr lang="en-US" sz="2400" kern="100" dirty="0">
                          <a:effectLst/>
                        </a:rPr>
                        <a:t>0.643 269 866 7</a:t>
                      </a:r>
                      <a:endParaRPr lang="ja-JP" sz="2400" kern="100" dirty="0">
                        <a:effectLst/>
                        <a:latin typeface="Century"/>
                        <a:ea typeface="ＭＳ 明朝"/>
                        <a:cs typeface="Times New Roman"/>
                      </a:endParaRPr>
                    </a:p>
                  </a:txBody>
                  <a:tcPr marL="74295" marR="74295" marT="0" marB="0"/>
                </a:tc>
                <a:tc>
                  <a:txBody>
                    <a:bodyPr/>
                    <a:lstStyle/>
                    <a:p>
                      <a:pPr algn="ctr">
                        <a:spcAft>
                          <a:spcPts val="0"/>
                        </a:spcAft>
                      </a:pPr>
                      <a:r>
                        <a:rPr lang="en-US" sz="2400" kern="100">
                          <a:effectLst/>
                        </a:rPr>
                        <a:t>0.643 268 764 0</a:t>
                      </a:r>
                      <a:endParaRPr lang="ja-JP" sz="2400" kern="100">
                        <a:effectLst/>
                        <a:latin typeface="Century"/>
                        <a:ea typeface="ＭＳ 明朝"/>
                        <a:cs typeface="Times New Roman"/>
                      </a:endParaRPr>
                    </a:p>
                  </a:txBody>
                  <a:tcPr marL="74295" marR="74295" marT="0" marB="0"/>
                </a:tc>
                <a:tc>
                  <a:txBody>
                    <a:bodyPr/>
                    <a:lstStyle/>
                    <a:p>
                      <a:pPr algn="ctr">
                        <a:spcAft>
                          <a:spcPts val="0"/>
                        </a:spcAft>
                      </a:pPr>
                      <a:r>
                        <a:rPr lang="en-US" sz="2400" kern="100" dirty="0">
                          <a:solidFill>
                            <a:srgbClr val="FF0000"/>
                          </a:solidFill>
                          <a:effectLst/>
                        </a:rPr>
                        <a:t>1.10</a:t>
                      </a:r>
                      <a:endParaRPr lang="ja-JP" sz="2400" kern="100" dirty="0">
                        <a:solidFill>
                          <a:srgbClr val="FF0000"/>
                        </a:solidFill>
                        <a:effectLst/>
                        <a:latin typeface="Century"/>
                        <a:ea typeface="ＭＳ 明朝"/>
                        <a:cs typeface="Times New Roman"/>
                      </a:endParaRPr>
                    </a:p>
                  </a:txBody>
                  <a:tcPr marL="74295" marR="74295" marT="0" marB="0"/>
                </a:tc>
              </a:tr>
            </a:tbl>
          </a:graphicData>
        </a:graphic>
      </p:graphicFrame>
      <p:cxnSp>
        <p:nvCxnSpPr>
          <p:cNvPr id="9" name="直線矢印コネクタ 8"/>
          <p:cNvCxnSpPr/>
          <p:nvPr/>
        </p:nvCxnSpPr>
        <p:spPr bwMode="auto">
          <a:xfrm>
            <a:off x="1640633" y="1412776"/>
            <a:ext cx="6336704" cy="0"/>
          </a:xfrm>
          <a:prstGeom prst="straightConnector1">
            <a:avLst/>
          </a:prstGeom>
          <a:solidFill>
            <a:schemeClr val="accent1"/>
          </a:solidFill>
          <a:ln w="38100" cap="flat" cmpd="sng" algn="ctr">
            <a:solidFill>
              <a:srgbClr val="008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テキスト ボックス 10"/>
          <p:cNvSpPr txBox="1"/>
          <p:nvPr/>
        </p:nvSpPr>
        <p:spPr>
          <a:xfrm>
            <a:off x="3944888" y="951113"/>
            <a:ext cx="1245052" cy="461665"/>
          </a:xfrm>
          <a:prstGeom prst="rect">
            <a:avLst/>
          </a:prstGeom>
          <a:noFill/>
        </p:spPr>
        <p:txBody>
          <a:bodyPr wrap="none" rtlCol="0">
            <a:spAutoFit/>
          </a:bodyPr>
          <a:lstStyle/>
          <a:p>
            <a:r>
              <a:rPr kumimoji="1" lang="en-US" altLang="ja-JP" sz="2400" dirty="0" smtClean="0">
                <a:solidFill>
                  <a:srgbClr val="008000"/>
                </a:solidFill>
                <a:latin typeface="Arial"/>
                <a:cs typeface="Arial"/>
              </a:rPr>
              <a:t>70 MHz</a:t>
            </a:r>
            <a:endParaRPr kumimoji="1" lang="ja-JP" altLang="en-US" sz="2400" dirty="0">
              <a:solidFill>
                <a:srgbClr val="008000"/>
              </a:solidFill>
              <a:latin typeface="Arial"/>
              <a:cs typeface="Arial"/>
            </a:endParaRPr>
          </a:p>
        </p:txBody>
      </p:sp>
      <p:sp>
        <p:nvSpPr>
          <p:cNvPr id="12" name="正方形/長方形 11"/>
          <p:cNvSpPr/>
          <p:nvPr/>
        </p:nvSpPr>
        <p:spPr>
          <a:xfrm>
            <a:off x="195349" y="292180"/>
            <a:ext cx="9508382" cy="707886"/>
          </a:xfrm>
          <a:prstGeom prst="rect">
            <a:avLst/>
          </a:prstGeom>
        </p:spPr>
        <p:txBody>
          <a:bodyPr wrap="none">
            <a:spAutoFit/>
          </a:bodyPr>
          <a:lstStyle/>
          <a:p>
            <a:pPr algn="ctr"/>
            <a:r>
              <a:rPr lang="en-US" altLang="ja-JP" sz="4000" dirty="0" smtClean="0">
                <a:latin typeface="Arial"/>
                <a:cs typeface="Arial"/>
              </a:rPr>
              <a:t>Spectroscopy of multiple absorption lines</a:t>
            </a:r>
            <a:endParaRPr lang="ja-JP" altLang="en-US" sz="4000" dirty="0">
              <a:latin typeface="Arial"/>
              <a:cs typeface="Arial"/>
            </a:endParaRPr>
          </a:p>
        </p:txBody>
      </p:sp>
      <p:sp>
        <p:nvSpPr>
          <p:cNvPr id="14" name="テキスト ボックス 13"/>
          <p:cNvSpPr txBox="1"/>
          <p:nvPr/>
        </p:nvSpPr>
        <p:spPr>
          <a:xfrm>
            <a:off x="1839502" y="2060848"/>
            <a:ext cx="1025266" cy="369332"/>
          </a:xfrm>
          <a:prstGeom prst="rect">
            <a:avLst/>
          </a:prstGeom>
          <a:solidFill>
            <a:schemeClr val="tx1"/>
          </a:solidFill>
        </p:spPr>
        <p:txBody>
          <a:bodyPr wrap="none" rtlCol="0">
            <a:spAutoFit/>
          </a:bodyPr>
          <a:lstStyle/>
          <a:p>
            <a:r>
              <a:rPr lang="en-US" altLang="ja-JP" dirty="0" smtClean="0">
                <a:solidFill>
                  <a:schemeClr val="bg1"/>
                </a:solidFill>
                <a:latin typeface="Arial"/>
                <a:cs typeface="Arial"/>
              </a:rPr>
              <a:t>J=34-35</a:t>
            </a:r>
            <a:endParaRPr kumimoji="1" lang="ja-JP" altLang="en-US" dirty="0">
              <a:solidFill>
                <a:schemeClr val="bg1"/>
              </a:solidFill>
              <a:latin typeface="Arial"/>
              <a:cs typeface="Arial"/>
            </a:endParaRPr>
          </a:p>
        </p:txBody>
      </p:sp>
    </p:spTree>
    <p:custDataLst>
      <p:tags r:id="rId1"/>
    </p:custDataLst>
    <p:extLst>
      <p:ext uri="{BB962C8B-B14F-4D97-AF65-F5344CB8AC3E}">
        <p14:creationId xmlns:p14="http://schemas.microsoft.com/office/powerpoint/2010/main" val="212489962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488504" y="188641"/>
            <a:ext cx="8915400" cy="648067"/>
          </a:xfrm>
        </p:spPr>
        <p:txBody>
          <a:bodyPr/>
          <a:lstStyle/>
          <a:p>
            <a:pPr algn="ctr"/>
            <a:r>
              <a:rPr lang="en-US" altLang="ja-JP" sz="4400" b="1" dirty="0" smtClean="0"/>
              <a:t>Experimental setup</a:t>
            </a:r>
            <a:endParaRPr kumimoji="1" lang="ja-JP" altLang="en-US" sz="4400" b="1" dirty="0"/>
          </a:p>
        </p:txBody>
      </p:sp>
      <p:pic>
        <p:nvPicPr>
          <p:cNvPr id="6" name="図 5"/>
          <p:cNvPicPr>
            <a:picLocks noChangeAspect="1"/>
          </p:cNvPicPr>
          <p:nvPr/>
        </p:nvPicPr>
        <p:blipFill>
          <a:blip r:embed="rId3"/>
          <a:stretch>
            <a:fillRect/>
          </a:stretch>
        </p:blipFill>
        <p:spPr>
          <a:xfrm>
            <a:off x="1097636" y="836709"/>
            <a:ext cx="7647631" cy="5283211"/>
          </a:xfrm>
          <a:prstGeom prst="rect">
            <a:avLst/>
          </a:prstGeom>
        </p:spPr>
      </p:pic>
      <p:sp>
        <p:nvSpPr>
          <p:cNvPr id="11" name="Text Box 1054"/>
          <p:cNvSpPr txBox="1">
            <a:spLocks noChangeArrowheads="1"/>
          </p:cNvSpPr>
          <p:nvPr/>
        </p:nvSpPr>
        <p:spPr bwMode="auto">
          <a:xfrm>
            <a:off x="883700" y="5934670"/>
            <a:ext cx="3068322" cy="923330"/>
          </a:xfrm>
          <a:prstGeom prst="rect">
            <a:avLst/>
          </a:prstGeom>
          <a:noFill/>
          <a:ln w="9525">
            <a:noFill/>
            <a:miter lim="800000"/>
            <a:headEnd/>
            <a:tailEnd/>
          </a:ln>
          <a:effectLst/>
        </p:spPr>
        <p:txBody>
          <a:bodyPr wrap="square">
            <a:prstTxWarp prst="textNoShape">
              <a:avLst/>
            </a:prstTxWarp>
            <a:spAutoFit/>
          </a:bodyPr>
          <a:lstStyle/>
          <a:p>
            <a:r>
              <a:rPr lang="en-US" altLang="ja-JP" i="1" dirty="0" err="1" smtClean="0">
                <a:solidFill>
                  <a:srgbClr val="008000"/>
                </a:solidFill>
                <a:latin typeface="Arial" pitchFamily="-106" charset="0"/>
              </a:rPr>
              <a:t>f</a:t>
            </a:r>
            <a:r>
              <a:rPr lang="en-US" altLang="ja-JP" i="1" baseline="-25000" dirty="0" err="1" smtClean="0">
                <a:solidFill>
                  <a:srgbClr val="008000"/>
                </a:solidFill>
                <a:latin typeface="Arial" pitchFamily="-106" charset="0"/>
              </a:rPr>
              <a:t>rep_LO</a:t>
            </a:r>
            <a:r>
              <a:rPr lang="en-US" altLang="ja-JP" i="1" dirty="0" smtClean="0">
                <a:solidFill>
                  <a:srgbClr val="008000"/>
                </a:solidFill>
                <a:latin typeface="Arial" pitchFamily="-106" charset="0"/>
              </a:rPr>
              <a:t>=48,350,631Hz</a:t>
            </a:r>
          </a:p>
          <a:p>
            <a:r>
              <a:rPr lang="en-US" altLang="ja-JP" i="1" dirty="0" err="1" smtClean="0">
                <a:solidFill>
                  <a:srgbClr val="008000"/>
                </a:solidFill>
                <a:latin typeface="Arial" pitchFamily="-106" charset="0"/>
              </a:rPr>
              <a:t>f</a:t>
            </a:r>
            <a:r>
              <a:rPr lang="en-US" altLang="ja-JP" i="1" baseline="-25000" dirty="0" err="1" smtClean="0">
                <a:solidFill>
                  <a:srgbClr val="008000"/>
                </a:solidFill>
                <a:latin typeface="Arial" pitchFamily="-106" charset="0"/>
              </a:rPr>
              <a:t>rep_S</a:t>
            </a:r>
            <a:r>
              <a:rPr lang="en-US" altLang="ja-JP" i="1" dirty="0">
                <a:solidFill>
                  <a:srgbClr val="008000"/>
                </a:solidFill>
                <a:latin typeface="Arial" pitchFamily="-106" charset="0"/>
              </a:rPr>
              <a:t>= </a:t>
            </a:r>
            <a:r>
              <a:rPr lang="en-US" altLang="ja-JP" i="1" dirty="0" smtClean="0">
                <a:solidFill>
                  <a:srgbClr val="008000"/>
                </a:solidFill>
                <a:latin typeface="Arial" pitchFamily="-106" charset="0"/>
              </a:rPr>
              <a:t>48,350,676Hz</a:t>
            </a:r>
            <a:endParaRPr lang="en-US" altLang="ja-JP" i="1" dirty="0">
              <a:solidFill>
                <a:srgbClr val="008000"/>
              </a:solidFill>
              <a:latin typeface="Arial" pitchFamily="-106" charset="0"/>
            </a:endParaRPr>
          </a:p>
          <a:p>
            <a:r>
              <a:rPr lang="en-US" altLang="ja-JP" i="1" dirty="0" smtClean="0">
                <a:solidFill>
                  <a:srgbClr val="008000"/>
                </a:solidFill>
                <a:latin typeface="Arial" pitchFamily="-106" charset="0"/>
              </a:rPr>
              <a:t> </a:t>
            </a:r>
            <a:r>
              <a:rPr lang="en-US" altLang="ja-JP" i="1" dirty="0" smtClean="0">
                <a:solidFill>
                  <a:srgbClr val="008000"/>
                </a:solidFill>
                <a:latin typeface="Symbol" pitchFamily="-106" charset="2"/>
                <a:sym typeface="Symbol" pitchFamily="-106" charset="2"/>
              </a:rPr>
              <a:t>∆</a:t>
            </a:r>
            <a:r>
              <a:rPr lang="en-US" altLang="ja-JP" i="1" dirty="0" err="1">
                <a:solidFill>
                  <a:srgbClr val="008000"/>
                </a:solidFill>
                <a:latin typeface="Arial" pitchFamily="-106" charset="0"/>
              </a:rPr>
              <a:t>f</a:t>
            </a:r>
            <a:r>
              <a:rPr lang="en-US" altLang="ja-JP" i="1" baseline="-25000" dirty="0" err="1">
                <a:solidFill>
                  <a:srgbClr val="008000"/>
                </a:solidFill>
                <a:latin typeface="Arial" pitchFamily="-106" charset="0"/>
              </a:rPr>
              <a:t>rep</a:t>
            </a:r>
            <a:r>
              <a:rPr lang="en-US" altLang="ja-JP" i="1" dirty="0">
                <a:solidFill>
                  <a:srgbClr val="008000"/>
                </a:solidFill>
                <a:latin typeface="Arial" pitchFamily="-106" charset="0"/>
              </a:rPr>
              <a:t>= </a:t>
            </a:r>
            <a:r>
              <a:rPr lang="en-US" altLang="ja-JP" i="1" dirty="0" err="1" smtClean="0">
                <a:solidFill>
                  <a:srgbClr val="008000"/>
                </a:solidFill>
                <a:latin typeface="Arial" pitchFamily="-106" charset="0"/>
              </a:rPr>
              <a:t>f</a:t>
            </a:r>
            <a:r>
              <a:rPr lang="en-US" altLang="ja-JP" i="1" baseline="-25000" dirty="0" err="1" smtClean="0">
                <a:solidFill>
                  <a:srgbClr val="008000"/>
                </a:solidFill>
                <a:latin typeface="Arial" pitchFamily="-106" charset="0"/>
              </a:rPr>
              <a:t>rep_S</a:t>
            </a:r>
            <a:r>
              <a:rPr lang="en-US" altLang="ja-JP" i="1" baseline="-25000" dirty="0" smtClean="0">
                <a:solidFill>
                  <a:srgbClr val="008000"/>
                </a:solidFill>
                <a:latin typeface="Arial" pitchFamily="-106" charset="0"/>
              </a:rPr>
              <a:t> </a:t>
            </a:r>
            <a:r>
              <a:rPr lang="en-US" altLang="ja-JP" i="1" dirty="0" smtClean="0">
                <a:solidFill>
                  <a:srgbClr val="008000"/>
                </a:solidFill>
                <a:latin typeface="Arial" pitchFamily="-106" charset="0"/>
              </a:rPr>
              <a:t>- </a:t>
            </a:r>
            <a:r>
              <a:rPr lang="en-US" altLang="ja-JP" i="1" dirty="0" err="1" smtClean="0">
                <a:solidFill>
                  <a:srgbClr val="008000"/>
                </a:solidFill>
                <a:latin typeface="Arial" pitchFamily="-106" charset="0"/>
              </a:rPr>
              <a:t>f</a:t>
            </a:r>
            <a:r>
              <a:rPr lang="en-US" altLang="ja-JP" i="1" baseline="-25000" dirty="0" err="1" smtClean="0">
                <a:solidFill>
                  <a:srgbClr val="008000"/>
                </a:solidFill>
                <a:latin typeface="Arial" pitchFamily="-106" charset="0"/>
              </a:rPr>
              <a:t>rep_LO</a:t>
            </a:r>
            <a:r>
              <a:rPr lang="en-US" altLang="ja-JP" i="1" dirty="0" smtClean="0">
                <a:solidFill>
                  <a:srgbClr val="008000"/>
                </a:solidFill>
                <a:latin typeface="Arial" pitchFamily="-106" charset="0"/>
              </a:rPr>
              <a:t>= 45Hz</a:t>
            </a:r>
          </a:p>
        </p:txBody>
      </p:sp>
      <p:sp>
        <p:nvSpPr>
          <p:cNvPr id="18" name="テキスト ボックス 17"/>
          <p:cNvSpPr txBox="1"/>
          <p:nvPr/>
        </p:nvSpPr>
        <p:spPr>
          <a:xfrm rot="1800000">
            <a:off x="8101726" y="379182"/>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319646704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6178"/>
            <a:ext cx="8915400" cy="958467"/>
          </a:xfrm>
        </p:spPr>
        <p:txBody>
          <a:bodyPr/>
          <a:lstStyle/>
          <a:p>
            <a:r>
              <a:rPr kumimoji="1" lang="en-US" altLang="ja-JP" dirty="0" smtClean="0">
                <a:latin typeface="Arial"/>
                <a:cs typeface="Arial"/>
              </a:rPr>
              <a:t>Resu</a:t>
            </a:r>
            <a:r>
              <a:rPr lang="en-US" altLang="ja-JP" dirty="0" smtClean="0">
                <a:latin typeface="Arial"/>
                <a:cs typeface="Arial"/>
              </a:rPr>
              <a:t>lt</a:t>
            </a:r>
            <a:endParaRPr kumimoji="1" lang="ja-JP" altLang="en-US" dirty="0">
              <a:latin typeface="Arial"/>
              <a:cs typeface="Arial"/>
            </a:endParaRPr>
          </a:p>
        </p:txBody>
      </p:sp>
      <p:pic>
        <p:nvPicPr>
          <p:cNvPr id="6" name="図 5" descr="Graph0 のコピー.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42" y="1729366"/>
            <a:ext cx="5030698" cy="3332552"/>
          </a:xfrm>
          <a:prstGeom prst="rect">
            <a:avLst/>
          </a:prstGeom>
        </p:spPr>
      </p:pic>
      <p:sp>
        <p:nvSpPr>
          <p:cNvPr id="7" name="円/楕円 6"/>
          <p:cNvSpPr/>
          <p:nvPr/>
        </p:nvSpPr>
        <p:spPr>
          <a:xfrm>
            <a:off x="1615068" y="2355784"/>
            <a:ext cx="328995" cy="1996895"/>
          </a:xfrm>
          <a:prstGeom prst="ellipse">
            <a:avLst/>
          </a:prstGeom>
          <a:no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Arial"/>
              <a:cs typeface="Arial"/>
            </a:endParaRPr>
          </a:p>
        </p:txBody>
      </p:sp>
      <p:cxnSp>
        <p:nvCxnSpPr>
          <p:cNvPr id="9" name="直線矢印コネクタ 8"/>
          <p:cNvCxnSpPr/>
          <p:nvPr/>
        </p:nvCxnSpPr>
        <p:spPr>
          <a:xfrm flipV="1">
            <a:off x="1944063" y="2438604"/>
            <a:ext cx="3080593" cy="437960"/>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502208" y="5466321"/>
            <a:ext cx="4496143" cy="1077218"/>
          </a:xfrm>
          <a:prstGeom prst="rect">
            <a:avLst/>
          </a:prstGeom>
          <a:solidFill>
            <a:srgbClr val="000090"/>
          </a:solidFill>
        </p:spPr>
        <p:txBody>
          <a:bodyPr wrap="none" rtlCol="0">
            <a:spAutoFit/>
          </a:bodyPr>
          <a:lstStyle/>
          <a:p>
            <a:pPr algn="ctr"/>
            <a:r>
              <a:rPr kumimoji="1" lang="en-US" altLang="ja-JP" sz="3200" dirty="0" smtClean="0">
                <a:solidFill>
                  <a:srgbClr val="FFFF00"/>
                </a:solidFill>
                <a:latin typeface="Arial"/>
                <a:cs typeface="Arial"/>
              </a:rPr>
              <a:t>The resonance mode in </a:t>
            </a:r>
          </a:p>
          <a:p>
            <a:pPr algn="ctr"/>
            <a:r>
              <a:rPr lang="en-US" altLang="ja-JP" sz="3200" dirty="0" err="1" smtClean="0">
                <a:solidFill>
                  <a:srgbClr val="FFFF00"/>
                </a:solidFill>
                <a:latin typeface="Arial"/>
                <a:cs typeface="Arial"/>
              </a:rPr>
              <a:t>Fabry</a:t>
            </a:r>
            <a:r>
              <a:rPr lang="en-US" altLang="ja-JP" sz="3200" dirty="0">
                <a:solidFill>
                  <a:srgbClr val="FFFF00"/>
                </a:solidFill>
                <a:latin typeface="Arial"/>
                <a:cs typeface="Arial"/>
              </a:rPr>
              <a:t>-</a:t>
            </a:r>
            <a:r>
              <a:rPr lang="en-US" altLang="ja-JP" sz="3200" dirty="0" smtClean="0">
                <a:solidFill>
                  <a:srgbClr val="FFFF00"/>
                </a:solidFill>
                <a:latin typeface="Arial"/>
                <a:cs typeface="Arial"/>
              </a:rPr>
              <a:t>Perot</a:t>
            </a:r>
            <a:r>
              <a:rPr lang="en-US" altLang="ja-JP" sz="3200" dirty="0">
                <a:solidFill>
                  <a:srgbClr val="FFFF00"/>
                </a:solidFill>
                <a:latin typeface="Arial"/>
                <a:cs typeface="Arial"/>
              </a:rPr>
              <a:t> </a:t>
            </a:r>
            <a:r>
              <a:rPr lang="en-US" altLang="ja-JP" sz="3200" dirty="0" smtClean="0">
                <a:solidFill>
                  <a:srgbClr val="FFFF00"/>
                </a:solidFill>
                <a:latin typeface="Arial"/>
                <a:cs typeface="Arial"/>
              </a:rPr>
              <a:t>cavity</a:t>
            </a:r>
            <a:endParaRPr kumimoji="1" lang="ja-JP" altLang="en-US" sz="3200" dirty="0">
              <a:solidFill>
                <a:srgbClr val="FFFF00"/>
              </a:solidFill>
              <a:latin typeface="Arial"/>
              <a:cs typeface="Arial"/>
            </a:endParaRPr>
          </a:p>
        </p:txBody>
      </p:sp>
      <p:pic>
        <p:nvPicPr>
          <p:cNvPr id="11" name="図 10" descr="MPF2Graph1.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413" y="1270404"/>
            <a:ext cx="4724380" cy="2680291"/>
          </a:xfrm>
          <a:prstGeom prst="rect">
            <a:avLst/>
          </a:prstGeom>
          <a:ln w="28575" cmpd="sng">
            <a:noFill/>
          </a:ln>
        </p:spPr>
      </p:pic>
      <p:pic>
        <p:nvPicPr>
          <p:cNvPr id="14" name="図 13" descr="55.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6224" y="4091211"/>
            <a:ext cx="5295288" cy="2603716"/>
          </a:xfrm>
          <a:prstGeom prst="rect">
            <a:avLst/>
          </a:prstGeom>
        </p:spPr>
      </p:pic>
      <p:sp>
        <p:nvSpPr>
          <p:cNvPr id="15" name="円/楕円 14"/>
          <p:cNvSpPr/>
          <p:nvPr/>
        </p:nvSpPr>
        <p:spPr>
          <a:xfrm>
            <a:off x="6001673" y="1730030"/>
            <a:ext cx="428690" cy="1665613"/>
          </a:xfrm>
          <a:prstGeom prst="ellipse">
            <a:avLst/>
          </a:prstGeom>
          <a:noFill/>
          <a:ln w="2857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Arial"/>
              <a:cs typeface="Arial"/>
            </a:endParaRPr>
          </a:p>
        </p:txBody>
      </p:sp>
      <p:cxnSp>
        <p:nvCxnSpPr>
          <p:cNvPr id="17" name="直線矢印コネクタ 16"/>
          <p:cNvCxnSpPr>
            <a:stCxn id="15" idx="4"/>
          </p:cNvCxnSpPr>
          <p:nvPr/>
        </p:nvCxnSpPr>
        <p:spPr>
          <a:xfrm>
            <a:off x="6216018" y="3395643"/>
            <a:ext cx="643036" cy="1207313"/>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a:off x="6216018" y="2604246"/>
            <a:ext cx="2527282" cy="0"/>
          </a:xfrm>
          <a:prstGeom prst="straightConnector1">
            <a:avLst/>
          </a:prstGeom>
          <a:ln w="28575" cmpd="sng">
            <a:solidFill>
              <a:srgbClr val="0000FF"/>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6859055" y="2691898"/>
            <a:ext cx="1640668" cy="369332"/>
          </a:xfrm>
          <a:prstGeom prst="rect">
            <a:avLst/>
          </a:prstGeom>
          <a:noFill/>
        </p:spPr>
        <p:txBody>
          <a:bodyPr wrap="none" rtlCol="0">
            <a:spAutoFit/>
          </a:bodyPr>
          <a:lstStyle/>
          <a:p>
            <a:r>
              <a:rPr kumimoji="1" lang="en-US" altLang="ja-JP" dirty="0" smtClean="0">
                <a:solidFill>
                  <a:srgbClr val="0000FF"/>
                </a:solidFill>
                <a:latin typeface="Arial"/>
                <a:cs typeface="Arial"/>
              </a:rPr>
              <a:t>FSR=566MHz</a:t>
            </a:r>
            <a:endParaRPr kumimoji="1" lang="ja-JP" altLang="en-US" dirty="0">
              <a:solidFill>
                <a:srgbClr val="0000FF"/>
              </a:solidFill>
              <a:latin typeface="Arial"/>
              <a:cs typeface="Arial"/>
            </a:endParaRPr>
          </a:p>
        </p:txBody>
      </p:sp>
      <p:cxnSp>
        <p:nvCxnSpPr>
          <p:cNvPr id="23" name="直線矢印コネクタ 22"/>
          <p:cNvCxnSpPr/>
          <p:nvPr/>
        </p:nvCxnSpPr>
        <p:spPr>
          <a:xfrm>
            <a:off x="7435860" y="5440982"/>
            <a:ext cx="229299" cy="0"/>
          </a:xfrm>
          <a:prstGeom prst="straightConnector1">
            <a:avLst/>
          </a:prstGeom>
          <a:ln w="28575"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p:nvPr/>
        </p:nvCxnSpPr>
        <p:spPr>
          <a:xfrm flipH="1">
            <a:off x="7738536" y="5440982"/>
            <a:ext cx="289117" cy="0"/>
          </a:xfrm>
          <a:prstGeom prst="straightConnector1">
            <a:avLst/>
          </a:prstGeom>
          <a:ln w="28575" cmpd="sng">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8101358" y="5264003"/>
            <a:ext cx="1512604" cy="369332"/>
          </a:xfrm>
          <a:prstGeom prst="rect">
            <a:avLst/>
          </a:prstGeom>
          <a:noFill/>
        </p:spPr>
        <p:txBody>
          <a:bodyPr wrap="none" rtlCol="0">
            <a:spAutoFit/>
          </a:bodyPr>
          <a:lstStyle/>
          <a:p>
            <a:r>
              <a:rPr kumimoji="1" lang="en-US" altLang="ja-JP" dirty="0" smtClean="0">
                <a:latin typeface="Arial"/>
                <a:cs typeface="Arial"/>
              </a:rPr>
              <a:t>∆</a:t>
            </a:r>
            <a:r>
              <a:rPr kumimoji="1" lang="en-US" altLang="ja-JP" dirty="0" err="1" smtClean="0">
                <a:latin typeface="Arial"/>
                <a:cs typeface="Arial"/>
              </a:rPr>
              <a:t>ν</a:t>
            </a:r>
            <a:r>
              <a:rPr kumimoji="1" lang="en-US" altLang="ja-JP" baseline="-25000" dirty="0" err="1" smtClean="0">
                <a:latin typeface="Arial"/>
                <a:cs typeface="Arial"/>
              </a:rPr>
              <a:t>n</a:t>
            </a:r>
            <a:r>
              <a:rPr kumimoji="1" lang="en-US" altLang="ja-JP" dirty="0" smtClean="0">
                <a:latin typeface="Arial"/>
                <a:cs typeface="Arial"/>
              </a:rPr>
              <a:t>=2.2MHz</a:t>
            </a:r>
            <a:endParaRPr kumimoji="1" lang="ja-JP" altLang="en-US" dirty="0">
              <a:latin typeface="Arial"/>
              <a:cs typeface="Arial"/>
            </a:endParaRPr>
          </a:p>
        </p:txBody>
      </p:sp>
      <p:sp>
        <p:nvSpPr>
          <p:cNvPr id="27" name="テキスト ボックス 26"/>
          <p:cNvSpPr txBox="1"/>
          <p:nvPr/>
        </p:nvSpPr>
        <p:spPr>
          <a:xfrm>
            <a:off x="348932" y="837410"/>
            <a:ext cx="6510122" cy="646331"/>
          </a:xfrm>
          <a:prstGeom prst="rect">
            <a:avLst/>
          </a:prstGeom>
          <a:noFill/>
        </p:spPr>
        <p:txBody>
          <a:bodyPr wrap="square" rtlCol="0">
            <a:spAutoFit/>
          </a:bodyPr>
          <a:lstStyle/>
          <a:p>
            <a:pPr marL="285750" indent="-285750">
              <a:buFont typeface="Arial"/>
              <a:buChar char="•"/>
            </a:pPr>
            <a:r>
              <a:rPr lang="en-US" altLang="ja-JP" i="1" dirty="0" err="1" smtClean="0">
                <a:latin typeface="Arial"/>
                <a:cs typeface="Arial"/>
              </a:rPr>
              <a:t>f</a:t>
            </a:r>
            <a:r>
              <a:rPr lang="en-US" altLang="ja-JP" i="1" baseline="-25000" dirty="0" err="1" smtClean="0">
                <a:latin typeface="Arial"/>
                <a:cs typeface="Arial"/>
              </a:rPr>
              <a:t>rep</a:t>
            </a:r>
            <a:r>
              <a:rPr lang="en-US" altLang="ja-JP" i="1" baseline="-25000" dirty="0" smtClean="0">
                <a:latin typeface="Arial"/>
                <a:cs typeface="Arial"/>
              </a:rPr>
              <a:t>, S</a:t>
            </a:r>
            <a:r>
              <a:rPr lang="en-US" altLang="ja-JP" i="1" dirty="0" smtClean="0">
                <a:latin typeface="Arial"/>
                <a:cs typeface="Arial"/>
              </a:rPr>
              <a:t>=</a:t>
            </a:r>
            <a:r>
              <a:rPr lang="en-US" altLang="ja-JP" dirty="0" smtClean="0">
                <a:latin typeface="Arial"/>
                <a:cs typeface="Arial"/>
              </a:rPr>
              <a:t>48.350676MHz</a:t>
            </a:r>
            <a:r>
              <a:rPr lang="en-US" altLang="ja-JP" dirty="0" smtClean="0">
                <a:latin typeface="Arial"/>
                <a:ea typeface="Wingdings"/>
                <a:cs typeface="Arial"/>
                <a:sym typeface="Wingdings"/>
              </a:rPr>
              <a:t></a:t>
            </a:r>
            <a:r>
              <a:rPr lang="en-US" altLang="ja-JP" dirty="0" smtClean="0">
                <a:latin typeface="Arial"/>
                <a:cs typeface="Arial"/>
              </a:rPr>
              <a:t>48.350685MHz, 100 times sweep</a:t>
            </a:r>
          </a:p>
          <a:p>
            <a:pPr marL="285750" indent="-285750">
              <a:buFont typeface="Arial"/>
              <a:buChar char="•"/>
            </a:pPr>
            <a:r>
              <a:rPr kumimoji="1" lang="en-US" altLang="ja-JP" i="1" dirty="0" smtClean="0">
                <a:latin typeface="Arial"/>
                <a:cs typeface="Arial"/>
              </a:rPr>
              <a:t>∆f=44.99513</a:t>
            </a:r>
            <a:r>
              <a:rPr kumimoji="1" lang="en-US" altLang="ja-JP" dirty="0" smtClean="0">
                <a:latin typeface="Arial"/>
                <a:cs typeface="Arial"/>
              </a:rPr>
              <a:t>Hz</a:t>
            </a:r>
            <a:endParaRPr kumimoji="1" lang="ja-JP" altLang="en-US" dirty="0">
              <a:latin typeface="Arial"/>
              <a:cs typeface="Arial"/>
            </a:endParaRPr>
          </a:p>
        </p:txBody>
      </p:sp>
      <p:sp>
        <p:nvSpPr>
          <p:cNvPr id="18" name="テキスト ボックス 17"/>
          <p:cNvSpPr txBox="1"/>
          <p:nvPr/>
        </p:nvSpPr>
        <p:spPr>
          <a:xfrm rot="1800000">
            <a:off x="8101726" y="379182"/>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157987667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08982" y="307059"/>
            <a:ext cx="8420100" cy="767435"/>
          </a:xfrm>
        </p:spPr>
        <p:txBody>
          <a:bodyPr/>
          <a:lstStyle/>
          <a:p>
            <a:r>
              <a:rPr kumimoji="1" lang="en-US" altLang="ja-JP" sz="6000" dirty="0" smtClean="0">
                <a:latin typeface="Arial"/>
                <a:ea typeface="ヒラギノ丸ゴ ProN W4"/>
                <a:cs typeface="Arial"/>
              </a:rPr>
              <a:t>Summary</a:t>
            </a:r>
            <a:endParaRPr kumimoji="1" lang="ja-JP" altLang="en-US" sz="6000" dirty="0">
              <a:latin typeface="Arial"/>
              <a:ea typeface="ヒラギノ丸ゴ ProN W4"/>
              <a:cs typeface="Arial"/>
            </a:endParaRPr>
          </a:p>
        </p:txBody>
      </p:sp>
      <p:sp>
        <p:nvSpPr>
          <p:cNvPr id="3" name="テキスト ボックス 2"/>
          <p:cNvSpPr txBox="1"/>
          <p:nvPr/>
        </p:nvSpPr>
        <p:spPr>
          <a:xfrm>
            <a:off x="90229" y="1282532"/>
            <a:ext cx="9960914" cy="5509200"/>
          </a:xfrm>
          <a:prstGeom prst="rect">
            <a:avLst/>
          </a:prstGeom>
          <a:noFill/>
        </p:spPr>
        <p:txBody>
          <a:bodyPr wrap="square" rtlCol="0">
            <a:spAutoFit/>
          </a:bodyPr>
          <a:lstStyle/>
          <a:p>
            <a:r>
              <a:rPr kumimoji="1" lang="en-US" altLang="ja-JP" sz="3200" b="1" u="sng" dirty="0" smtClean="0">
                <a:solidFill>
                  <a:srgbClr val="0000FF"/>
                </a:solidFill>
                <a:latin typeface="Arial"/>
                <a:ea typeface="ヒラギノ丸ゴ ProN W4"/>
                <a:cs typeface="Arial"/>
              </a:rPr>
              <a:t>(1) Intelligent THz </a:t>
            </a:r>
            <a:r>
              <a:rPr lang="en-US" altLang="ja-JP" sz="3200" b="1" u="sng" dirty="0" smtClean="0">
                <a:solidFill>
                  <a:srgbClr val="0000FF"/>
                </a:solidFill>
                <a:latin typeface="Arial"/>
                <a:ea typeface="ヒラギノ丸ゴ ProN W4"/>
                <a:cs typeface="Arial"/>
              </a:rPr>
              <a:t>instrumentation and application</a:t>
            </a:r>
            <a:endParaRPr kumimoji="1" lang="en-US" altLang="ja-JP" sz="3200" b="1" u="sng" dirty="0" smtClean="0">
              <a:solidFill>
                <a:srgbClr val="0000FF"/>
              </a:solidFill>
              <a:latin typeface="Arial"/>
              <a:ea typeface="ヒラギノ丸ゴ ProN W4"/>
              <a:cs typeface="Arial"/>
            </a:endParaRPr>
          </a:p>
          <a:p>
            <a:r>
              <a:rPr lang="en-US" altLang="ja-JP" sz="3200" dirty="0" smtClean="0">
                <a:solidFill>
                  <a:srgbClr val="FF0000"/>
                </a:solidFill>
                <a:latin typeface="Arial"/>
                <a:ea typeface="ヒラギノ丸ゴ ProN W4"/>
                <a:cs typeface="Arial"/>
              </a:rPr>
              <a:t>•Adaptive sampling dual THz comb spectroscopy </a:t>
            </a:r>
          </a:p>
          <a:p>
            <a:r>
              <a:rPr lang="en-US" altLang="ja-JP" sz="3200" dirty="0" smtClean="0">
                <a:solidFill>
                  <a:srgbClr val="FF0000"/>
                </a:solidFill>
                <a:latin typeface="Arial"/>
                <a:ea typeface="ヒラギノ丸ゴ ProN W4"/>
                <a:cs typeface="Arial"/>
              </a:rPr>
              <a:t>(CLEO, to be submitted in this year)</a:t>
            </a:r>
          </a:p>
          <a:p>
            <a:r>
              <a:rPr lang="en-US" altLang="ja-JP" sz="3200" dirty="0">
                <a:latin typeface="Arial"/>
                <a:ea typeface="ヒラギノ丸ゴ ProN W4"/>
                <a:cs typeface="Arial"/>
              </a:rPr>
              <a:t>•THz-comb-referenced spectrum analyzer </a:t>
            </a:r>
            <a:r>
              <a:rPr lang="en-US" altLang="ja-JP" sz="3200" dirty="0" smtClean="0">
                <a:latin typeface="Arial"/>
                <a:ea typeface="ヒラギノ丸ゴ ProN W4"/>
                <a:cs typeface="Arial"/>
              </a:rPr>
              <a:t>(CLEO)</a:t>
            </a:r>
            <a:endParaRPr lang="en-US" altLang="ja-JP" sz="3200" dirty="0">
              <a:latin typeface="Arial"/>
              <a:ea typeface="ヒラギノ丸ゴ ProN W4"/>
              <a:cs typeface="Arial"/>
            </a:endParaRPr>
          </a:p>
          <a:p>
            <a:endParaRPr lang="en-US" altLang="ja-JP" sz="3200" b="1" u="sng" dirty="0" smtClean="0">
              <a:solidFill>
                <a:srgbClr val="0000FF"/>
              </a:solidFill>
              <a:latin typeface="Arial"/>
              <a:ea typeface="ヒラギノ丸ゴ ProN W4"/>
              <a:cs typeface="Arial"/>
            </a:endParaRPr>
          </a:p>
          <a:p>
            <a:r>
              <a:rPr lang="en-US" altLang="ja-JP" sz="3200" b="1" u="sng" dirty="0" smtClean="0">
                <a:solidFill>
                  <a:srgbClr val="0000FF"/>
                </a:solidFill>
                <a:latin typeface="Arial"/>
                <a:ea typeface="ヒラギノ丸ゴ ProN W4"/>
                <a:cs typeface="Arial"/>
              </a:rPr>
              <a:t>(2) Novel optical comb measurement </a:t>
            </a:r>
            <a:r>
              <a:rPr lang="en-US" altLang="ja-JP" sz="3200" b="1" u="sng" dirty="0">
                <a:solidFill>
                  <a:srgbClr val="0000FF"/>
                </a:solidFill>
                <a:latin typeface="Arial"/>
                <a:ea typeface="ヒラギノ丸ゴ ProN W4"/>
                <a:cs typeface="Arial"/>
              </a:rPr>
              <a:t>and </a:t>
            </a:r>
            <a:r>
              <a:rPr lang="en-US" altLang="ja-JP" sz="3200" b="1" u="sng" dirty="0" smtClean="0">
                <a:solidFill>
                  <a:srgbClr val="0000FF"/>
                </a:solidFill>
                <a:latin typeface="Arial"/>
                <a:ea typeface="ヒラギノ丸ゴ ProN W4"/>
                <a:cs typeface="Arial"/>
              </a:rPr>
              <a:t>application</a:t>
            </a:r>
          </a:p>
          <a:p>
            <a:r>
              <a:rPr lang="en-US" altLang="ja-JP" sz="3200" dirty="0" smtClean="0">
                <a:solidFill>
                  <a:srgbClr val="FF0000"/>
                </a:solidFill>
                <a:latin typeface="Arial"/>
                <a:ea typeface="ヒラギノ丸ゴ ProN W4"/>
                <a:cs typeface="Arial"/>
              </a:rPr>
              <a:t>•Full-field confocal optical-comb microscopy </a:t>
            </a:r>
          </a:p>
          <a:p>
            <a:r>
              <a:rPr lang="en-US" altLang="ja-JP" sz="3200" dirty="0">
                <a:solidFill>
                  <a:srgbClr val="FF0000"/>
                </a:solidFill>
                <a:latin typeface="Arial"/>
                <a:ea typeface="ヒラギノ丸ゴ ProN W4"/>
                <a:cs typeface="Arial"/>
              </a:rPr>
              <a:t> </a:t>
            </a:r>
            <a:r>
              <a:rPr lang="en-US" altLang="ja-JP" sz="3200" dirty="0" smtClean="0">
                <a:solidFill>
                  <a:srgbClr val="FF0000"/>
                </a:solidFill>
                <a:latin typeface="Arial"/>
                <a:ea typeface="ヒラギノ丸ゴ ProN W4"/>
                <a:cs typeface="Arial"/>
              </a:rPr>
              <a:t>(Patent preparation)</a:t>
            </a:r>
            <a:endParaRPr lang="en-US" altLang="ja-JP" sz="3200" dirty="0">
              <a:solidFill>
                <a:srgbClr val="FF0000"/>
              </a:solidFill>
              <a:latin typeface="Arial"/>
              <a:ea typeface="ヒラギノ丸ゴ ProN W4"/>
              <a:cs typeface="Arial"/>
            </a:endParaRPr>
          </a:p>
          <a:p>
            <a:r>
              <a:rPr lang="en-US" altLang="ja-JP" sz="3200" dirty="0" smtClean="0">
                <a:solidFill>
                  <a:srgbClr val="FF0000"/>
                </a:solidFill>
                <a:latin typeface="Arial"/>
                <a:ea typeface="ヒラギノ丸ゴ ProN W4"/>
                <a:cs typeface="Arial"/>
              </a:rPr>
              <a:t>•Discrete Fourier transform infrared spectroscopy</a:t>
            </a:r>
          </a:p>
          <a:p>
            <a:r>
              <a:rPr lang="en-US" altLang="ja-JP" sz="3200" dirty="0" smtClean="0">
                <a:solidFill>
                  <a:srgbClr val="FF0000"/>
                </a:solidFill>
                <a:latin typeface="Arial"/>
                <a:ea typeface="ヒラギノ丸ゴ ProN W4"/>
                <a:cs typeface="Arial"/>
              </a:rPr>
              <a:t> (CLEO)</a:t>
            </a:r>
          </a:p>
        </p:txBody>
      </p:sp>
    </p:spTree>
    <p:extLst>
      <p:ext uri="{BB962C8B-B14F-4D97-AF65-F5344CB8AC3E}">
        <p14:creationId xmlns:p14="http://schemas.microsoft.com/office/powerpoint/2010/main" val="2939406573"/>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72670462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8" descr="fig1b"/>
          <p:cNvPicPr>
            <a:picLocks noChangeAspect="1" noChangeArrowheads="1"/>
          </p:cNvPicPr>
          <p:nvPr/>
        </p:nvPicPr>
        <p:blipFill>
          <a:blip r:embed="rId3"/>
          <a:srcRect/>
          <a:stretch>
            <a:fillRect/>
          </a:stretch>
        </p:blipFill>
        <p:spPr bwMode="auto">
          <a:xfrm>
            <a:off x="77391" y="1443038"/>
            <a:ext cx="6237684" cy="4418012"/>
          </a:xfrm>
          <a:prstGeom prst="rect">
            <a:avLst/>
          </a:prstGeom>
          <a:noFill/>
          <a:ln w="9525">
            <a:noFill/>
            <a:miter lim="800000"/>
            <a:headEnd/>
            <a:tailEnd/>
          </a:ln>
        </p:spPr>
      </p:pic>
      <p:sp>
        <p:nvSpPr>
          <p:cNvPr id="553992" name="Rectangle 8"/>
          <p:cNvSpPr>
            <a:spLocks noChangeArrowheads="1"/>
          </p:cNvSpPr>
          <p:nvPr/>
        </p:nvSpPr>
        <p:spPr bwMode="auto">
          <a:xfrm>
            <a:off x="706493" y="6065053"/>
            <a:ext cx="8536812" cy="646331"/>
          </a:xfrm>
          <a:prstGeom prst="rect">
            <a:avLst/>
          </a:prstGeom>
          <a:solidFill>
            <a:srgbClr val="FF4000"/>
          </a:solidFill>
          <a:ln w="9525">
            <a:noFill/>
            <a:miter lim="800000"/>
            <a:headEnd/>
            <a:tailEnd/>
          </a:ln>
        </p:spPr>
        <p:txBody>
          <a:bodyPr wrap="none">
            <a:prstTxWarp prst="textNoShape">
              <a:avLst/>
            </a:prstTxWarp>
            <a:spAutoFit/>
          </a:bodyPr>
          <a:lstStyle/>
          <a:p>
            <a:r>
              <a:rPr lang="en-US" altLang="ja-JP" sz="3200" dirty="0">
                <a:solidFill>
                  <a:schemeClr val="bg1"/>
                </a:solidFill>
                <a:latin typeface="Arial" pitchFamily="-108" charset="0"/>
              </a:rPr>
              <a:t>Continuous </a:t>
            </a:r>
            <a:r>
              <a:rPr lang="en-US" altLang="ja-JP" sz="3600" dirty="0">
                <a:solidFill>
                  <a:schemeClr val="bg1"/>
                </a:solidFill>
                <a:latin typeface="Arial" pitchFamily="-108" charset="0"/>
              </a:rPr>
              <a:t>tuning</a:t>
            </a:r>
            <a:r>
              <a:rPr lang="en-US" altLang="ja-JP" sz="3200" dirty="0">
                <a:solidFill>
                  <a:schemeClr val="bg1"/>
                </a:solidFill>
                <a:latin typeface="Arial" pitchFamily="-108" charset="0"/>
              </a:rPr>
              <a:t> range is largely increased!</a:t>
            </a:r>
          </a:p>
        </p:txBody>
      </p:sp>
      <p:sp>
        <p:nvSpPr>
          <p:cNvPr id="7181" name="Rectangle 6"/>
          <p:cNvSpPr>
            <a:spLocks noChangeArrowheads="1"/>
          </p:cNvSpPr>
          <p:nvPr/>
        </p:nvSpPr>
        <p:spPr bwMode="auto">
          <a:xfrm>
            <a:off x="5630599" y="2093165"/>
            <a:ext cx="4134379" cy="954107"/>
          </a:xfrm>
          <a:prstGeom prst="rect">
            <a:avLst/>
          </a:prstGeom>
          <a:solidFill>
            <a:srgbClr val="0000FF"/>
          </a:solidFill>
          <a:ln w="9525">
            <a:noFill/>
            <a:miter lim="800000"/>
            <a:headEnd/>
            <a:tailEnd/>
          </a:ln>
        </p:spPr>
        <p:txBody>
          <a:bodyPr>
            <a:prstTxWarp prst="textNoShape">
              <a:avLst/>
            </a:prstTxWarp>
            <a:spAutoFit/>
          </a:bodyPr>
          <a:lstStyle/>
          <a:p>
            <a:r>
              <a:rPr lang="en-US" altLang="ja-JP" sz="2800" dirty="0" err="1" smtClean="0">
                <a:solidFill>
                  <a:schemeClr val="bg1"/>
                </a:solidFill>
                <a:latin typeface="Arial" pitchFamily="-108" charset="0"/>
              </a:rPr>
              <a:t>f</a:t>
            </a:r>
            <a:r>
              <a:rPr lang="en-US" altLang="ja-JP" sz="2800" baseline="-25000" dirty="0" err="1" smtClean="0">
                <a:solidFill>
                  <a:schemeClr val="bg1"/>
                </a:solidFill>
                <a:latin typeface="Arial" pitchFamily="-108" charset="0"/>
              </a:rPr>
              <a:t>THz</a:t>
            </a:r>
            <a:r>
              <a:rPr lang="en-US" altLang="ja-JP" sz="2800" dirty="0" smtClean="0">
                <a:solidFill>
                  <a:schemeClr val="bg1"/>
                </a:solidFill>
                <a:latin typeface="Arial" pitchFamily="-108" charset="0"/>
              </a:rPr>
              <a:t> = f</a:t>
            </a:r>
            <a:r>
              <a:rPr lang="en-US" altLang="ja-JP" sz="2800" baseline="-25000" dirty="0" smtClean="0">
                <a:solidFill>
                  <a:schemeClr val="bg1"/>
                </a:solidFill>
                <a:latin typeface="Arial" pitchFamily="-108" charset="0"/>
              </a:rPr>
              <a:t>ofs2</a:t>
            </a:r>
            <a:r>
              <a:rPr lang="en-US" altLang="ja-JP" sz="2800" dirty="0" smtClean="0">
                <a:solidFill>
                  <a:schemeClr val="bg1"/>
                </a:solidFill>
                <a:latin typeface="Arial" pitchFamily="-108" charset="0"/>
              </a:rPr>
              <a:t> - f</a:t>
            </a:r>
            <a:r>
              <a:rPr lang="en-US" altLang="ja-JP" sz="2800" baseline="-25000" dirty="0" smtClean="0">
                <a:solidFill>
                  <a:schemeClr val="bg1"/>
                </a:solidFill>
                <a:latin typeface="Arial" pitchFamily="-108" charset="0"/>
              </a:rPr>
              <a:t>ofs1</a:t>
            </a:r>
            <a:endParaRPr lang="en-US" altLang="ja-JP" sz="2800" baseline="-25000" dirty="0" smtClean="0">
              <a:solidFill>
                <a:schemeClr val="bg1"/>
              </a:solidFill>
              <a:latin typeface="Symbol" pitchFamily="-108" charset="2"/>
              <a:sym typeface="Symbol" pitchFamily="-108" charset="2"/>
            </a:endParaRPr>
          </a:p>
          <a:p>
            <a:r>
              <a:rPr lang="en-US" altLang="ja-JP" sz="2800" dirty="0" smtClean="0">
                <a:solidFill>
                  <a:schemeClr val="bg1"/>
                </a:solidFill>
                <a:latin typeface="Symbol" pitchFamily="-108" charset="2"/>
                <a:sym typeface="Symbol" pitchFamily="-108" charset="2"/>
              </a:rPr>
              <a:t>∆</a:t>
            </a:r>
            <a:r>
              <a:rPr lang="en-US" altLang="ja-JP" sz="2800" dirty="0" err="1" smtClean="0">
                <a:solidFill>
                  <a:schemeClr val="bg1"/>
                </a:solidFill>
                <a:latin typeface="Arial" pitchFamily="-108" charset="0"/>
              </a:rPr>
              <a:t>f</a:t>
            </a:r>
            <a:r>
              <a:rPr lang="en-US" altLang="ja-JP" sz="2800" baseline="-25000" dirty="0" err="1" smtClean="0">
                <a:solidFill>
                  <a:schemeClr val="bg1"/>
                </a:solidFill>
                <a:latin typeface="Arial" pitchFamily="-108" charset="0"/>
              </a:rPr>
              <a:t>THz</a:t>
            </a:r>
            <a:r>
              <a:rPr lang="en-US" altLang="ja-JP" sz="2800" dirty="0">
                <a:solidFill>
                  <a:schemeClr val="bg1"/>
                </a:solidFill>
                <a:latin typeface="Arial" pitchFamily="-108" charset="0"/>
              </a:rPr>
              <a:t>=m</a:t>
            </a:r>
            <a:r>
              <a:rPr lang="en-US" altLang="ja-JP" sz="2800" baseline="-25000" dirty="0">
                <a:solidFill>
                  <a:schemeClr val="bg1"/>
                </a:solidFill>
                <a:latin typeface="Arial" pitchFamily="-108" charset="0"/>
              </a:rPr>
              <a:t>2</a:t>
            </a:r>
            <a:r>
              <a:rPr lang="en-US" altLang="ja-JP" sz="2800" dirty="0">
                <a:solidFill>
                  <a:schemeClr val="bg1"/>
                </a:solidFill>
                <a:latin typeface="Arial" pitchFamily="-108" charset="0"/>
              </a:rPr>
              <a:t> </a:t>
            </a:r>
            <a:r>
              <a:rPr lang="en-US" altLang="ja-JP" sz="2800" dirty="0">
                <a:solidFill>
                  <a:schemeClr val="bg1"/>
                </a:solidFill>
              </a:rPr>
              <a:t>× </a:t>
            </a:r>
            <a:r>
              <a:rPr lang="en-US" altLang="ja-JP" sz="2800" dirty="0" smtClean="0">
                <a:solidFill>
                  <a:schemeClr val="bg1"/>
                </a:solidFill>
                <a:latin typeface="Symbol" pitchFamily="-108" charset="2"/>
                <a:sym typeface="Symbol" pitchFamily="-108" charset="2"/>
              </a:rPr>
              <a:t>∆</a:t>
            </a:r>
            <a:r>
              <a:rPr lang="en-US" altLang="ja-JP" sz="2800" dirty="0" smtClean="0">
                <a:solidFill>
                  <a:schemeClr val="bg1"/>
                </a:solidFill>
                <a:latin typeface="Arial" pitchFamily="-108" charset="0"/>
              </a:rPr>
              <a:t>f</a:t>
            </a:r>
            <a:r>
              <a:rPr lang="en-US" altLang="ja-JP" sz="2800" baseline="-25000" dirty="0" smtClean="0">
                <a:solidFill>
                  <a:schemeClr val="bg1"/>
                </a:solidFill>
                <a:latin typeface="Arial" pitchFamily="-108" charset="0"/>
              </a:rPr>
              <a:t>rep2 </a:t>
            </a:r>
            <a:r>
              <a:rPr lang="en-US" altLang="ja-JP" sz="2800" dirty="0">
                <a:solidFill>
                  <a:schemeClr val="bg1"/>
                </a:solidFill>
                <a:latin typeface="Arial" pitchFamily="-108" charset="0"/>
              </a:rPr>
              <a:t>=</a:t>
            </a:r>
            <a:r>
              <a:rPr lang="en-US" altLang="ja-JP" sz="2800" baseline="-25000" dirty="0">
                <a:solidFill>
                  <a:schemeClr val="bg1"/>
                </a:solidFill>
                <a:latin typeface="Arial" pitchFamily="-108" charset="0"/>
              </a:rPr>
              <a:t> </a:t>
            </a:r>
            <a:r>
              <a:rPr lang="en-US" altLang="ja-JP" sz="2800" dirty="0" smtClean="0">
                <a:solidFill>
                  <a:schemeClr val="bg1"/>
                </a:solidFill>
                <a:latin typeface="Symbol" pitchFamily="-108" charset="2"/>
                <a:sym typeface="Symbol" pitchFamily="-108" charset="2"/>
              </a:rPr>
              <a:t>∆</a:t>
            </a:r>
            <a:r>
              <a:rPr lang="en-US" altLang="ja-JP" sz="2800" dirty="0" smtClean="0">
                <a:solidFill>
                  <a:schemeClr val="bg1"/>
                </a:solidFill>
                <a:latin typeface="Arial" pitchFamily="-108" charset="0"/>
              </a:rPr>
              <a:t>f</a:t>
            </a:r>
            <a:r>
              <a:rPr lang="en-US" altLang="ja-JP" sz="2800" baseline="-25000" dirty="0" smtClean="0">
                <a:solidFill>
                  <a:schemeClr val="bg1"/>
                </a:solidFill>
                <a:latin typeface="Arial" pitchFamily="-108" charset="0"/>
              </a:rPr>
              <a:t>ofs2</a:t>
            </a:r>
            <a:endParaRPr lang="en-US" altLang="ja-JP" sz="2800" baseline="-25000" dirty="0">
              <a:solidFill>
                <a:schemeClr val="bg1"/>
              </a:solidFill>
              <a:latin typeface="Arial" pitchFamily="-108" charset="0"/>
            </a:endParaRPr>
          </a:p>
        </p:txBody>
      </p:sp>
      <p:grpSp>
        <p:nvGrpSpPr>
          <p:cNvPr id="3" name="Group 17"/>
          <p:cNvGrpSpPr>
            <a:grpSpLocks/>
          </p:cNvGrpSpPr>
          <p:nvPr/>
        </p:nvGrpSpPr>
        <p:grpSpPr bwMode="auto">
          <a:xfrm>
            <a:off x="6390753" y="3300419"/>
            <a:ext cx="3162699" cy="2082799"/>
            <a:chOff x="3716" y="2064"/>
            <a:chExt cx="1839" cy="1312"/>
          </a:xfrm>
        </p:grpSpPr>
        <p:grpSp>
          <p:nvGrpSpPr>
            <p:cNvPr id="4" name="Group 13"/>
            <p:cNvGrpSpPr>
              <a:grpSpLocks/>
            </p:cNvGrpSpPr>
            <p:nvPr/>
          </p:nvGrpSpPr>
          <p:grpSpPr bwMode="auto">
            <a:xfrm>
              <a:off x="3716" y="2645"/>
              <a:ext cx="1839" cy="731"/>
              <a:chOff x="3716" y="2645"/>
              <a:chExt cx="1839" cy="731"/>
            </a:xfrm>
          </p:grpSpPr>
          <p:sp>
            <p:nvSpPr>
              <p:cNvPr id="7179" name="Rectangle 10"/>
              <p:cNvSpPr>
                <a:spLocks noChangeArrowheads="1"/>
              </p:cNvSpPr>
              <p:nvPr/>
            </p:nvSpPr>
            <p:spPr bwMode="auto">
              <a:xfrm>
                <a:off x="3888" y="3046"/>
                <a:ext cx="1603" cy="330"/>
              </a:xfrm>
              <a:prstGeom prst="rect">
                <a:avLst/>
              </a:prstGeom>
              <a:solidFill>
                <a:srgbClr val="0000FF"/>
              </a:solidFill>
              <a:ln w="9525">
                <a:noFill/>
                <a:miter lim="800000"/>
                <a:headEnd/>
                <a:tailEnd/>
              </a:ln>
            </p:spPr>
            <p:txBody>
              <a:bodyPr wrap="none">
                <a:prstTxWarp prst="textNoShape">
                  <a:avLst/>
                </a:prstTxWarp>
                <a:spAutoFit/>
              </a:bodyPr>
              <a:lstStyle/>
              <a:p>
                <a:r>
                  <a:rPr lang="en-US" altLang="ja-JP" sz="2800" dirty="0" smtClean="0">
                    <a:solidFill>
                      <a:schemeClr val="bg1"/>
                    </a:solidFill>
                    <a:latin typeface="Symbol" pitchFamily="-108" charset="2"/>
                    <a:sym typeface="Symbol" pitchFamily="-108" charset="2"/>
                  </a:rPr>
                  <a:t>∆</a:t>
                </a:r>
                <a:r>
                  <a:rPr lang="en-US" altLang="ja-JP" sz="2800" dirty="0" err="1" smtClean="0">
                    <a:solidFill>
                      <a:schemeClr val="bg1"/>
                    </a:solidFill>
                    <a:latin typeface="Arial" pitchFamily="-108" charset="0"/>
                  </a:rPr>
                  <a:t>f</a:t>
                </a:r>
                <a:r>
                  <a:rPr lang="en-US" altLang="ja-JP" sz="2800" baseline="-25000" dirty="0" err="1" smtClean="0">
                    <a:solidFill>
                      <a:schemeClr val="bg1"/>
                    </a:solidFill>
                    <a:latin typeface="Arial" pitchFamily="-108" charset="0"/>
                  </a:rPr>
                  <a:t>THz</a:t>
                </a:r>
                <a:r>
                  <a:rPr lang="en-US" altLang="ja-JP" sz="2800" dirty="0" smtClean="0">
                    <a:solidFill>
                      <a:schemeClr val="bg1"/>
                    </a:solidFill>
                    <a:latin typeface="Arial" pitchFamily="-108" charset="0"/>
                  </a:rPr>
                  <a:t>=</a:t>
                </a:r>
                <a:r>
                  <a:rPr lang="en-US" altLang="ja-JP" sz="2800" dirty="0" smtClean="0">
                    <a:solidFill>
                      <a:schemeClr val="bg1"/>
                    </a:solidFill>
                    <a:latin typeface="Symbol" pitchFamily="-108" charset="2"/>
                    <a:sym typeface="Symbol" pitchFamily="-108" charset="2"/>
                  </a:rPr>
                  <a:t>∆</a:t>
                </a:r>
                <a:r>
                  <a:rPr lang="en-US" altLang="ja-JP" sz="2800" dirty="0" smtClean="0">
                    <a:solidFill>
                      <a:schemeClr val="bg1"/>
                    </a:solidFill>
                    <a:latin typeface="Arial" pitchFamily="-108" charset="0"/>
                  </a:rPr>
                  <a:t>m </a:t>
                </a:r>
                <a:r>
                  <a:rPr lang="en-US" altLang="ja-JP" sz="2800" dirty="0">
                    <a:solidFill>
                      <a:schemeClr val="bg1"/>
                    </a:solidFill>
                  </a:rPr>
                  <a:t>× </a:t>
                </a:r>
                <a:r>
                  <a:rPr lang="en-US" altLang="ja-JP" sz="2800" dirty="0" smtClean="0">
                    <a:solidFill>
                      <a:schemeClr val="bg1"/>
                    </a:solidFill>
                    <a:latin typeface="Symbol" pitchFamily="-108" charset="2"/>
                    <a:sym typeface="Symbol" pitchFamily="-108" charset="2"/>
                  </a:rPr>
                  <a:t>∆</a:t>
                </a:r>
                <a:r>
                  <a:rPr lang="en-US" altLang="ja-JP" sz="2800" dirty="0" err="1" smtClean="0">
                    <a:solidFill>
                      <a:schemeClr val="bg1"/>
                    </a:solidFill>
                    <a:latin typeface="Arial" pitchFamily="-108" charset="0"/>
                  </a:rPr>
                  <a:t>f</a:t>
                </a:r>
                <a:r>
                  <a:rPr lang="en-US" altLang="ja-JP" sz="2800" baseline="-25000" dirty="0" err="1" smtClean="0">
                    <a:solidFill>
                      <a:schemeClr val="bg1"/>
                    </a:solidFill>
                    <a:latin typeface="Arial" pitchFamily="-108" charset="0"/>
                  </a:rPr>
                  <a:t>rep</a:t>
                </a:r>
                <a:endParaRPr lang="en-US" altLang="ja-JP" sz="2800" baseline="-25000" dirty="0">
                  <a:solidFill>
                    <a:schemeClr val="bg1"/>
                  </a:solidFill>
                  <a:latin typeface="Arial" pitchFamily="-108" charset="0"/>
                </a:endParaRPr>
              </a:p>
            </p:txBody>
          </p:sp>
          <p:sp>
            <p:nvSpPr>
              <p:cNvPr id="7180" name="Text Box 12"/>
              <p:cNvSpPr txBox="1">
                <a:spLocks noChangeArrowheads="1"/>
              </p:cNvSpPr>
              <p:nvPr/>
            </p:nvSpPr>
            <p:spPr bwMode="auto">
              <a:xfrm>
                <a:off x="3716" y="2645"/>
                <a:ext cx="1839" cy="442"/>
              </a:xfrm>
              <a:prstGeom prst="rect">
                <a:avLst/>
              </a:prstGeom>
              <a:noFill/>
              <a:ln w="9525">
                <a:noFill/>
                <a:miter lim="800000"/>
                <a:headEnd/>
                <a:tailEnd/>
              </a:ln>
            </p:spPr>
            <p:txBody>
              <a:bodyPr>
                <a:prstTxWarp prst="textNoShape">
                  <a:avLst/>
                </a:prstTxWarp>
                <a:spAutoFit/>
              </a:bodyPr>
              <a:lstStyle/>
              <a:p>
                <a:r>
                  <a:rPr lang="en-US" altLang="ja-JP" sz="2000" i="1">
                    <a:latin typeface="Arial" pitchFamily="-108" charset="0"/>
                  </a:rPr>
                  <a:t>Previous method based on one optical comb</a:t>
                </a:r>
              </a:p>
            </p:txBody>
          </p:sp>
        </p:grpSp>
        <p:sp>
          <p:nvSpPr>
            <p:cNvPr id="7177" name="AutoShape 14"/>
            <p:cNvSpPr>
              <a:spLocks noChangeArrowheads="1"/>
            </p:cNvSpPr>
            <p:nvPr/>
          </p:nvSpPr>
          <p:spPr bwMode="auto">
            <a:xfrm>
              <a:off x="3990" y="2064"/>
              <a:ext cx="395" cy="564"/>
            </a:xfrm>
            <a:prstGeom prst="upDownArrow">
              <a:avLst>
                <a:gd name="adj1" fmla="val 39750"/>
                <a:gd name="adj2" fmla="val 51138"/>
              </a:avLst>
            </a:prstGeom>
            <a:solidFill>
              <a:schemeClr val="tx1"/>
            </a:solidFill>
            <a:ln w="9525">
              <a:noFill/>
              <a:miter lim="800000"/>
              <a:headEnd/>
              <a:tailEnd/>
            </a:ln>
          </p:spPr>
          <p:txBody>
            <a:bodyPr wrap="none" anchor="ctr">
              <a:prstTxWarp prst="textNoShape">
                <a:avLst/>
              </a:prstTxWarp>
            </a:bodyPr>
            <a:lstStyle/>
            <a:p>
              <a:endParaRPr lang="ja-JP" altLang="en-US"/>
            </a:p>
          </p:txBody>
        </p:sp>
        <p:sp>
          <p:nvSpPr>
            <p:cNvPr id="7178" name="Rectangle 16"/>
            <p:cNvSpPr>
              <a:spLocks noChangeArrowheads="1"/>
            </p:cNvSpPr>
            <p:nvPr/>
          </p:nvSpPr>
          <p:spPr bwMode="auto">
            <a:xfrm>
              <a:off x="4463" y="2208"/>
              <a:ext cx="916" cy="330"/>
            </a:xfrm>
            <a:prstGeom prst="rect">
              <a:avLst/>
            </a:prstGeom>
            <a:solidFill>
              <a:srgbClr val="000090"/>
            </a:solidFill>
            <a:ln w="9525">
              <a:noFill/>
              <a:miter lim="800000"/>
              <a:headEnd/>
              <a:tailEnd/>
            </a:ln>
          </p:spPr>
          <p:txBody>
            <a:bodyPr wrap="none">
              <a:prstTxWarp prst="textNoShape">
                <a:avLst/>
              </a:prstTxWarp>
              <a:spAutoFit/>
            </a:bodyPr>
            <a:lstStyle/>
            <a:p>
              <a:r>
                <a:rPr lang="en-US" altLang="ja-JP" sz="2800" dirty="0">
                  <a:solidFill>
                    <a:srgbClr val="FFFF00"/>
                  </a:solidFill>
                  <a:latin typeface="Arial" pitchFamily="-108" charset="0"/>
                </a:rPr>
                <a:t>m</a:t>
              </a:r>
              <a:r>
                <a:rPr lang="en-US" altLang="ja-JP" sz="2800" baseline="-25000" dirty="0">
                  <a:solidFill>
                    <a:srgbClr val="FFFF00"/>
                  </a:solidFill>
                  <a:latin typeface="Arial" pitchFamily="-108" charset="0"/>
                </a:rPr>
                <a:t>2</a:t>
              </a:r>
              <a:r>
                <a:rPr lang="en-US" altLang="ja-JP" sz="2800" dirty="0">
                  <a:solidFill>
                    <a:srgbClr val="FFFF00"/>
                  </a:solidFill>
                  <a:latin typeface="Arial" pitchFamily="-108" charset="0"/>
                </a:rPr>
                <a:t>&gt;</a:t>
              </a:r>
              <a:r>
                <a:rPr lang="en-US" altLang="ja-JP" sz="2800" dirty="0" smtClean="0">
                  <a:solidFill>
                    <a:srgbClr val="FFFF00"/>
                  </a:solidFill>
                  <a:latin typeface="Arial" pitchFamily="-108" charset="0"/>
                </a:rPr>
                <a:t>&gt;</a:t>
              </a:r>
              <a:r>
                <a:rPr lang="en-US" altLang="ja-JP" sz="2800" dirty="0" smtClean="0">
                  <a:solidFill>
                    <a:srgbClr val="FFFF00"/>
                  </a:solidFill>
                  <a:latin typeface="Symbol" pitchFamily="-108" charset="2"/>
                  <a:sym typeface="Symbol" pitchFamily="-108" charset="2"/>
                </a:rPr>
                <a:t>∆</a:t>
              </a:r>
              <a:r>
                <a:rPr lang="en-US" altLang="ja-JP" sz="2800" dirty="0" smtClean="0">
                  <a:solidFill>
                    <a:srgbClr val="FFFF00"/>
                  </a:solidFill>
                  <a:latin typeface="Arial" pitchFamily="-108" charset="0"/>
                </a:rPr>
                <a:t>m</a:t>
              </a:r>
              <a:endParaRPr lang="en-US" altLang="ja-JP" sz="2800" dirty="0">
                <a:solidFill>
                  <a:srgbClr val="FFFF00"/>
                </a:solidFill>
                <a:latin typeface="Arial" pitchFamily="-108" charset="0"/>
              </a:endParaRPr>
            </a:p>
          </p:txBody>
        </p:sp>
      </p:grpSp>
      <p:sp>
        <p:nvSpPr>
          <p:cNvPr id="16" name="Rectangle 2"/>
          <p:cNvSpPr>
            <a:spLocks noGrp="1" noChangeArrowheads="1"/>
          </p:cNvSpPr>
          <p:nvPr>
            <p:ph type="ctrTitle" idx="4294967295"/>
          </p:nvPr>
        </p:nvSpPr>
        <p:spPr>
          <a:xfrm>
            <a:off x="0" y="284924"/>
            <a:ext cx="9906000" cy="1210385"/>
          </a:xfrm>
          <a:noFill/>
          <a:ln>
            <a:solidFill>
              <a:srgbClr val="FFFFFF"/>
            </a:solidFill>
          </a:ln>
        </p:spPr>
        <p:txBody>
          <a:bodyPr/>
          <a:lstStyle/>
          <a:p>
            <a:pPr eaLnBrk="1" hangingPunct="1">
              <a:lnSpc>
                <a:spcPts val="4000"/>
              </a:lnSpc>
            </a:pPr>
            <a:r>
              <a:rPr lang="en-US" altLang="ja-JP" dirty="0" smtClean="0">
                <a:latin typeface="ヒラギノ丸ゴ ProN W4"/>
                <a:ea typeface="ヒラギノ丸ゴ ProN W4"/>
                <a:cs typeface="ヒラギノ丸ゴ ProN W4"/>
              </a:rPr>
              <a:t>THz</a:t>
            </a:r>
            <a:r>
              <a:rPr lang="ja-JP" altLang="en-US" dirty="0" smtClean="0">
                <a:latin typeface="ヒラギノ丸ゴ ProN W4"/>
                <a:ea typeface="ヒラギノ丸ゴ ProN W4"/>
                <a:cs typeface="ヒラギノ丸ゴ ProN W4"/>
              </a:rPr>
              <a:t>分光ツール</a:t>
            </a:r>
            <a:r>
              <a:rPr lang="en-US" altLang="ja-JP" dirty="0" smtClean="0">
                <a:latin typeface="ヒラギノ丸ゴ ProN W4"/>
                <a:ea typeface="ヒラギノ丸ゴ ProN W4"/>
                <a:cs typeface="ヒラギノ丸ゴ ProN W4"/>
              </a:rPr>
              <a:t>①</a:t>
            </a:r>
            <a:r>
              <a:rPr lang="ja-JP" altLang="en-US" dirty="0" smtClean="0">
                <a:latin typeface="ヒラギノ丸ゴ ProN W4"/>
                <a:ea typeface="ヒラギノ丸ゴ ProN W4"/>
                <a:cs typeface="ヒラギノ丸ゴ ProN W4"/>
              </a:rPr>
              <a:t>：</a:t>
            </a:r>
            <a:r>
              <a:rPr lang="en-US" altLang="ja-JP" dirty="0" smtClean="0">
                <a:latin typeface="ヒラギノ丸ゴ ProN W4"/>
                <a:ea typeface="ヒラギノ丸ゴ ProN W4"/>
                <a:cs typeface="ヒラギノ丸ゴ ProN W4"/>
              </a:rPr>
              <a:t>THz</a:t>
            </a:r>
            <a:r>
              <a:rPr lang="ja-JP" altLang="en-US" dirty="0" smtClean="0">
                <a:latin typeface="ヒラギノ丸ゴ ProN W4"/>
                <a:ea typeface="ヒラギノ丸ゴ ProN W4"/>
                <a:cs typeface="ヒラギノ丸ゴ ProN W4"/>
              </a:rPr>
              <a:t>シンセ</a:t>
            </a:r>
            <a:r>
              <a:rPr lang="en-US" altLang="ja-JP" dirty="0" smtClean="0">
                <a:latin typeface="ヒラギノ丸ゴ ProN W4"/>
                <a:ea typeface="ヒラギノ丸ゴ ProN W4"/>
                <a:cs typeface="ヒラギノ丸ゴ ProN W4"/>
              </a:rPr>
              <a:t/>
            </a:r>
            <a:br>
              <a:rPr lang="en-US" altLang="ja-JP" dirty="0" smtClean="0">
                <a:latin typeface="ヒラギノ丸ゴ ProN W4"/>
                <a:ea typeface="ヒラギノ丸ゴ ProN W4"/>
                <a:cs typeface="ヒラギノ丸ゴ ProN W4"/>
              </a:rPr>
            </a:br>
            <a:r>
              <a:rPr lang="ja-JP" altLang="en-US" sz="3600" b="1" dirty="0" smtClean="0">
                <a:solidFill>
                  <a:srgbClr val="8000FF"/>
                </a:solidFill>
                <a:latin typeface="ヒラギノ丸ゴ ProN W4"/>
                <a:ea typeface="ヒラギノ丸ゴ ProN W4"/>
                <a:cs typeface="ヒラギノ丸ゴ ProN W4"/>
              </a:rPr>
              <a:t>光シンセのフォトミキシング</a:t>
            </a:r>
            <a:endParaRPr lang="en-US" altLang="ja-JP" sz="3600" b="1" dirty="0">
              <a:solidFill>
                <a:srgbClr val="8000FF"/>
              </a:solidFill>
              <a:latin typeface="ヒラギノ丸ゴ ProN W4"/>
              <a:ea typeface="ヒラギノ丸ゴ ProN W4"/>
              <a:cs typeface="ヒラギノ丸ゴ ProN W4"/>
            </a:endParaRPr>
          </a:p>
        </p:txBody>
      </p:sp>
      <p:sp>
        <p:nvSpPr>
          <p:cNvPr id="6" name="テキスト ボックス 5"/>
          <p:cNvSpPr txBox="1"/>
          <p:nvPr/>
        </p:nvSpPr>
        <p:spPr>
          <a:xfrm>
            <a:off x="472580" y="1545035"/>
            <a:ext cx="1188147" cy="553998"/>
          </a:xfrm>
          <a:prstGeom prst="rect">
            <a:avLst/>
          </a:prstGeom>
          <a:solidFill>
            <a:schemeClr val="tx1"/>
          </a:solidFill>
        </p:spPr>
        <p:txBody>
          <a:bodyPr wrap="square" lIns="0" tIns="0" rIns="0" bIns="0" rtlCol="0">
            <a:spAutoFit/>
          </a:bodyPr>
          <a:lstStyle/>
          <a:p>
            <a:r>
              <a:rPr kumimoji="1" lang="en-US" altLang="ja-JP" sz="1800" dirty="0" smtClean="0">
                <a:solidFill>
                  <a:schemeClr val="bg1"/>
                </a:solidFill>
                <a:latin typeface="Arial"/>
                <a:cs typeface="Arial"/>
              </a:rPr>
              <a:t>Fixed OFS</a:t>
            </a:r>
          </a:p>
          <a:p>
            <a:r>
              <a:rPr lang="en-US" altLang="ja-JP" sz="1800" dirty="0" smtClean="0">
                <a:solidFill>
                  <a:schemeClr val="bg1"/>
                </a:solidFill>
                <a:latin typeface="Arial"/>
                <a:cs typeface="Arial"/>
              </a:rPr>
              <a:t>(OFS1)</a:t>
            </a:r>
            <a:endParaRPr kumimoji="1" lang="ja-JP" altLang="en-US" sz="1800" dirty="0">
              <a:solidFill>
                <a:schemeClr val="bg1"/>
              </a:solidFill>
              <a:latin typeface="Arial"/>
              <a:cs typeface="Arial"/>
            </a:endParaRPr>
          </a:p>
        </p:txBody>
      </p:sp>
      <p:sp>
        <p:nvSpPr>
          <p:cNvPr id="18" name="テキスト ボックス 17"/>
          <p:cNvSpPr txBox="1"/>
          <p:nvPr/>
        </p:nvSpPr>
        <p:spPr>
          <a:xfrm>
            <a:off x="483868" y="3857695"/>
            <a:ext cx="1393945" cy="553998"/>
          </a:xfrm>
          <a:prstGeom prst="rect">
            <a:avLst/>
          </a:prstGeom>
          <a:solidFill>
            <a:schemeClr val="tx1"/>
          </a:solidFill>
        </p:spPr>
        <p:txBody>
          <a:bodyPr wrap="square" lIns="0" tIns="0" rIns="0" bIns="0" rtlCol="0">
            <a:spAutoFit/>
          </a:bodyPr>
          <a:lstStyle/>
          <a:p>
            <a:r>
              <a:rPr kumimoji="1" lang="en-US" altLang="ja-JP" sz="1800" dirty="0" smtClean="0">
                <a:solidFill>
                  <a:schemeClr val="bg1"/>
                </a:solidFill>
                <a:latin typeface="Arial"/>
                <a:cs typeface="Arial"/>
              </a:rPr>
              <a:t>Tunable OFS</a:t>
            </a:r>
          </a:p>
          <a:p>
            <a:r>
              <a:rPr lang="en-US" altLang="ja-JP" sz="1800" dirty="0" smtClean="0">
                <a:solidFill>
                  <a:schemeClr val="bg1"/>
                </a:solidFill>
                <a:latin typeface="Arial"/>
                <a:cs typeface="Arial"/>
              </a:rPr>
              <a:t>(OFS2)</a:t>
            </a:r>
            <a:endParaRPr kumimoji="1" lang="ja-JP" altLang="en-US" sz="1800" dirty="0">
              <a:solidFill>
                <a:schemeClr val="bg1"/>
              </a:solidFill>
              <a:latin typeface="Arial"/>
              <a:cs typeface="Arial"/>
            </a:endParaRPr>
          </a:p>
        </p:txBody>
      </p:sp>
      <p:sp>
        <p:nvSpPr>
          <p:cNvPr id="19" name="Rectangle 21"/>
          <p:cNvSpPr>
            <a:spLocks noChangeArrowheads="1"/>
          </p:cNvSpPr>
          <p:nvPr/>
        </p:nvSpPr>
        <p:spPr bwMode="auto">
          <a:xfrm>
            <a:off x="5613651" y="1365068"/>
            <a:ext cx="4132276" cy="400110"/>
          </a:xfrm>
          <a:prstGeom prst="rect">
            <a:avLst/>
          </a:prstGeom>
          <a:noFill/>
          <a:ln w="9525">
            <a:noFill/>
            <a:miter lim="800000"/>
            <a:headEnd/>
            <a:tailEnd/>
          </a:ln>
        </p:spPr>
        <p:txBody>
          <a:bodyPr wrap="square">
            <a:prstTxWarp prst="textNoShape">
              <a:avLst/>
            </a:prstTxWarp>
            <a:spAutoFit/>
          </a:bodyPr>
          <a:lstStyle/>
          <a:p>
            <a:pPr algn="r"/>
            <a:r>
              <a:rPr lang="en-US" altLang="ja-JP" sz="2000" i="1" dirty="0">
                <a:solidFill>
                  <a:srgbClr val="800080"/>
                </a:solidFill>
              </a:rPr>
              <a:t>ref) Opt. Express </a:t>
            </a:r>
            <a:r>
              <a:rPr lang="en-US" altLang="ja-JP" sz="2000" b="1" i="1" dirty="0" smtClean="0">
                <a:solidFill>
                  <a:srgbClr val="800080"/>
                </a:solidFill>
              </a:rPr>
              <a:t>19</a:t>
            </a:r>
            <a:r>
              <a:rPr lang="en-US" altLang="ja-JP" sz="2000" i="1" dirty="0" smtClean="0">
                <a:solidFill>
                  <a:srgbClr val="800080"/>
                </a:solidFill>
              </a:rPr>
              <a:t>, 4428 (2011)</a:t>
            </a:r>
            <a:endParaRPr lang="en-US" altLang="ja-JP" sz="2000" i="1" dirty="0">
              <a:solidFill>
                <a:srgbClr val="800080"/>
              </a:solidFill>
            </a:endParaRPr>
          </a:p>
        </p:txBody>
      </p:sp>
      <p:cxnSp>
        <p:nvCxnSpPr>
          <p:cNvPr id="8" name="直線矢印コネクタ 7"/>
          <p:cNvCxnSpPr/>
          <p:nvPr/>
        </p:nvCxnSpPr>
        <p:spPr bwMode="auto">
          <a:xfrm>
            <a:off x="2379788" y="3713805"/>
            <a:ext cx="2443818" cy="0"/>
          </a:xfrm>
          <a:prstGeom prst="straightConnector1">
            <a:avLst/>
          </a:prstGeom>
          <a:solidFill>
            <a:schemeClr val="accent1"/>
          </a:solidFill>
          <a:ln w="38100" cap="flat" cmpd="sng" algn="ctr">
            <a:solidFill>
              <a:srgbClr val="2F8B20"/>
            </a:solidFill>
            <a:prstDash val="solid"/>
            <a:round/>
            <a:headEnd type="arrow"/>
            <a:tailEnd type="arrow"/>
          </a:ln>
          <a:effectLst/>
        </p:spPr>
      </p:cxnSp>
      <p:sp>
        <p:nvSpPr>
          <p:cNvPr id="20" name="テキスト ボックス 19"/>
          <p:cNvSpPr txBox="1"/>
          <p:nvPr/>
        </p:nvSpPr>
        <p:spPr>
          <a:xfrm>
            <a:off x="2762605" y="3500367"/>
            <a:ext cx="1596060" cy="400110"/>
          </a:xfrm>
          <a:prstGeom prst="rect">
            <a:avLst/>
          </a:prstGeom>
          <a:solidFill>
            <a:srgbClr val="2F8B20"/>
          </a:solidFill>
        </p:spPr>
        <p:txBody>
          <a:bodyPr wrap="none" rtlCol="0">
            <a:spAutoFit/>
          </a:bodyPr>
          <a:lstStyle/>
          <a:p>
            <a:r>
              <a:rPr kumimoji="1" lang="en-US" altLang="ja-JP" sz="2000" dirty="0" err="1" smtClean="0">
                <a:solidFill>
                  <a:srgbClr val="FFFFFF"/>
                </a:solidFill>
                <a:latin typeface="Arial"/>
                <a:cs typeface="Arial"/>
              </a:rPr>
              <a:t>Photomixing</a:t>
            </a:r>
            <a:endParaRPr kumimoji="1" lang="ja-JP" altLang="en-US" sz="2000" dirty="0">
              <a:solidFill>
                <a:srgbClr val="FFFFFF"/>
              </a:solidFill>
              <a:latin typeface="Arial"/>
              <a:cs typeface="Arial"/>
            </a:endParaRPr>
          </a:p>
        </p:txBody>
      </p:sp>
      <p:cxnSp>
        <p:nvCxnSpPr>
          <p:cNvPr id="10" name="直線コネクタ 9"/>
          <p:cNvCxnSpPr/>
          <p:nvPr/>
        </p:nvCxnSpPr>
        <p:spPr bwMode="auto">
          <a:xfrm>
            <a:off x="2379788" y="3500377"/>
            <a:ext cx="0" cy="501575"/>
          </a:xfrm>
          <a:prstGeom prst="line">
            <a:avLst/>
          </a:prstGeom>
          <a:solidFill>
            <a:schemeClr val="accent1"/>
          </a:solidFill>
          <a:ln w="38100" cap="flat" cmpd="sng" algn="ctr">
            <a:solidFill>
              <a:srgbClr val="3366FF"/>
            </a:solidFill>
            <a:prstDash val="sysDash"/>
            <a:round/>
            <a:headEnd type="none" w="med" len="med"/>
            <a:tailEnd type="none" w="med" len="med"/>
          </a:ln>
          <a:effectLst/>
        </p:spPr>
      </p:cxnSp>
    </p:spTree>
    <p:extLst>
      <p:ext uri="{BB962C8B-B14F-4D97-AF65-F5344CB8AC3E}">
        <p14:creationId xmlns:p14="http://schemas.microsoft.com/office/powerpoint/2010/main" val="4208156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53992"/>
                                        </p:tgtEl>
                                        <p:attrNameLst>
                                          <p:attrName>style.visibility</p:attrName>
                                        </p:attrNameLst>
                                      </p:cBhvr>
                                      <p:to>
                                        <p:strVal val="visible"/>
                                      </p:to>
                                    </p:set>
                                    <p:animEffect transition="in" filter="wipe(left)">
                                      <p:cBhvr>
                                        <p:cTn id="12" dur="500"/>
                                        <p:tgtEl>
                                          <p:spTgt spid="553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92"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7" name="Rectangle 2"/>
          <p:cNvSpPr>
            <a:spLocks noGrp="1" noChangeArrowheads="1"/>
          </p:cNvSpPr>
          <p:nvPr>
            <p:ph type="ctrTitle" idx="4294967295"/>
          </p:nvPr>
        </p:nvSpPr>
        <p:spPr>
          <a:xfrm>
            <a:off x="-87561" y="320868"/>
            <a:ext cx="6675715" cy="875884"/>
          </a:xfrm>
          <a:noFill/>
          <a:ln>
            <a:noFill/>
          </a:ln>
        </p:spPr>
        <p:txBody>
          <a:bodyPr/>
          <a:lstStyle/>
          <a:p>
            <a:pPr eaLnBrk="1" hangingPunct="1"/>
            <a:r>
              <a:rPr lang="el-GR" altLang="ja-JP" sz="4000" b="1" dirty="0" smtClean="0">
                <a:solidFill>
                  <a:schemeClr val="tx1"/>
                </a:solidFill>
                <a:latin typeface="+mn-lt"/>
                <a:cs typeface="Arial"/>
              </a:rPr>
              <a:t>Τ</a:t>
            </a:r>
            <a:r>
              <a:rPr lang="en-US" altLang="ja-JP" sz="4000" b="1" dirty="0" smtClean="0">
                <a:solidFill>
                  <a:schemeClr val="tx1"/>
                </a:solidFill>
                <a:latin typeface="+mn-lt"/>
                <a:cs typeface="Arial"/>
              </a:rPr>
              <a:t>Hz spectral fingerprints</a:t>
            </a:r>
            <a:endParaRPr lang="ja-JP" altLang="en-US" sz="4000" b="1" dirty="0">
              <a:solidFill>
                <a:schemeClr val="tx1"/>
              </a:solidFill>
              <a:latin typeface="+mn-lt"/>
              <a:ea typeface="ヒラギノ丸ゴ ProN W4"/>
              <a:cs typeface="Arial"/>
            </a:endParaRPr>
          </a:p>
        </p:txBody>
      </p:sp>
      <p:pic>
        <p:nvPicPr>
          <p:cNvPr id="5" name="図 4" descr="fig1rev2.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7957" y="2"/>
            <a:ext cx="3414616" cy="6239521"/>
          </a:xfrm>
          <a:prstGeom prst="rect">
            <a:avLst/>
          </a:prstGeom>
        </p:spPr>
      </p:pic>
      <p:sp>
        <p:nvSpPr>
          <p:cNvPr id="7" name="テキスト ボックス 6"/>
          <p:cNvSpPr txBox="1"/>
          <p:nvPr/>
        </p:nvSpPr>
        <p:spPr>
          <a:xfrm>
            <a:off x="6407324" y="6065914"/>
            <a:ext cx="3456384" cy="830997"/>
          </a:xfrm>
          <a:prstGeom prst="rect">
            <a:avLst/>
          </a:prstGeom>
          <a:noFill/>
        </p:spPr>
        <p:txBody>
          <a:bodyPr wrap="square" rtlCol="0">
            <a:spAutoFit/>
          </a:bodyPr>
          <a:lstStyle/>
          <a:p>
            <a:pPr algn="ctr"/>
            <a:r>
              <a:rPr lang="en-US" altLang="ja-JP" sz="2400" b="1" dirty="0" smtClean="0">
                <a:solidFill>
                  <a:srgbClr val="0000FF"/>
                </a:solidFill>
                <a:latin typeface="Arial"/>
                <a:cs typeface="Arial"/>
              </a:rPr>
              <a:t>Volatile </a:t>
            </a:r>
            <a:r>
              <a:rPr lang="en-US" altLang="ja-JP" sz="2400" b="1" dirty="0">
                <a:solidFill>
                  <a:srgbClr val="0000FF"/>
                </a:solidFill>
                <a:latin typeface="Arial"/>
                <a:cs typeface="Arial"/>
              </a:rPr>
              <a:t>organic </a:t>
            </a:r>
            <a:r>
              <a:rPr lang="en-US" altLang="ja-JP" sz="2400" b="1" dirty="0" smtClean="0">
                <a:solidFill>
                  <a:srgbClr val="0000FF"/>
                </a:solidFill>
                <a:latin typeface="Arial"/>
                <a:cs typeface="Arial"/>
              </a:rPr>
              <a:t>compound </a:t>
            </a:r>
            <a:r>
              <a:rPr kumimoji="1" lang="en-US" altLang="ja-JP" sz="2400" b="1" dirty="0" smtClean="0">
                <a:solidFill>
                  <a:srgbClr val="0000FF"/>
                </a:solidFill>
                <a:latin typeface="Arial"/>
                <a:ea typeface="ヒラギノ丸ゴ ProN W4"/>
                <a:cs typeface="Arial"/>
              </a:rPr>
              <a:t>(VOC) gas</a:t>
            </a:r>
            <a:endParaRPr kumimoji="1" lang="ja-JP" altLang="en-US" sz="2400" b="1" dirty="0">
              <a:solidFill>
                <a:srgbClr val="0000FF"/>
              </a:solidFill>
              <a:latin typeface="Arial"/>
              <a:ea typeface="ヒラギノ丸ゴ ProN W4"/>
              <a:cs typeface="Arial"/>
            </a:endParaRPr>
          </a:p>
        </p:txBody>
      </p:sp>
      <p:pic>
        <p:nvPicPr>
          <p:cNvPr id="3" name="図 2" descr="大気分子.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417" y="1504908"/>
            <a:ext cx="6167796" cy="3364252"/>
          </a:xfrm>
          <a:prstGeom prst="rect">
            <a:avLst/>
          </a:prstGeom>
        </p:spPr>
      </p:pic>
      <p:sp>
        <p:nvSpPr>
          <p:cNvPr id="9" name="テキスト ボックス 8"/>
          <p:cNvSpPr txBox="1"/>
          <p:nvPr/>
        </p:nvSpPr>
        <p:spPr>
          <a:xfrm>
            <a:off x="551436" y="1051133"/>
            <a:ext cx="5723233" cy="523220"/>
          </a:xfrm>
          <a:prstGeom prst="rect">
            <a:avLst/>
          </a:prstGeom>
          <a:noFill/>
        </p:spPr>
        <p:txBody>
          <a:bodyPr wrap="square" rtlCol="0">
            <a:spAutoFit/>
          </a:bodyPr>
          <a:lstStyle/>
          <a:p>
            <a:pPr algn="ctr"/>
            <a:r>
              <a:rPr lang="en-US" altLang="ja-JP" sz="2800" b="1" dirty="0" smtClean="0">
                <a:solidFill>
                  <a:srgbClr val="0000FF"/>
                </a:solidFill>
                <a:ea typeface="ヒラギノ丸ゴ ProN W4"/>
                <a:cs typeface="Arial"/>
              </a:rPr>
              <a:t>Atmospheric gas molecule</a:t>
            </a:r>
            <a:endParaRPr kumimoji="1" lang="ja-JP" altLang="en-US" sz="2800" b="1" dirty="0">
              <a:solidFill>
                <a:srgbClr val="0000FF"/>
              </a:solidFill>
              <a:ea typeface="ヒラギノ丸ゴ ProN W4"/>
              <a:cs typeface="Arial"/>
            </a:endParaRPr>
          </a:p>
        </p:txBody>
      </p:sp>
      <p:sp>
        <p:nvSpPr>
          <p:cNvPr id="8" name="テキスト ボックス 7"/>
          <p:cNvSpPr txBox="1"/>
          <p:nvPr/>
        </p:nvSpPr>
        <p:spPr>
          <a:xfrm>
            <a:off x="272480" y="4941168"/>
            <a:ext cx="5976663" cy="1815882"/>
          </a:xfrm>
          <a:prstGeom prst="rect">
            <a:avLst/>
          </a:prstGeom>
          <a:solidFill>
            <a:srgbClr val="000090"/>
          </a:solidFill>
        </p:spPr>
        <p:txBody>
          <a:bodyPr wrap="square" rtlCol="0">
            <a:spAutoFit/>
          </a:bodyPr>
          <a:lstStyle/>
          <a:p>
            <a:pPr algn="just"/>
            <a:r>
              <a:rPr kumimoji="1" lang="en-US" altLang="ja-JP" sz="2800" dirty="0" smtClean="0">
                <a:solidFill>
                  <a:srgbClr val="FFFF00"/>
                </a:solidFill>
                <a:latin typeface="Arial"/>
                <a:ea typeface="ヒラギノ丸ゴ ProN W4"/>
                <a:cs typeface="Arial"/>
              </a:rPr>
              <a:t>To discriminate the target gas correctly, </a:t>
            </a:r>
            <a:r>
              <a:rPr kumimoji="1" lang="en-US" altLang="ja-JP" sz="2800" dirty="0" smtClean="0">
                <a:solidFill>
                  <a:srgbClr val="FF6FCF"/>
                </a:solidFill>
                <a:latin typeface="Arial"/>
                <a:ea typeface="ヒラギノ丸ゴ ProN W4"/>
                <a:cs typeface="Arial"/>
              </a:rPr>
              <a:t>high resolution, high accuracy, and broadband spectrum</a:t>
            </a:r>
            <a:r>
              <a:rPr kumimoji="1" lang="en-US" altLang="ja-JP" sz="2800" dirty="0" smtClean="0">
                <a:solidFill>
                  <a:srgbClr val="FFFF00"/>
                </a:solidFill>
                <a:latin typeface="Arial"/>
                <a:ea typeface="ヒラギノ丸ゴ ProN W4"/>
                <a:cs typeface="Arial"/>
              </a:rPr>
              <a:t> are required!!</a:t>
            </a:r>
            <a:endParaRPr kumimoji="1" lang="ja-JP" altLang="en-US" sz="2800" dirty="0">
              <a:solidFill>
                <a:srgbClr val="FFFF00"/>
              </a:solidFill>
              <a:latin typeface="Arial"/>
              <a:ea typeface="ヒラギノ丸ゴ ProN W4"/>
              <a:cs typeface="Arial"/>
            </a:endParaRPr>
          </a:p>
        </p:txBody>
      </p:sp>
      <p:sp>
        <p:nvSpPr>
          <p:cNvPr id="10" name="スライド番号プレースホルダー 5"/>
          <p:cNvSpPr>
            <a:spLocks noGrp="1"/>
          </p:cNvSpPr>
          <p:nvPr>
            <p:ph type="sldNum" sz="quarter" idx="12"/>
          </p:nvPr>
        </p:nvSpPr>
        <p:spPr>
          <a:xfrm>
            <a:off x="7800000" y="0"/>
            <a:ext cx="2063750" cy="457200"/>
          </a:xfrm>
        </p:spPr>
        <p:txBody>
          <a:bodyPr/>
          <a:lstStyle/>
          <a:p>
            <a:fld id="{30C24394-6C73-4A70-84C8-733E302D9C49}" type="slidenum">
              <a:rPr kumimoji="1" lang="ja-JP" altLang="en-US" smtClean="0"/>
              <a:t>5</a:t>
            </a:fld>
            <a:endParaRPr kumimoji="1" lang="ja-JP" altLang="en-US" dirty="0"/>
          </a:p>
        </p:txBody>
      </p:sp>
      <p:grpSp>
        <p:nvGrpSpPr>
          <p:cNvPr id="22" name="グループ化 21"/>
          <p:cNvGrpSpPr/>
          <p:nvPr/>
        </p:nvGrpSpPr>
        <p:grpSpPr>
          <a:xfrm>
            <a:off x="5402540" y="1593043"/>
            <a:ext cx="774596" cy="297121"/>
            <a:chOff x="5402540" y="1593041"/>
            <a:chExt cx="774596" cy="297121"/>
          </a:xfrm>
        </p:grpSpPr>
        <p:sp>
          <p:nvSpPr>
            <p:cNvPr id="13" name="正方形/長方形 12"/>
            <p:cNvSpPr/>
            <p:nvPr/>
          </p:nvSpPr>
          <p:spPr bwMode="auto">
            <a:xfrm>
              <a:off x="5402540" y="1630680"/>
              <a:ext cx="774596" cy="201930"/>
            </a:xfrm>
            <a:prstGeom prst="rect">
              <a:avLst/>
            </a:prstGeom>
            <a:solidFill>
              <a:srgbClr val="B3D4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3060" y="1593041"/>
              <a:ext cx="499120" cy="174799"/>
            </a:xfrm>
            <a:prstGeom prst="rect">
              <a:avLst/>
            </a:prstGeom>
          </p:spPr>
        </p:pic>
        <p:cxnSp>
          <p:nvCxnSpPr>
            <p:cNvPr id="16" name="直線コネクタ 15"/>
            <p:cNvCxnSpPr/>
            <p:nvPr/>
          </p:nvCxnSpPr>
          <p:spPr bwMode="auto">
            <a:xfrm>
              <a:off x="5417046" y="1670328"/>
              <a:ext cx="275094" cy="0"/>
            </a:xfrm>
            <a:prstGeom prst="line">
              <a:avLst/>
            </a:prstGeom>
            <a:noFill/>
            <a:ln w="3175" cap="flat" cmpd="sng" algn="ctr">
              <a:solidFill>
                <a:schemeClr val="tx1"/>
              </a:solidFill>
              <a:prstDash val="solid"/>
              <a:round/>
              <a:headEnd type="none" w="med" len="med"/>
              <a:tailEnd type="none" w="med" len="med"/>
            </a:ln>
            <a:effectLst/>
          </p:spPr>
        </p:cxnSp>
        <p:cxnSp>
          <p:nvCxnSpPr>
            <p:cNvPr id="21" name="直線コネクタ 20"/>
            <p:cNvCxnSpPr/>
            <p:nvPr/>
          </p:nvCxnSpPr>
          <p:spPr bwMode="auto">
            <a:xfrm>
              <a:off x="5417046" y="1773198"/>
              <a:ext cx="275094" cy="0"/>
            </a:xfrm>
            <a:prstGeom prst="line">
              <a:avLst/>
            </a:prstGeom>
            <a:noFill/>
            <a:ln w="9525" cap="flat" cmpd="sng" algn="ctr">
              <a:solidFill>
                <a:schemeClr val="tx1"/>
              </a:solidFill>
              <a:prstDash val="sysDot"/>
              <a:round/>
              <a:headEnd type="none" w="med" len="med"/>
              <a:tailEnd type="none" w="med" len="med"/>
            </a:ln>
            <a:effectLst/>
          </p:spPr>
        </p:cxnSp>
        <p:pic>
          <p:nvPicPr>
            <p:cNvPr id="20" name="図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398" y="1668250"/>
              <a:ext cx="451490" cy="221912"/>
            </a:xfrm>
            <a:prstGeom prst="rect">
              <a:avLst/>
            </a:prstGeom>
          </p:spPr>
        </p:pic>
      </p:grpSp>
      <p:sp>
        <p:nvSpPr>
          <p:cNvPr id="2" name="正方形/長方形 1"/>
          <p:cNvSpPr/>
          <p:nvPr/>
        </p:nvSpPr>
        <p:spPr bwMode="auto">
          <a:xfrm>
            <a:off x="6753200" y="15136"/>
            <a:ext cx="3079850" cy="1549313"/>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4" name="テキスト ボックス 3"/>
          <p:cNvSpPr txBox="1"/>
          <p:nvPr/>
        </p:nvSpPr>
        <p:spPr>
          <a:xfrm>
            <a:off x="8337377" y="600943"/>
            <a:ext cx="1262231" cy="338554"/>
          </a:xfrm>
          <a:prstGeom prst="rect">
            <a:avLst/>
          </a:prstGeom>
          <a:noFill/>
        </p:spPr>
        <p:txBody>
          <a:bodyPr wrap="square" rtlCol="0">
            <a:spAutoFit/>
          </a:bodyPr>
          <a:lstStyle/>
          <a:p>
            <a:pPr algn="ctr"/>
            <a:r>
              <a:rPr kumimoji="1" lang="en-US" altLang="ja-JP" sz="1600" b="1" dirty="0" smtClean="0">
                <a:solidFill>
                  <a:srgbClr val="FF0000"/>
                </a:solidFill>
                <a:latin typeface="Times New Roman" panose="02020603050405020304" pitchFamily="18" charset="0"/>
                <a:cs typeface="Times New Roman" panose="02020603050405020304" pitchFamily="18" charset="0"/>
              </a:rPr>
              <a:t>Target gas</a:t>
            </a:r>
            <a:endParaRPr kumimoji="1" lang="ja-JP" altLang="en-US"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8275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27988"/>
            <a:ext cx="9906000" cy="520451"/>
          </a:xfrm>
          <a:solidFill>
            <a:schemeClr val="bg1"/>
          </a:solidFill>
        </p:spPr>
        <p:txBody>
          <a:bodyPr/>
          <a:lstStyle/>
          <a:p>
            <a:r>
              <a:rPr lang="en-US" altLang="ja-JP" sz="4000" spc="-150" dirty="0" smtClean="0">
                <a:latin typeface="Arial"/>
                <a:ea typeface="HGS創英角ｺﾞｼｯｸUB" panose="020B0900000000000000" pitchFamily="50" charset="-128"/>
                <a:cs typeface="Arial"/>
              </a:rPr>
              <a:t>Gas-phase spectroscopy of CH</a:t>
            </a:r>
            <a:r>
              <a:rPr lang="en-US" altLang="ja-JP" sz="4000" spc="-150" baseline="-25000" dirty="0" smtClean="0">
                <a:latin typeface="Arial"/>
                <a:ea typeface="HGS創英角ｺﾞｼｯｸUB" panose="020B0900000000000000" pitchFamily="50" charset="-128"/>
                <a:cs typeface="Arial"/>
              </a:rPr>
              <a:t>3</a:t>
            </a:r>
            <a:r>
              <a:rPr lang="en-US" altLang="ja-JP" sz="4000" spc="-150" dirty="0" smtClean="0">
                <a:latin typeface="Arial"/>
                <a:ea typeface="HGS創英角ｺﾞｼｯｸUB" panose="020B0900000000000000" pitchFamily="50" charset="-128"/>
                <a:cs typeface="Arial"/>
              </a:rPr>
              <a:t>CN at 20 Pa</a:t>
            </a:r>
            <a:endParaRPr kumimoji="1" lang="ja-JP" altLang="en-US" sz="4000" spc="-150" dirty="0">
              <a:latin typeface="Arial"/>
              <a:ea typeface="HGS創英角ｺﾞｼｯｸUB" panose="020B0900000000000000" pitchFamily="50" charset="-128"/>
              <a:cs typeface="Arial"/>
            </a:endParaRPr>
          </a:p>
        </p:txBody>
      </p:sp>
      <p:sp>
        <p:nvSpPr>
          <p:cNvPr id="10" name="テキスト ボックス 9"/>
          <p:cNvSpPr txBox="1"/>
          <p:nvPr/>
        </p:nvSpPr>
        <p:spPr>
          <a:xfrm>
            <a:off x="244325" y="1093821"/>
            <a:ext cx="9300543" cy="584776"/>
          </a:xfrm>
          <a:prstGeom prst="rect">
            <a:avLst/>
          </a:prstGeom>
          <a:solidFill>
            <a:srgbClr val="000090"/>
          </a:solidFill>
        </p:spPr>
        <p:txBody>
          <a:bodyPr wrap="none" rtlCol="0">
            <a:spAutoFit/>
          </a:bodyPr>
          <a:lstStyle/>
          <a:p>
            <a:r>
              <a:rPr kumimoji="1" lang="en-US" altLang="ja-JP" sz="3200" dirty="0" smtClean="0">
                <a:solidFill>
                  <a:srgbClr val="FFFF00"/>
                </a:solidFill>
                <a:latin typeface="Arial"/>
                <a:cs typeface="Arial"/>
              </a:rPr>
              <a:t>Wide tuning from 0.6 to 0.72 THz at step of 5 MHz </a:t>
            </a:r>
            <a:endParaRPr kumimoji="1" lang="ja-JP" altLang="en-US" sz="3200" dirty="0">
              <a:solidFill>
                <a:srgbClr val="FFFF00"/>
              </a:solidFill>
              <a:latin typeface="Arial"/>
              <a:cs typeface="Arial"/>
            </a:endParaRPr>
          </a:p>
        </p:txBody>
      </p:sp>
      <p:sp>
        <p:nvSpPr>
          <p:cNvPr id="3" name="テキスト ボックス 2"/>
          <p:cNvSpPr txBox="1"/>
          <p:nvPr/>
        </p:nvSpPr>
        <p:spPr>
          <a:xfrm>
            <a:off x="555711" y="6347495"/>
            <a:ext cx="8987030" cy="523220"/>
          </a:xfrm>
          <a:prstGeom prst="rect">
            <a:avLst/>
          </a:prstGeom>
          <a:noFill/>
        </p:spPr>
        <p:txBody>
          <a:bodyPr wrap="none" rtlCol="0">
            <a:spAutoFit/>
          </a:bodyPr>
          <a:lstStyle/>
          <a:p>
            <a:r>
              <a:rPr lang="en-US" altLang="ja-JP" sz="2800" dirty="0" smtClean="0">
                <a:solidFill>
                  <a:srgbClr val="0000FF"/>
                </a:solidFill>
                <a:latin typeface="Arial"/>
                <a:cs typeface="Arial"/>
              </a:rPr>
              <a:t>7 manifolds of rotation transitions appeared at every 2B</a:t>
            </a:r>
            <a:endParaRPr kumimoji="1" lang="ja-JP" altLang="en-US" sz="2800" dirty="0">
              <a:solidFill>
                <a:srgbClr val="0000FF"/>
              </a:solidFill>
              <a:latin typeface="Arial"/>
              <a:cs typeface="Arial"/>
            </a:endParaRPr>
          </a:p>
        </p:txBody>
      </p:sp>
      <p:grpSp>
        <p:nvGrpSpPr>
          <p:cNvPr id="17" name="図形グループ 16"/>
          <p:cNvGrpSpPr/>
          <p:nvPr/>
        </p:nvGrpSpPr>
        <p:grpSpPr>
          <a:xfrm>
            <a:off x="3249777" y="1734722"/>
            <a:ext cx="6879525" cy="4437025"/>
            <a:chOff x="1901081" y="1171038"/>
            <a:chExt cx="8253276" cy="5323041"/>
          </a:xfrm>
        </p:grpSpPr>
        <p:pic>
          <p:nvPicPr>
            <p:cNvPr id="11" name="図 10" descr="CH3CN120GHz@20140313.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1081" y="1553022"/>
              <a:ext cx="7941421" cy="4941057"/>
            </a:xfrm>
            <a:prstGeom prst="rect">
              <a:avLst/>
            </a:prstGeom>
          </p:spPr>
        </p:pic>
        <p:sp>
          <p:nvSpPr>
            <p:cNvPr id="4" name="テキスト ボックス 3"/>
            <p:cNvSpPr txBox="1"/>
            <p:nvPr/>
          </p:nvSpPr>
          <p:spPr>
            <a:xfrm>
              <a:off x="3375241" y="5148853"/>
              <a:ext cx="904346" cy="443083"/>
            </a:xfrm>
            <a:prstGeom prst="rect">
              <a:avLst/>
            </a:prstGeom>
            <a:noFill/>
          </p:spPr>
          <p:txBody>
            <a:bodyPr wrap="none" rtlCol="0">
              <a:spAutoFit/>
            </a:bodyPr>
            <a:lstStyle/>
            <a:p>
              <a:r>
                <a:rPr kumimoji="1" lang="en-US" altLang="ja-JP" i="1" dirty="0" smtClean="0">
                  <a:solidFill>
                    <a:srgbClr val="800080"/>
                  </a:solidFill>
                  <a:latin typeface="Arial"/>
                  <a:cs typeface="Arial"/>
                </a:rPr>
                <a:t>J=32</a:t>
              </a:r>
              <a:endParaRPr kumimoji="1" lang="ja-JP" altLang="en-US" i="1" dirty="0">
                <a:solidFill>
                  <a:srgbClr val="800080"/>
                </a:solidFill>
                <a:latin typeface="Arial"/>
                <a:cs typeface="Arial"/>
              </a:endParaRPr>
            </a:p>
          </p:txBody>
        </p:sp>
        <p:sp>
          <p:nvSpPr>
            <p:cNvPr id="8" name="テキスト ボックス 7"/>
            <p:cNvSpPr txBox="1"/>
            <p:nvPr/>
          </p:nvSpPr>
          <p:spPr>
            <a:xfrm>
              <a:off x="4358058" y="5148853"/>
              <a:ext cx="904346" cy="443083"/>
            </a:xfrm>
            <a:prstGeom prst="rect">
              <a:avLst/>
            </a:prstGeom>
            <a:noFill/>
          </p:spPr>
          <p:txBody>
            <a:bodyPr wrap="none" rtlCol="0">
              <a:spAutoFit/>
            </a:bodyPr>
            <a:lstStyle/>
            <a:p>
              <a:r>
                <a:rPr kumimoji="1" lang="en-US" altLang="ja-JP" i="1" dirty="0" smtClean="0">
                  <a:solidFill>
                    <a:srgbClr val="800080"/>
                  </a:solidFill>
                  <a:latin typeface="Arial"/>
                  <a:cs typeface="Arial"/>
                </a:rPr>
                <a:t>J=33</a:t>
              </a:r>
              <a:endParaRPr kumimoji="1" lang="ja-JP" altLang="en-US" i="1" dirty="0">
                <a:solidFill>
                  <a:srgbClr val="800080"/>
                </a:solidFill>
                <a:latin typeface="Arial"/>
                <a:cs typeface="Arial"/>
              </a:endParaRPr>
            </a:p>
          </p:txBody>
        </p:sp>
        <p:sp>
          <p:nvSpPr>
            <p:cNvPr id="9" name="テキスト ボックス 8"/>
            <p:cNvSpPr txBox="1"/>
            <p:nvPr/>
          </p:nvSpPr>
          <p:spPr>
            <a:xfrm>
              <a:off x="5357158" y="5148853"/>
              <a:ext cx="904346" cy="443083"/>
            </a:xfrm>
            <a:prstGeom prst="rect">
              <a:avLst/>
            </a:prstGeom>
            <a:noFill/>
          </p:spPr>
          <p:txBody>
            <a:bodyPr wrap="none" rtlCol="0">
              <a:spAutoFit/>
            </a:bodyPr>
            <a:lstStyle/>
            <a:p>
              <a:r>
                <a:rPr kumimoji="1" lang="en-US" altLang="ja-JP" i="1" dirty="0" smtClean="0">
                  <a:solidFill>
                    <a:srgbClr val="800080"/>
                  </a:solidFill>
                  <a:latin typeface="Arial"/>
                  <a:cs typeface="Arial"/>
                </a:rPr>
                <a:t>J=34</a:t>
              </a:r>
              <a:endParaRPr kumimoji="1" lang="ja-JP" altLang="en-US" i="1" dirty="0">
                <a:solidFill>
                  <a:srgbClr val="800080"/>
                </a:solidFill>
                <a:latin typeface="Arial"/>
                <a:cs typeface="Arial"/>
              </a:endParaRPr>
            </a:p>
          </p:txBody>
        </p:sp>
        <p:sp>
          <p:nvSpPr>
            <p:cNvPr id="12" name="テキスト ボックス 11"/>
            <p:cNvSpPr txBox="1"/>
            <p:nvPr/>
          </p:nvSpPr>
          <p:spPr>
            <a:xfrm>
              <a:off x="6323697" y="5148853"/>
              <a:ext cx="904346" cy="443083"/>
            </a:xfrm>
            <a:prstGeom prst="rect">
              <a:avLst/>
            </a:prstGeom>
            <a:noFill/>
          </p:spPr>
          <p:txBody>
            <a:bodyPr wrap="none" rtlCol="0">
              <a:spAutoFit/>
            </a:bodyPr>
            <a:lstStyle/>
            <a:p>
              <a:r>
                <a:rPr kumimoji="1" lang="en-US" altLang="ja-JP" i="1" dirty="0" smtClean="0">
                  <a:solidFill>
                    <a:srgbClr val="800080"/>
                  </a:solidFill>
                  <a:latin typeface="Arial"/>
                  <a:cs typeface="Arial"/>
                </a:rPr>
                <a:t>J=35</a:t>
              </a:r>
              <a:endParaRPr kumimoji="1" lang="ja-JP" altLang="en-US" i="1" dirty="0">
                <a:solidFill>
                  <a:srgbClr val="800080"/>
                </a:solidFill>
                <a:latin typeface="Arial"/>
                <a:cs typeface="Arial"/>
              </a:endParaRPr>
            </a:p>
          </p:txBody>
        </p:sp>
        <p:sp>
          <p:nvSpPr>
            <p:cNvPr id="13" name="テキスト ボックス 12"/>
            <p:cNvSpPr txBox="1"/>
            <p:nvPr/>
          </p:nvSpPr>
          <p:spPr>
            <a:xfrm>
              <a:off x="7290234" y="5148853"/>
              <a:ext cx="904346" cy="443083"/>
            </a:xfrm>
            <a:prstGeom prst="rect">
              <a:avLst/>
            </a:prstGeom>
            <a:noFill/>
          </p:spPr>
          <p:txBody>
            <a:bodyPr wrap="none" rtlCol="0">
              <a:spAutoFit/>
            </a:bodyPr>
            <a:lstStyle/>
            <a:p>
              <a:r>
                <a:rPr kumimoji="1" lang="en-US" altLang="ja-JP" i="1" dirty="0" smtClean="0">
                  <a:solidFill>
                    <a:srgbClr val="800080"/>
                  </a:solidFill>
                  <a:latin typeface="Arial"/>
                  <a:cs typeface="Arial"/>
                </a:rPr>
                <a:t>J=36</a:t>
              </a:r>
              <a:endParaRPr kumimoji="1" lang="ja-JP" altLang="en-US" i="1" dirty="0">
                <a:solidFill>
                  <a:srgbClr val="800080"/>
                </a:solidFill>
                <a:latin typeface="Arial"/>
                <a:cs typeface="Arial"/>
              </a:endParaRPr>
            </a:p>
          </p:txBody>
        </p:sp>
        <p:sp>
          <p:nvSpPr>
            <p:cNvPr id="14" name="テキスト ボックス 13"/>
            <p:cNvSpPr txBox="1"/>
            <p:nvPr/>
          </p:nvSpPr>
          <p:spPr>
            <a:xfrm>
              <a:off x="8267194" y="5148853"/>
              <a:ext cx="904346" cy="443083"/>
            </a:xfrm>
            <a:prstGeom prst="rect">
              <a:avLst/>
            </a:prstGeom>
            <a:noFill/>
          </p:spPr>
          <p:txBody>
            <a:bodyPr wrap="none" rtlCol="0">
              <a:spAutoFit/>
            </a:bodyPr>
            <a:lstStyle/>
            <a:p>
              <a:r>
                <a:rPr kumimoji="1" lang="en-US" altLang="ja-JP" i="1" dirty="0" smtClean="0">
                  <a:solidFill>
                    <a:srgbClr val="800080"/>
                  </a:solidFill>
                  <a:latin typeface="Arial"/>
                  <a:cs typeface="Arial"/>
                </a:rPr>
                <a:t>J=37</a:t>
              </a:r>
              <a:endParaRPr kumimoji="1" lang="ja-JP" altLang="en-US" i="1" dirty="0">
                <a:solidFill>
                  <a:srgbClr val="800080"/>
                </a:solidFill>
                <a:latin typeface="Arial"/>
                <a:cs typeface="Arial"/>
              </a:endParaRPr>
            </a:p>
          </p:txBody>
        </p:sp>
        <p:sp>
          <p:nvSpPr>
            <p:cNvPr id="15" name="テキスト ボックス 14"/>
            <p:cNvSpPr txBox="1"/>
            <p:nvPr/>
          </p:nvSpPr>
          <p:spPr>
            <a:xfrm>
              <a:off x="9250011" y="5148853"/>
              <a:ext cx="904346" cy="443083"/>
            </a:xfrm>
            <a:prstGeom prst="rect">
              <a:avLst/>
            </a:prstGeom>
            <a:noFill/>
          </p:spPr>
          <p:txBody>
            <a:bodyPr wrap="none" rtlCol="0">
              <a:spAutoFit/>
            </a:bodyPr>
            <a:lstStyle/>
            <a:p>
              <a:r>
                <a:rPr kumimoji="1" lang="en-US" altLang="ja-JP" i="1" dirty="0" smtClean="0">
                  <a:solidFill>
                    <a:srgbClr val="800080"/>
                  </a:solidFill>
                  <a:latin typeface="Arial"/>
                  <a:cs typeface="Arial"/>
                </a:rPr>
                <a:t>J=38</a:t>
              </a:r>
              <a:endParaRPr kumimoji="1" lang="ja-JP" altLang="en-US" i="1" dirty="0">
                <a:solidFill>
                  <a:srgbClr val="800080"/>
                </a:solidFill>
                <a:latin typeface="Arial"/>
                <a:cs typeface="Arial"/>
              </a:endParaRPr>
            </a:p>
          </p:txBody>
        </p:sp>
        <p:cxnSp>
          <p:nvCxnSpPr>
            <p:cNvPr id="6" name="直線矢印コネクタ 5"/>
            <p:cNvCxnSpPr/>
            <p:nvPr/>
          </p:nvCxnSpPr>
          <p:spPr bwMode="auto">
            <a:xfrm>
              <a:off x="3072776" y="1644292"/>
              <a:ext cx="6415392" cy="0"/>
            </a:xfrm>
            <a:prstGeom prst="straightConnector1">
              <a:avLst/>
            </a:prstGeom>
            <a:solidFill>
              <a:schemeClr val="accent1"/>
            </a:solidFill>
            <a:ln w="76200" cap="flat" cmpd="sng" algn="ctr">
              <a:solidFill>
                <a:schemeClr val="tx1"/>
              </a:solidFill>
              <a:prstDash val="solid"/>
              <a:round/>
              <a:headEnd type="arrow"/>
              <a:tailEnd type="arrow"/>
            </a:ln>
            <a:effectLst/>
          </p:spPr>
        </p:cxnSp>
        <p:sp>
          <p:nvSpPr>
            <p:cNvPr id="16" name="テキスト ボックス 15"/>
            <p:cNvSpPr txBox="1"/>
            <p:nvPr/>
          </p:nvSpPr>
          <p:spPr>
            <a:xfrm>
              <a:off x="5174915" y="1171038"/>
              <a:ext cx="1961468" cy="627700"/>
            </a:xfrm>
            <a:prstGeom prst="rect">
              <a:avLst/>
            </a:prstGeom>
            <a:solidFill>
              <a:srgbClr val="FFFFFF"/>
            </a:solidFill>
          </p:spPr>
          <p:txBody>
            <a:bodyPr wrap="none" rtlCol="0">
              <a:spAutoFit/>
            </a:bodyPr>
            <a:lstStyle/>
            <a:p>
              <a:r>
                <a:rPr kumimoji="1" lang="en-US" altLang="ja-JP" sz="2800" dirty="0" smtClean="0">
                  <a:latin typeface="Arial"/>
                  <a:cs typeface="Arial"/>
                </a:rPr>
                <a:t>0.12 THz</a:t>
              </a:r>
              <a:endParaRPr kumimoji="1" lang="ja-JP" altLang="en-US" sz="2800" dirty="0">
                <a:latin typeface="Arial"/>
                <a:cs typeface="Arial"/>
              </a:endParaRPr>
            </a:p>
          </p:txBody>
        </p:sp>
        <p:cxnSp>
          <p:nvCxnSpPr>
            <p:cNvPr id="18" name="直線矢印コネクタ 17"/>
            <p:cNvCxnSpPr/>
            <p:nvPr/>
          </p:nvCxnSpPr>
          <p:spPr bwMode="auto">
            <a:xfrm>
              <a:off x="3447281" y="4525873"/>
              <a:ext cx="960681" cy="0"/>
            </a:xfrm>
            <a:prstGeom prst="straightConnector1">
              <a:avLst/>
            </a:prstGeom>
            <a:solidFill>
              <a:schemeClr val="accent1"/>
            </a:solidFill>
            <a:ln w="76200" cap="flat" cmpd="sng" algn="ctr">
              <a:solidFill>
                <a:srgbClr val="2F8B20"/>
              </a:solidFill>
              <a:prstDash val="solid"/>
              <a:round/>
              <a:headEnd type="triangle"/>
              <a:tailEnd type="triangle"/>
            </a:ln>
            <a:effectLst/>
          </p:spPr>
        </p:cxnSp>
        <p:sp>
          <p:nvSpPr>
            <p:cNvPr id="19" name="テキスト ボックス 18"/>
            <p:cNvSpPr txBox="1"/>
            <p:nvPr/>
          </p:nvSpPr>
          <p:spPr>
            <a:xfrm>
              <a:off x="3514008" y="3304864"/>
              <a:ext cx="775395" cy="1107707"/>
            </a:xfrm>
            <a:prstGeom prst="rect">
              <a:avLst/>
            </a:prstGeom>
            <a:noFill/>
          </p:spPr>
          <p:txBody>
            <a:bodyPr wrap="none" rtlCol="0">
              <a:spAutoFit/>
            </a:bodyPr>
            <a:lstStyle/>
            <a:p>
              <a:r>
                <a:rPr kumimoji="1" lang="en-US" altLang="ja-JP" dirty="0" smtClean="0">
                  <a:solidFill>
                    <a:srgbClr val="2F8B20"/>
                  </a:solidFill>
                  <a:latin typeface="Arial"/>
                  <a:cs typeface="Arial"/>
                </a:rPr>
                <a:t>2B=</a:t>
              </a:r>
            </a:p>
            <a:p>
              <a:r>
                <a:rPr lang="en-US" altLang="ja-JP" dirty="0" smtClean="0">
                  <a:solidFill>
                    <a:srgbClr val="2F8B20"/>
                  </a:solidFill>
                  <a:latin typeface="Arial"/>
                  <a:cs typeface="Arial"/>
                </a:rPr>
                <a:t>18.4</a:t>
              </a:r>
            </a:p>
            <a:p>
              <a:r>
                <a:rPr lang="en-US" altLang="ja-JP" dirty="0" smtClean="0">
                  <a:solidFill>
                    <a:srgbClr val="2F8B20"/>
                  </a:solidFill>
                  <a:latin typeface="Arial"/>
                  <a:cs typeface="Arial"/>
                </a:rPr>
                <a:t>GHz</a:t>
              </a:r>
              <a:endParaRPr kumimoji="1" lang="ja-JP" altLang="en-US" dirty="0">
                <a:solidFill>
                  <a:srgbClr val="2F8B20"/>
                </a:solidFill>
                <a:latin typeface="Arial"/>
                <a:cs typeface="Arial"/>
              </a:endParaRPr>
            </a:p>
          </p:txBody>
        </p:sp>
      </p:grpSp>
      <p:pic>
        <p:nvPicPr>
          <p:cNvPr id="20" name="図 19"/>
          <p:cNvPicPr>
            <a:picLocks noChangeAspect="1"/>
          </p:cNvPicPr>
          <p:nvPr/>
        </p:nvPicPr>
        <p:blipFill>
          <a:blip r:embed="rId3"/>
          <a:stretch>
            <a:fillRect/>
          </a:stretch>
        </p:blipFill>
        <p:spPr>
          <a:xfrm>
            <a:off x="1" y="2909257"/>
            <a:ext cx="3285320" cy="2961956"/>
          </a:xfrm>
          <a:prstGeom prst="rect">
            <a:avLst/>
          </a:prstGeom>
        </p:spPr>
      </p:pic>
      <p:sp>
        <p:nvSpPr>
          <p:cNvPr id="21" name="テキスト ボックス 20"/>
          <p:cNvSpPr txBox="1"/>
          <p:nvPr/>
        </p:nvSpPr>
        <p:spPr>
          <a:xfrm>
            <a:off x="684837" y="2129203"/>
            <a:ext cx="1982081" cy="830997"/>
          </a:xfrm>
          <a:prstGeom prst="rect">
            <a:avLst/>
          </a:prstGeom>
          <a:solidFill>
            <a:schemeClr val="tx1"/>
          </a:solidFill>
        </p:spPr>
        <p:txBody>
          <a:bodyPr wrap="none" rtlCol="0">
            <a:spAutoFit/>
          </a:bodyPr>
          <a:lstStyle/>
          <a:p>
            <a:pPr algn="ctr"/>
            <a:r>
              <a:rPr kumimoji="1" lang="ja-JP" altLang="en-US" sz="2400" dirty="0" smtClean="0">
                <a:solidFill>
                  <a:schemeClr val="bg1"/>
                </a:solidFill>
                <a:latin typeface="ヒラギノ丸ゴ ProN W4"/>
                <a:ea typeface="ヒラギノ丸ゴ ProN W4"/>
                <a:cs typeface="ヒラギノ丸ゴ ProN W4"/>
              </a:rPr>
              <a:t>スペクトル</a:t>
            </a:r>
            <a:endParaRPr kumimoji="1" lang="en-US" altLang="ja-JP" sz="2400" dirty="0" smtClean="0">
              <a:solidFill>
                <a:schemeClr val="bg1"/>
              </a:solidFill>
              <a:latin typeface="ヒラギノ丸ゴ ProN W4"/>
              <a:ea typeface="ヒラギノ丸ゴ ProN W4"/>
              <a:cs typeface="ヒラギノ丸ゴ ProN W4"/>
            </a:endParaRPr>
          </a:p>
          <a:p>
            <a:pPr algn="ctr"/>
            <a:r>
              <a:rPr lang="ja-JP" altLang="en-US" sz="2400" dirty="0" smtClean="0">
                <a:solidFill>
                  <a:schemeClr val="bg1"/>
                </a:solidFill>
                <a:latin typeface="ヒラギノ丸ゴ ProN W4"/>
                <a:ea typeface="ヒラギノ丸ゴ ProN W4"/>
                <a:cs typeface="ヒラギノ丸ゴ ProN W4"/>
              </a:rPr>
              <a:t>データベース</a:t>
            </a:r>
            <a:endParaRPr kumimoji="1" lang="ja-JP" altLang="en-US" sz="2400" dirty="0">
              <a:solidFill>
                <a:schemeClr val="bg1"/>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2508141208"/>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図形グループ 20"/>
          <p:cNvGrpSpPr/>
          <p:nvPr/>
        </p:nvGrpSpPr>
        <p:grpSpPr>
          <a:xfrm>
            <a:off x="3190632" y="1569337"/>
            <a:ext cx="6818618" cy="5288669"/>
            <a:chOff x="1602794" y="1303725"/>
            <a:chExt cx="7173591" cy="5563994"/>
          </a:xfrm>
        </p:grpSpPr>
        <p:pic>
          <p:nvPicPr>
            <p:cNvPr id="20" name="図 19" descr="CH3CN200MHzフィッティン.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794" y="1303725"/>
              <a:ext cx="7173591" cy="5563994"/>
            </a:xfrm>
            <a:prstGeom prst="rect">
              <a:avLst/>
            </a:prstGeom>
          </p:spPr>
        </p:pic>
        <p:sp>
          <p:nvSpPr>
            <p:cNvPr id="7" name="正方形/長方形 6"/>
            <p:cNvSpPr/>
            <p:nvPr/>
          </p:nvSpPr>
          <p:spPr bwMode="auto">
            <a:xfrm>
              <a:off x="2654082" y="1969894"/>
              <a:ext cx="5633823" cy="421655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endParaRPr>
            </a:p>
          </p:txBody>
        </p:sp>
      </p:grpSp>
      <p:sp>
        <p:nvSpPr>
          <p:cNvPr id="2" name="タイトル 1"/>
          <p:cNvSpPr>
            <a:spLocks noGrp="1"/>
          </p:cNvSpPr>
          <p:nvPr>
            <p:ph type="title"/>
          </p:nvPr>
        </p:nvSpPr>
        <p:spPr>
          <a:xfrm>
            <a:off x="0" y="0"/>
            <a:ext cx="9906000" cy="520451"/>
          </a:xfrm>
          <a:solidFill>
            <a:schemeClr val="bg1"/>
          </a:solidFill>
        </p:spPr>
        <p:txBody>
          <a:bodyPr/>
          <a:lstStyle/>
          <a:p>
            <a:r>
              <a:rPr lang="en-US" altLang="ja-JP" sz="4000" spc="-150" dirty="0" smtClean="0">
                <a:latin typeface="Arial"/>
                <a:ea typeface="HGS創英角ｺﾞｼｯｸUB" panose="020B0900000000000000" pitchFamily="50" charset="-128"/>
                <a:cs typeface="Arial"/>
              </a:rPr>
              <a:t>Gas-phase spectroscopy of CH</a:t>
            </a:r>
            <a:r>
              <a:rPr lang="en-US" altLang="ja-JP" sz="4000" spc="-150" baseline="-25000" dirty="0" smtClean="0">
                <a:latin typeface="Arial"/>
                <a:ea typeface="HGS創英角ｺﾞｼｯｸUB" panose="020B0900000000000000" pitchFamily="50" charset="-128"/>
                <a:cs typeface="Arial"/>
              </a:rPr>
              <a:t>3</a:t>
            </a:r>
            <a:r>
              <a:rPr lang="en-US" altLang="ja-JP" sz="4000" spc="-150" dirty="0" smtClean="0">
                <a:latin typeface="Arial"/>
                <a:ea typeface="HGS創英角ｺﾞｼｯｸUB" panose="020B0900000000000000" pitchFamily="50" charset="-128"/>
                <a:cs typeface="Arial"/>
              </a:rPr>
              <a:t>CN at 20 Pa</a:t>
            </a:r>
            <a:endParaRPr kumimoji="1" lang="ja-JP" altLang="en-US" sz="4000" spc="-150" dirty="0">
              <a:latin typeface="Arial"/>
              <a:ea typeface="HGS創英角ｺﾞｼｯｸUB" panose="020B0900000000000000" pitchFamily="50" charset="-128"/>
              <a:cs typeface="Arial"/>
            </a:endParaRPr>
          </a:p>
        </p:txBody>
      </p:sp>
      <p:sp>
        <p:nvSpPr>
          <p:cNvPr id="10" name="テキスト ボックス 9"/>
          <p:cNvSpPr txBox="1"/>
          <p:nvPr/>
        </p:nvSpPr>
        <p:spPr>
          <a:xfrm>
            <a:off x="130413" y="665835"/>
            <a:ext cx="9756597" cy="584776"/>
          </a:xfrm>
          <a:prstGeom prst="rect">
            <a:avLst/>
          </a:prstGeom>
          <a:solidFill>
            <a:srgbClr val="000090"/>
          </a:solidFill>
        </p:spPr>
        <p:txBody>
          <a:bodyPr wrap="none" rtlCol="0">
            <a:spAutoFit/>
          </a:bodyPr>
          <a:lstStyle/>
          <a:p>
            <a:r>
              <a:rPr kumimoji="1" lang="en-US" altLang="ja-JP" sz="3200" spc="-150" dirty="0" smtClean="0">
                <a:solidFill>
                  <a:srgbClr val="FFFF00"/>
                </a:solidFill>
                <a:latin typeface="Arial"/>
                <a:cs typeface="Arial"/>
              </a:rPr>
              <a:t>Fine tuning from 0.62475 to 0.62495 THz at step of 30 kHz </a:t>
            </a:r>
            <a:endParaRPr kumimoji="1" lang="ja-JP" altLang="en-US" sz="3200" spc="-150" dirty="0">
              <a:solidFill>
                <a:srgbClr val="FFFF00"/>
              </a:solidFill>
              <a:latin typeface="Arial"/>
              <a:cs typeface="Arial"/>
            </a:endParaRPr>
          </a:p>
        </p:txBody>
      </p:sp>
      <p:cxnSp>
        <p:nvCxnSpPr>
          <p:cNvPr id="8" name="直線矢印コネクタ 7"/>
          <p:cNvCxnSpPr/>
          <p:nvPr/>
        </p:nvCxnSpPr>
        <p:spPr bwMode="auto">
          <a:xfrm flipV="1">
            <a:off x="4190181" y="1494982"/>
            <a:ext cx="5485098" cy="4641"/>
          </a:xfrm>
          <a:prstGeom prst="straightConnector1">
            <a:avLst/>
          </a:prstGeom>
          <a:solidFill>
            <a:schemeClr val="accent1"/>
          </a:solidFill>
          <a:ln w="76200" cap="flat" cmpd="sng" algn="ctr">
            <a:solidFill>
              <a:schemeClr val="tx1"/>
            </a:solidFill>
            <a:prstDash val="solid"/>
            <a:round/>
            <a:headEnd type="arrow"/>
            <a:tailEnd type="arrow"/>
          </a:ln>
          <a:effectLst/>
        </p:spPr>
      </p:cxnSp>
      <p:sp>
        <p:nvSpPr>
          <p:cNvPr id="9" name="テキスト ボックス 8"/>
          <p:cNvSpPr txBox="1"/>
          <p:nvPr/>
        </p:nvSpPr>
        <p:spPr>
          <a:xfrm>
            <a:off x="7730249" y="1269443"/>
            <a:ext cx="1449089" cy="461665"/>
          </a:xfrm>
          <a:prstGeom prst="rect">
            <a:avLst/>
          </a:prstGeom>
          <a:solidFill>
            <a:srgbClr val="FFFFFF"/>
          </a:solidFill>
        </p:spPr>
        <p:txBody>
          <a:bodyPr wrap="square" rtlCol="0">
            <a:spAutoFit/>
          </a:bodyPr>
          <a:lstStyle/>
          <a:p>
            <a:r>
              <a:rPr kumimoji="1" lang="en-US" altLang="ja-JP" sz="2400" dirty="0" smtClean="0">
                <a:latin typeface="Arial"/>
                <a:cs typeface="Arial"/>
              </a:rPr>
              <a:t>200 MHz</a:t>
            </a:r>
            <a:endParaRPr kumimoji="1" lang="ja-JP" altLang="en-US" sz="2400" dirty="0">
              <a:latin typeface="Arial"/>
              <a:cs typeface="Arial"/>
            </a:endParaRPr>
          </a:p>
        </p:txBody>
      </p:sp>
      <p:pic>
        <p:nvPicPr>
          <p:cNvPr id="11" name="図 10"/>
          <p:cNvPicPr>
            <a:picLocks noChangeAspect="1"/>
          </p:cNvPicPr>
          <p:nvPr/>
        </p:nvPicPr>
        <p:blipFill>
          <a:blip r:embed="rId3"/>
          <a:stretch>
            <a:fillRect/>
          </a:stretch>
        </p:blipFill>
        <p:spPr>
          <a:xfrm>
            <a:off x="6178" y="2202540"/>
            <a:ext cx="3285320" cy="2961956"/>
          </a:xfrm>
          <a:prstGeom prst="rect">
            <a:avLst/>
          </a:prstGeom>
        </p:spPr>
      </p:pic>
      <p:sp>
        <p:nvSpPr>
          <p:cNvPr id="3" name="テキスト ボックス 2"/>
          <p:cNvSpPr txBox="1"/>
          <p:nvPr/>
        </p:nvSpPr>
        <p:spPr>
          <a:xfrm>
            <a:off x="691014" y="1371544"/>
            <a:ext cx="1982081" cy="830997"/>
          </a:xfrm>
          <a:prstGeom prst="rect">
            <a:avLst/>
          </a:prstGeom>
          <a:solidFill>
            <a:schemeClr val="tx1"/>
          </a:solidFill>
        </p:spPr>
        <p:txBody>
          <a:bodyPr wrap="none" rtlCol="0">
            <a:spAutoFit/>
          </a:bodyPr>
          <a:lstStyle/>
          <a:p>
            <a:pPr algn="ctr"/>
            <a:r>
              <a:rPr kumimoji="1" lang="ja-JP" altLang="en-US" sz="2400" dirty="0" smtClean="0">
                <a:solidFill>
                  <a:schemeClr val="bg1"/>
                </a:solidFill>
                <a:latin typeface="ヒラギノ丸ゴ ProN W4"/>
                <a:ea typeface="ヒラギノ丸ゴ ProN W4"/>
                <a:cs typeface="ヒラギノ丸ゴ ProN W4"/>
              </a:rPr>
              <a:t>スペクトル</a:t>
            </a:r>
            <a:endParaRPr kumimoji="1" lang="en-US" altLang="ja-JP" sz="2400" dirty="0" smtClean="0">
              <a:solidFill>
                <a:schemeClr val="bg1"/>
              </a:solidFill>
              <a:latin typeface="ヒラギノ丸ゴ ProN W4"/>
              <a:ea typeface="ヒラギノ丸ゴ ProN W4"/>
              <a:cs typeface="ヒラギノ丸ゴ ProN W4"/>
            </a:endParaRPr>
          </a:p>
          <a:p>
            <a:pPr algn="ctr"/>
            <a:r>
              <a:rPr lang="ja-JP" altLang="en-US" sz="2400" dirty="0" smtClean="0">
                <a:solidFill>
                  <a:schemeClr val="bg1"/>
                </a:solidFill>
                <a:latin typeface="ヒラギノ丸ゴ ProN W4"/>
                <a:ea typeface="ヒラギノ丸ゴ ProN W4"/>
                <a:cs typeface="ヒラギノ丸ゴ ProN W4"/>
              </a:rPr>
              <a:t>データベース</a:t>
            </a:r>
            <a:endParaRPr kumimoji="1" lang="ja-JP" altLang="en-US" sz="2400" dirty="0">
              <a:solidFill>
                <a:schemeClr val="bg1"/>
              </a:solidFill>
              <a:latin typeface="ヒラギノ丸ゴ ProN W4"/>
              <a:ea typeface="ヒラギノ丸ゴ ProN W4"/>
              <a:cs typeface="ヒラギノ丸ゴ ProN W4"/>
            </a:endParaRPr>
          </a:p>
        </p:txBody>
      </p:sp>
      <p:sp>
        <p:nvSpPr>
          <p:cNvPr id="5" name="テキスト ボックス 4"/>
          <p:cNvSpPr txBox="1"/>
          <p:nvPr/>
        </p:nvSpPr>
        <p:spPr>
          <a:xfrm>
            <a:off x="366642" y="5208319"/>
            <a:ext cx="2625335" cy="1569660"/>
          </a:xfrm>
          <a:prstGeom prst="rect">
            <a:avLst/>
          </a:prstGeom>
          <a:solidFill>
            <a:srgbClr val="FFFF00"/>
          </a:solidFill>
        </p:spPr>
        <p:txBody>
          <a:bodyPr wrap="none" rtlCol="0">
            <a:spAutoFit/>
          </a:bodyPr>
          <a:lstStyle/>
          <a:p>
            <a:r>
              <a:rPr kumimoji="1" lang="ja-JP" altLang="en-US" sz="2400" dirty="0" smtClean="0">
                <a:solidFill>
                  <a:srgbClr val="FF0000"/>
                </a:solidFill>
                <a:latin typeface="ヒラギノ丸ゴ ProN W4"/>
                <a:ea typeface="ヒラギノ丸ゴ ProN W4"/>
                <a:cs typeface="ヒラギノ丸ゴ ProN W4"/>
              </a:rPr>
              <a:t>スペクトル分解能</a:t>
            </a:r>
            <a:endParaRPr kumimoji="1" lang="en-US" altLang="ja-JP" sz="2400" dirty="0" smtClean="0">
              <a:solidFill>
                <a:srgbClr val="FF0000"/>
              </a:solidFill>
              <a:latin typeface="ヒラギノ丸ゴ ProN W4"/>
              <a:ea typeface="ヒラギノ丸ゴ ProN W4"/>
              <a:cs typeface="ヒラギノ丸ゴ ProN W4"/>
            </a:endParaRPr>
          </a:p>
          <a:p>
            <a:r>
              <a:rPr kumimoji="1" lang="en-US" altLang="ja-JP" sz="2400" dirty="0" smtClean="0">
                <a:solidFill>
                  <a:srgbClr val="FF0000"/>
                </a:solidFill>
                <a:latin typeface="ヒラギノ丸ゴ ProN W4"/>
                <a:ea typeface="ヒラギノ丸ゴ ProN W4"/>
                <a:cs typeface="ヒラギノ丸ゴ ProN W4"/>
              </a:rPr>
              <a:t>	&lt;500kHz</a:t>
            </a:r>
          </a:p>
          <a:p>
            <a:r>
              <a:rPr lang="ja-JP" altLang="en-US" sz="2400" dirty="0" smtClean="0">
                <a:solidFill>
                  <a:srgbClr val="FF0000"/>
                </a:solidFill>
                <a:latin typeface="ヒラギノ丸ゴ ProN W4"/>
                <a:ea typeface="ヒラギノ丸ゴ ProN W4"/>
                <a:cs typeface="ヒラギノ丸ゴ ProN W4"/>
              </a:rPr>
              <a:t>スペクトル確度</a:t>
            </a:r>
            <a:endParaRPr lang="en-US" altLang="ja-JP" sz="2400" dirty="0" smtClean="0">
              <a:solidFill>
                <a:srgbClr val="FF0000"/>
              </a:solidFill>
              <a:latin typeface="ヒラギノ丸ゴ ProN W4"/>
              <a:ea typeface="ヒラギノ丸ゴ ProN W4"/>
              <a:cs typeface="ヒラギノ丸ゴ ProN W4"/>
            </a:endParaRPr>
          </a:p>
          <a:p>
            <a:r>
              <a:rPr lang="en-US" altLang="ja-JP" sz="2400" dirty="0" smtClean="0">
                <a:solidFill>
                  <a:srgbClr val="FF0000"/>
                </a:solidFill>
                <a:latin typeface="ヒラギノ丸ゴ ProN W4"/>
                <a:ea typeface="ヒラギノ丸ゴ ProN W4"/>
                <a:cs typeface="ヒラギノ丸ゴ ProN W4"/>
              </a:rPr>
              <a:t>	&lt;10</a:t>
            </a:r>
            <a:r>
              <a:rPr lang="en-US" altLang="ja-JP" sz="2400" baseline="30000" dirty="0" smtClean="0">
                <a:solidFill>
                  <a:srgbClr val="FF0000"/>
                </a:solidFill>
                <a:latin typeface="ヒラギノ丸ゴ ProN W4"/>
                <a:ea typeface="ヒラギノ丸ゴ ProN W4"/>
                <a:cs typeface="ヒラギノ丸ゴ ProN W4"/>
              </a:rPr>
              <a:t>7</a:t>
            </a:r>
          </a:p>
        </p:txBody>
      </p:sp>
    </p:spTree>
    <p:extLst>
      <p:ext uri="{BB962C8B-B14F-4D97-AF65-F5344CB8AC3E}">
        <p14:creationId xmlns:p14="http://schemas.microsoft.com/office/powerpoint/2010/main" val="1713704518"/>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O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79" y="2057400"/>
            <a:ext cx="487362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4338" name="Picture 3" descr="OS-THz-T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3" y="1752606"/>
            <a:ext cx="46783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7204" name="Rectangle 4"/>
          <p:cNvSpPr>
            <a:spLocks noChangeArrowheads="1"/>
          </p:cNvSpPr>
          <p:nvPr/>
        </p:nvSpPr>
        <p:spPr bwMode="auto">
          <a:xfrm>
            <a:off x="407989" y="4489451"/>
            <a:ext cx="4576762" cy="193899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6800" rIns="46800">
            <a:spAutoFit/>
          </a:bodyPr>
          <a:lstStyle/>
          <a:p>
            <a:r>
              <a:rPr lang="ja-JP" altLang="en-US" sz="2400" b="1" dirty="0">
                <a:solidFill>
                  <a:srgbClr val="FFFF00"/>
                </a:solidFill>
                <a:latin typeface="ヒラギノ丸ゴ Pro W4" charset="0"/>
                <a:ea typeface="ヒラギノ丸ゴ Pro W4" charset="0"/>
                <a:cs typeface="ヒラギノ丸ゴ Pro W4" charset="0"/>
              </a:rPr>
              <a:t>・機械式時間遅延走査が不要</a:t>
            </a:r>
            <a:r>
              <a:rPr lang="en-US" altLang="ja-JP" sz="2400" b="1" dirty="0">
                <a:solidFill>
                  <a:srgbClr val="FFFF00"/>
                </a:solidFill>
                <a:latin typeface="ヒラギノ丸ゴ Pro W4" charset="0"/>
                <a:ea typeface="ヒラギノ丸ゴ Pro W4" charset="0"/>
                <a:cs typeface="ヒラギノ丸ゴ Pro W4" charset="0"/>
              </a:rPr>
              <a:t/>
            </a:r>
            <a:br>
              <a:rPr lang="en-US" altLang="ja-JP" sz="2400" b="1" dirty="0">
                <a:solidFill>
                  <a:srgbClr val="FFFF00"/>
                </a:solidFill>
                <a:latin typeface="ヒラギノ丸ゴ Pro W4" charset="0"/>
                <a:ea typeface="ヒラギノ丸ゴ Pro W4" charset="0"/>
                <a:cs typeface="ヒラギノ丸ゴ Pro W4" charset="0"/>
              </a:rPr>
            </a:br>
            <a:r>
              <a:rPr lang="ja-JP" altLang="en-US" sz="2400" b="1" dirty="0">
                <a:solidFill>
                  <a:srgbClr val="FFFF00"/>
                </a:solidFill>
                <a:latin typeface="ヒラギノ丸ゴ Pro W4" charset="0"/>
                <a:ea typeface="ヒラギノ丸ゴ Pro W4" charset="0"/>
                <a:cs typeface="ヒラギノ丸ゴ Pro W4" charset="0"/>
              </a:rPr>
              <a:t>・高速測定</a:t>
            </a:r>
            <a:r>
              <a:rPr lang="en-US" altLang="ja-JP" sz="2400" b="1" dirty="0">
                <a:solidFill>
                  <a:srgbClr val="FFFF00"/>
                </a:solidFill>
                <a:latin typeface="ヒラギノ丸ゴ Pro W4" charset="0"/>
                <a:ea typeface="ヒラギノ丸ゴ Pro W4" charset="0"/>
                <a:cs typeface="ヒラギノ丸ゴ Pro W4" charset="0"/>
              </a:rPr>
              <a:t>(</a:t>
            </a:r>
            <a:r>
              <a:rPr lang="ja-JP" altLang="en-US" sz="2400" b="1" dirty="0" smtClean="0">
                <a:solidFill>
                  <a:srgbClr val="FFFF00"/>
                </a:solidFill>
                <a:latin typeface="ヒラギノ丸ゴ Pro W4" charset="0"/>
                <a:ea typeface="ヒラギノ丸ゴ Pro W4" charset="0"/>
                <a:cs typeface="ヒラギノ丸ゴ Pro W4" charset="0"/>
              </a:rPr>
              <a:t>スキャンレート</a:t>
            </a:r>
            <a:r>
              <a:rPr lang="en-US" altLang="ja-JP" sz="2400" b="1" dirty="0" smtClean="0">
                <a:solidFill>
                  <a:srgbClr val="FFFF00"/>
                </a:solidFill>
                <a:latin typeface="ヒラギノ丸ゴ Pro W4" charset="0"/>
                <a:ea typeface="ヒラギノ丸ゴ Pro W4" charset="0"/>
                <a:cs typeface="ヒラギノ丸ゴ Pro W4" charset="0"/>
              </a:rPr>
              <a:t>∆)</a:t>
            </a:r>
            <a:endParaRPr lang="ja-JP" altLang="en-US" sz="2400" b="1" dirty="0">
              <a:solidFill>
                <a:srgbClr val="FFFF00"/>
              </a:solidFill>
              <a:latin typeface="ヒラギノ丸ゴ Pro W4" charset="0"/>
              <a:ea typeface="ヒラギノ丸ゴ Pro W4" charset="0"/>
              <a:cs typeface="ヒラギノ丸ゴ Pro W4" charset="0"/>
            </a:endParaRPr>
          </a:p>
          <a:p>
            <a:r>
              <a:rPr lang="ja-JP" altLang="en-US" sz="2400" b="1" dirty="0">
                <a:solidFill>
                  <a:srgbClr val="FFFF00"/>
                </a:solidFill>
                <a:latin typeface="ヒラギノ丸ゴ Pro W4" charset="0"/>
                <a:ea typeface="ヒラギノ丸ゴ Pro W4" charset="0"/>
                <a:cs typeface="ヒラギノ丸ゴ Pro W4" charset="0"/>
              </a:rPr>
              <a:t>・任意の測定時間窓を設定可能</a:t>
            </a:r>
            <a:endParaRPr lang="en-US" altLang="ja-JP" sz="2400" b="1" dirty="0">
              <a:solidFill>
                <a:srgbClr val="FFFF00"/>
              </a:solidFill>
              <a:latin typeface="ヒラギノ丸ゴ Pro W4" charset="0"/>
              <a:ea typeface="ヒラギノ丸ゴ Pro W4" charset="0"/>
              <a:cs typeface="ヒラギノ丸ゴ Pro W4" charset="0"/>
            </a:endParaRPr>
          </a:p>
          <a:p>
            <a:r>
              <a:rPr lang="ja-JP" altLang="en-US" sz="2400" b="1" dirty="0">
                <a:solidFill>
                  <a:srgbClr val="FFFF00"/>
                </a:solidFill>
                <a:latin typeface="ヒラギノ丸ゴ Pro W4" charset="0"/>
                <a:ea typeface="ヒラギノ丸ゴ Pro W4" charset="0"/>
                <a:cs typeface="ヒラギノ丸ゴ Pro W4" charset="0"/>
              </a:rPr>
              <a:t>・スペクトル確度はモード同期周波数の安定性に依存</a:t>
            </a:r>
            <a:endParaRPr lang="en-US" altLang="ja-JP" sz="2400" b="1" dirty="0">
              <a:solidFill>
                <a:srgbClr val="FFFF00"/>
              </a:solidFill>
              <a:latin typeface="ヒラギノ丸ゴ Pro W4" charset="0"/>
              <a:ea typeface="ヒラギノ丸ゴ Pro W4" charset="0"/>
              <a:cs typeface="ヒラギノ丸ゴ Pro W4" charset="0"/>
            </a:endParaRPr>
          </a:p>
        </p:txBody>
      </p:sp>
      <p:sp>
        <p:nvSpPr>
          <p:cNvPr id="27652" name="Rectangle 5"/>
          <p:cNvSpPr>
            <a:spLocks noGrp="1" noChangeArrowheads="1"/>
          </p:cNvSpPr>
          <p:nvPr>
            <p:ph type="title" idx="4294967295"/>
          </p:nvPr>
        </p:nvSpPr>
        <p:spPr>
          <a:xfrm>
            <a:off x="0" y="193610"/>
            <a:ext cx="9906000" cy="1077218"/>
          </a:xfrm>
        </p:spPr>
        <p:txBody>
          <a:bodyPr rtlCol="0">
            <a:spAutoFit/>
          </a:bodyPr>
          <a:lstStyle/>
          <a:p>
            <a:pPr algn="l" fontAlgn="auto">
              <a:spcAft>
                <a:spcPts val="0"/>
              </a:spcAft>
              <a:defRPr/>
            </a:pPr>
            <a:r>
              <a:rPr lang="en-US" altLang="ja-JP" sz="3200" dirty="0">
                <a:latin typeface="ヒラギノ丸ゴ ProN W4"/>
                <a:ea typeface="ヒラギノ丸ゴ ProN W4"/>
                <a:cs typeface="ヒラギノ丸ゴ ProN W4"/>
              </a:rPr>
              <a:t>THz</a:t>
            </a:r>
            <a:r>
              <a:rPr lang="ja-JP" altLang="en-US" sz="3200" dirty="0">
                <a:latin typeface="ヒラギノ丸ゴ ProN W4"/>
                <a:ea typeface="ヒラギノ丸ゴ ProN W4"/>
                <a:cs typeface="ヒラギノ丸ゴ ProN W4"/>
              </a:rPr>
              <a:t>分光ツール</a:t>
            </a:r>
            <a:r>
              <a:rPr lang="en-US" altLang="ja-JP" sz="3200" dirty="0">
                <a:latin typeface="ヒラギノ丸ゴ ProN W4"/>
                <a:ea typeface="ヒラギノ丸ゴ ProN W4"/>
                <a:cs typeface="ヒラギノ丸ゴ ProN W4"/>
              </a:rPr>
              <a:t>②</a:t>
            </a:r>
            <a:r>
              <a:rPr lang="ja-JP" altLang="en-US" sz="3200" dirty="0" smtClean="0">
                <a:latin typeface="ヒラギノ丸ゴ ProN W4"/>
                <a:ea typeface="ヒラギノ丸ゴ ProN W4"/>
                <a:cs typeface="ヒラギノ丸ゴ ProN W4"/>
              </a:rPr>
              <a:t>：</a:t>
            </a:r>
            <a:r>
              <a:rPr lang="ja-JP" altLang="en-US" sz="3200" spc="-150" dirty="0" smtClean="0">
                <a:latin typeface="ヒラギノ丸ゴ Pro W4"/>
                <a:ea typeface="ヒラギノ丸ゴ Pro W4"/>
                <a:cs typeface="ヒラギノ丸ゴ Pro W4"/>
              </a:rPr>
              <a:t>非同期光</a:t>
            </a:r>
            <a:r>
              <a:rPr lang="ja-JP" altLang="en-US" sz="3200" spc="-150" dirty="0">
                <a:latin typeface="ヒラギノ丸ゴ Pro W4"/>
                <a:ea typeface="ヒラギノ丸ゴ Pro W4"/>
                <a:cs typeface="ヒラギノ丸ゴ Pro W4"/>
              </a:rPr>
              <a:t>サンプリング式</a:t>
            </a:r>
            <a:r>
              <a:rPr lang="en-US" altLang="ja-JP" sz="3200" spc="-150" dirty="0">
                <a:latin typeface="ヒラギノ丸ゴ Pro W4"/>
                <a:ea typeface="ヒラギノ丸ゴ Pro W4"/>
                <a:cs typeface="ヒラギノ丸ゴ Pro W4"/>
              </a:rPr>
              <a:t>THz-</a:t>
            </a:r>
            <a:r>
              <a:rPr lang="en-US" altLang="ja-JP" sz="3200" spc="-150" dirty="0" smtClean="0">
                <a:latin typeface="ヒラギノ丸ゴ Pro W4"/>
                <a:ea typeface="ヒラギノ丸ゴ Pro W4"/>
                <a:cs typeface="ヒラギノ丸ゴ Pro W4"/>
              </a:rPr>
              <a:t>TDS</a:t>
            </a:r>
            <a:br>
              <a:rPr lang="en-US" altLang="ja-JP" sz="3200" spc="-150" dirty="0" smtClean="0">
                <a:latin typeface="ヒラギノ丸ゴ Pro W4"/>
                <a:ea typeface="ヒラギノ丸ゴ Pro W4"/>
                <a:cs typeface="ヒラギノ丸ゴ Pro W4"/>
              </a:rPr>
            </a:br>
            <a:r>
              <a:rPr lang="en-US" altLang="ja-JP" sz="3200" spc="-150" dirty="0">
                <a:latin typeface="ヒラギノ丸ゴ Pro W4"/>
                <a:ea typeface="ヒラギノ丸ゴ Pro W4"/>
                <a:cs typeface="ヒラギノ丸ゴ Pro W4"/>
              </a:rPr>
              <a:t>	</a:t>
            </a:r>
            <a:r>
              <a:rPr lang="en-US" altLang="ja-JP" sz="3200" spc="-150" dirty="0" smtClean="0">
                <a:latin typeface="ヒラギノ丸ゴ Pro W4"/>
                <a:ea typeface="ヒラギノ丸ゴ Pro W4"/>
                <a:cs typeface="ヒラギノ丸ゴ Pro W4"/>
              </a:rPr>
              <a:t>												    </a:t>
            </a:r>
            <a:r>
              <a:rPr lang="ja-JP" altLang="en-US" sz="3200" spc="-150" dirty="0" smtClean="0">
                <a:latin typeface="ヒラギノ丸ゴ Pro W4"/>
                <a:ea typeface="ヒラギノ丸ゴ Pro W4"/>
                <a:cs typeface="ヒラギノ丸ゴ Pro W4"/>
              </a:rPr>
              <a:t>デュアル</a:t>
            </a:r>
            <a:r>
              <a:rPr lang="en-US" altLang="ja-JP" sz="3200" spc="-150" dirty="0" smtClean="0">
                <a:latin typeface="ヒラギノ丸ゴ Pro W4"/>
                <a:ea typeface="ヒラギノ丸ゴ Pro W4"/>
                <a:cs typeface="ヒラギノ丸ゴ Pro W4"/>
              </a:rPr>
              <a:t>THz</a:t>
            </a:r>
            <a:r>
              <a:rPr lang="ja-JP" altLang="en-US" sz="3200" spc="-150" dirty="0" smtClean="0">
                <a:latin typeface="ヒラギノ丸ゴ Pro W4"/>
                <a:ea typeface="ヒラギノ丸ゴ Pro W4"/>
                <a:cs typeface="ヒラギノ丸ゴ Pro W4"/>
              </a:rPr>
              <a:t>コム分光法</a:t>
            </a:r>
            <a:endParaRPr lang="ja-JP" altLang="en-US" sz="3200" spc="-150" dirty="0">
              <a:latin typeface="ヒラギノ丸ゴ Pro W4"/>
              <a:ea typeface="ヒラギノ丸ゴ Pro W4"/>
              <a:cs typeface="ヒラギノ丸ゴ Pro W4"/>
            </a:endParaRPr>
          </a:p>
        </p:txBody>
      </p:sp>
      <p:sp>
        <p:nvSpPr>
          <p:cNvPr id="14341" name="Rectangle 7"/>
          <p:cNvSpPr>
            <a:spLocks noChangeArrowheads="1"/>
          </p:cNvSpPr>
          <p:nvPr/>
        </p:nvSpPr>
        <p:spPr bwMode="auto">
          <a:xfrm>
            <a:off x="5200650" y="5183188"/>
            <a:ext cx="4622800" cy="144655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200" dirty="0">
                <a:solidFill>
                  <a:schemeClr val="bg1"/>
                </a:solidFill>
                <a:latin typeface="ヒラギノ丸ゴ Pro W4" charset="0"/>
                <a:ea typeface="ヒラギノ丸ゴ Pro W4" charset="0"/>
                <a:cs typeface="ヒラギノ丸ゴ Pro W4" charset="0"/>
              </a:rPr>
              <a:t>ピコ秒オーダー（周期</a:t>
            </a:r>
            <a:r>
              <a:rPr lang="en-US" altLang="ja-JP" sz="2200" dirty="0">
                <a:solidFill>
                  <a:schemeClr val="bg1"/>
                </a:solidFill>
                <a:latin typeface="ヒラギノ丸ゴ Pro W4" charset="0"/>
                <a:ea typeface="ヒラギノ丸ゴ Pro W4" charset="0"/>
                <a:cs typeface="ヒラギノ丸ゴ Pro W4" charset="0"/>
              </a:rPr>
              <a:t>1/f</a:t>
            </a:r>
            <a:r>
              <a:rPr lang="en-US" altLang="ja-JP" sz="2200" baseline="-25000" dirty="0">
                <a:solidFill>
                  <a:schemeClr val="bg1"/>
                </a:solidFill>
                <a:latin typeface="ヒラギノ丸ゴ Pro W4" charset="0"/>
                <a:ea typeface="ヒラギノ丸ゴ Pro W4" charset="0"/>
                <a:cs typeface="ヒラギノ丸ゴ Pro W4" charset="0"/>
              </a:rPr>
              <a:t>1</a:t>
            </a:r>
            <a:r>
              <a:rPr lang="ja-JP" altLang="en-US" sz="2200" dirty="0">
                <a:solidFill>
                  <a:schemeClr val="bg1"/>
                </a:solidFill>
                <a:latin typeface="ヒラギノ丸ゴ Pro W4" charset="0"/>
                <a:ea typeface="ヒラギノ丸ゴ Pro W4" charset="0"/>
                <a:cs typeface="ヒラギノ丸ゴ Pro W4" charset="0"/>
              </a:rPr>
              <a:t>）の</a:t>
            </a:r>
            <a:r>
              <a:rPr lang="en-US" altLang="ja-JP" sz="2200" dirty="0">
                <a:solidFill>
                  <a:schemeClr val="bg1"/>
                </a:solidFill>
                <a:latin typeface="ヒラギノ丸ゴ Pro W4" charset="0"/>
                <a:ea typeface="ヒラギノ丸ゴ Pro W4" charset="0"/>
                <a:cs typeface="ヒラギノ丸ゴ Pro W4" charset="0"/>
              </a:rPr>
              <a:t>THz</a:t>
            </a:r>
            <a:r>
              <a:rPr lang="ja-JP" altLang="en-US" sz="2200" dirty="0">
                <a:solidFill>
                  <a:schemeClr val="bg1"/>
                </a:solidFill>
                <a:latin typeface="ヒラギノ丸ゴ Pro W4" charset="0"/>
                <a:ea typeface="ヒラギノ丸ゴ Pro W4" charset="0"/>
                <a:cs typeface="ヒラギノ丸ゴ Pro W4" charset="0"/>
              </a:rPr>
              <a:t>パルスをマイクロ秒オーダー（周期</a:t>
            </a:r>
            <a:r>
              <a:rPr lang="en-US" altLang="ja-JP" sz="2200" dirty="0">
                <a:solidFill>
                  <a:schemeClr val="bg1"/>
                </a:solidFill>
                <a:latin typeface="ヒラギノ丸ゴ Pro W4" charset="0"/>
                <a:ea typeface="ヒラギノ丸ゴ Pro W4" charset="0"/>
                <a:cs typeface="ヒラギノ丸ゴ Pro W4" charset="0"/>
              </a:rPr>
              <a:t>1</a:t>
            </a:r>
            <a:r>
              <a:rPr lang="en-US" altLang="ja-JP" sz="2200" dirty="0" smtClean="0">
                <a:solidFill>
                  <a:schemeClr val="bg1"/>
                </a:solidFill>
                <a:latin typeface="ヒラギノ丸ゴ Pro W4" charset="0"/>
                <a:ea typeface="ヒラギノ丸ゴ Pro W4" charset="0"/>
                <a:cs typeface="ヒラギノ丸ゴ Pro W4" charset="0"/>
              </a:rPr>
              <a:t>/</a:t>
            </a:r>
            <a:r>
              <a:rPr lang="en-US" altLang="ja-JP" sz="2000" b="1" dirty="0" smtClean="0">
                <a:solidFill>
                  <a:schemeClr val="bg1"/>
                </a:solidFill>
                <a:latin typeface="ヒラギノ丸ゴ Pro W4" charset="0"/>
                <a:ea typeface="ヒラギノ丸ゴ Pro W4" charset="0"/>
                <a:cs typeface="ヒラギノ丸ゴ Pro W4" charset="0"/>
              </a:rPr>
              <a:t>∆</a:t>
            </a:r>
            <a:r>
              <a:rPr lang="ja-JP" altLang="en-US" sz="2200" dirty="0" smtClean="0">
                <a:solidFill>
                  <a:schemeClr val="bg1"/>
                </a:solidFill>
                <a:latin typeface="ヒラギノ丸ゴ Pro W4" charset="0"/>
                <a:ea typeface="ヒラギノ丸ゴ Pro W4" charset="0"/>
                <a:cs typeface="ヒラギノ丸ゴ Pro W4" charset="0"/>
              </a:rPr>
              <a:t>）</a:t>
            </a:r>
            <a:r>
              <a:rPr lang="ja-JP" altLang="en-US" sz="2200" dirty="0">
                <a:solidFill>
                  <a:schemeClr val="bg1"/>
                </a:solidFill>
                <a:latin typeface="ヒラギノ丸ゴ Pro W4" charset="0"/>
                <a:ea typeface="ヒラギノ丸ゴ Pro W4" charset="0"/>
                <a:cs typeface="ヒラギノ丸ゴ Pro W4" charset="0"/>
              </a:rPr>
              <a:t>までスケール拡大</a:t>
            </a:r>
            <a:endParaRPr lang="en-US" altLang="ja-JP" sz="2200" dirty="0">
              <a:solidFill>
                <a:schemeClr val="bg1"/>
              </a:solidFill>
              <a:latin typeface="ヒラギノ丸ゴ Pro W4" charset="0"/>
              <a:ea typeface="ヒラギノ丸ゴ Pro W4" charset="0"/>
              <a:cs typeface="ヒラギノ丸ゴ Pro W4" charset="0"/>
            </a:endParaRPr>
          </a:p>
          <a:p>
            <a:r>
              <a:rPr lang="ja-JP" altLang="en-US" sz="2200" dirty="0">
                <a:solidFill>
                  <a:schemeClr val="bg1"/>
                </a:solidFill>
                <a:latin typeface="ヒラギノ丸ゴ Pro W4" charset="0"/>
                <a:ea typeface="ヒラギノ丸ゴ Pro W4" charset="0"/>
                <a:cs typeface="ヒラギノ丸ゴ Pro W4" charset="0"/>
              </a:rPr>
              <a:t>（時間スケール拡大率</a:t>
            </a:r>
            <a:r>
              <a:rPr lang="en-US" altLang="ja-JP" sz="2200" dirty="0">
                <a:solidFill>
                  <a:schemeClr val="bg1"/>
                </a:solidFill>
                <a:latin typeface="ヒラギノ丸ゴ Pro W4" charset="0"/>
                <a:ea typeface="ヒラギノ丸ゴ Pro W4" charset="0"/>
                <a:cs typeface="ヒラギノ丸ゴ Pro W4" charset="0"/>
              </a:rPr>
              <a:t>=f</a:t>
            </a:r>
            <a:r>
              <a:rPr lang="en-US" altLang="ja-JP" sz="2200" baseline="-25000" dirty="0">
                <a:solidFill>
                  <a:schemeClr val="bg1"/>
                </a:solidFill>
                <a:latin typeface="ヒラギノ丸ゴ Pro W4" charset="0"/>
                <a:ea typeface="ヒラギノ丸ゴ Pro W4" charset="0"/>
                <a:cs typeface="ヒラギノ丸ゴ Pro W4" charset="0"/>
              </a:rPr>
              <a:t>1</a:t>
            </a:r>
            <a:r>
              <a:rPr lang="en-US" altLang="ja-JP" sz="2200" dirty="0" smtClean="0">
                <a:solidFill>
                  <a:schemeClr val="bg1"/>
                </a:solidFill>
                <a:latin typeface="ヒラギノ丸ゴ Pro W4" charset="0"/>
                <a:ea typeface="ヒラギノ丸ゴ Pro W4" charset="0"/>
                <a:cs typeface="ヒラギノ丸ゴ Pro W4" charset="0"/>
              </a:rPr>
              <a:t>/</a:t>
            </a:r>
            <a:r>
              <a:rPr lang="en-US" altLang="ja-JP" sz="2000" b="1" dirty="0" smtClean="0">
                <a:solidFill>
                  <a:schemeClr val="bg1"/>
                </a:solidFill>
                <a:latin typeface="ヒラギノ丸ゴ Pro W4" charset="0"/>
                <a:ea typeface="ヒラギノ丸ゴ Pro W4" charset="0"/>
                <a:cs typeface="ヒラギノ丸ゴ Pro W4" charset="0"/>
              </a:rPr>
              <a:t>∆</a:t>
            </a:r>
            <a:r>
              <a:rPr lang="ja-JP" altLang="en-US" sz="2200" dirty="0" smtClean="0">
                <a:solidFill>
                  <a:schemeClr val="bg1"/>
                </a:solidFill>
                <a:latin typeface="ヒラギノ丸ゴ Pro W4" charset="0"/>
                <a:ea typeface="ヒラギノ丸ゴ Pro W4" charset="0"/>
                <a:cs typeface="ヒラギノ丸ゴ Pro W4" charset="0"/>
              </a:rPr>
              <a:t>）</a:t>
            </a:r>
            <a:endParaRPr lang="ja-JP" altLang="en-US" sz="2200" dirty="0">
              <a:solidFill>
                <a:schemeClr val="bg1"/>
              </a:solidFill>
              <a:latin typeface="ヒラギノ丸ゴ Pro W4" charset="0"/>
              <a:ea typeface="ヒラギノ丸ゴ Pro W4" charset="0"/>
              <a:cs typeface="ヒラギノ丸ゴ Pro W4" charset="0"/>
            </a:endParaRPr>
          </a:p>
        </p:txBody>
      </p:sp>
      <p:sp>
        <p:nvSpPr>
          <p:cNvPr id="14342" name="Rectangle 8"/>
          <p:cNvSpPr>
            <a:spLocks noChangeArrowheads="1"/>
          </p:cNvSpPr>
          <p:nvPr/>
        </p:nvSpPr>
        <p:spPr bwMode="auto">
          <a:xfrm>
            <a:off x="6191250" y="1219200"/>
            <a:ext cx="371475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2000"/>
              </a:lnSpc>
            </a:pPr>
            <a:r>
              <a:rPr lang="en-US" altLang="ja-JP" sz="2000" dirty="0">
                <a:solidFill>
                  <a:srgbClr val="008000"/>
                </a:solidFill>
                <a:latin typeface="ヒラギノ丸ゴ Pro W4" charset="0"/>
                <a:ea typeface="ヒラギノ丸ゴ Pro W4" charset="0"/>
                <a:cs typeface="ヒラギノ丸ゴ Pro W4" charset="0"/>
              </a:rPr>
              <a:t>THz</a:t>
            </a:r>
            <a:r>
              <a:rPr lang="ja-JP" altLang="en-US" sz="2000" dirty="0">
                <a:solidFill>
                  <a:srgbClr val="008000"/>
                </a:solidFill>
                <a:latin typeface="ヒラギノ丸ゴ Pro W4" charset="0"/>
                <a:ea typeface="ヒラギノ丸ゴ Pro W4" charset="0"/>
                <a:cs typeface="ヒラギノ丸ゴ Pro W4" charset="0"/>
              </a:rPr>
              <a:t>パルスとプローブパルスの重なるタイミングが各パルス毎に自動的にシフト</a:t>
            </a:r>
          </a:p>
        </p:txBody>
      </p:sp>
      <p:sp>
        <p:nvSpPr>
          <p:cNvPr id="14343" name="Rectangle 9"/>
          <p:cNvSpPr>
            <a:spLocks noChangeArrowheads="1"/>
          </p:cNvSpPr>
          <p:nvPr/>
        </p:nvSpPr>
        <p:spPr bwMode="auto">
          <a:xfrm>
            <a:off x="217488" y="1131541"/>
            <a:ext cx="556101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600" i="1" dirty="0">
                <a:solidFill>
                  <a:srgbClr val="8000FF"/>
                </a:solidFill>
                <a:latin typeface="Arial"/>
                <a:ea typeface="ヒラギノ丸ゴ Pro W4" charset="0"/>
                <a:cs typeface="Arial"/>
              </a:rPr>
              <a:t>ref) T. </a:t>
            </a:r>
            <a:r>
              <a:rPr lang="en-US" altLang="ja-JP" sz="1600" i="1" dirty="0" err="1">
                <a:solidFill>
                  <a:srgbClr val="8000FF"/>
                </a:solidFill>
                <a:latin typeface="Arial"/>
                <a:ea typeface="ヒラギノ丸ゴ Pro W4" charset="0"/>
                <a:cs typeface="Arial"/>
              </a:rPr>
              <a:t>Yasui</a:t>
            </a:r>
            <a:r>
              <a:rPr lang="en-US" altLang="ja-JP" sz="1600" i="1" dirty="0">
                <a:solidFill>
                  <a:srgbClr val="8000FF"/>
                </a:solidFill>
                <a:latin typeface="Arial"/>
                <a:ea typeface="ヒラギノ丸ゴ Pro W4" charset="0"/>
                <a:cs typeface="Arial"/>
              </a:rPr>
              <a:t> et al., Appl. Phys. </a:t>
            </a:r>
            <a:r>
              <a:rPr lang="en-US" altLang="ja-JP" sz="1600" i="1" dirty="0" err="1">
                <a:solidFill>
                  <a:srgbClr val="8000FF"/>
                </a:solidFill>
                <a:latin typeface="Arial"/>
                <a:ea typeface="ヒラギノ丸ゴ Pro W4" charset="0"/>
                <a:cs typeface="Arial"/>
              </a:rPr>
              <a:t>Lett</a:t>
            </a:r>
            <a:r>
              <a:rPr lang="en-US" altLang="ja-JP" sz="1600" i="1" dirty="0">
                <a:solidFill>
                  <a:srgbClr val="8000FF"/>
                </a:solidFill>
                <a:latin typeface="Arial"/>
                <a:ea typeface="ヒラギノ丸ゴ Pro W4" charset="0"/>
                <a:cs typeface="Arial"/>
              </a:rPr>
              <a:t>. </a:t>
            </a:r>
            <a:r>
              <a:rPr lang="en-US" altLang="ja-JP" sz="1600" b="1" i="1" dirty="0">
                <a:solidFill>
                  <a:srgbClr val="8000FF"/>
                </a:solidFill>
                <a:latin typeface="Arial"/>
                <a:ea typeface="ヒラギノ丸ゴ Pro W4" charset="0"/>
                <a:cs typeface="Arial"/>
              </a:rPr>
              <a:t>87</a:t>
            </a:r>
            <a:r>
              <a:rPr lang="en-US" altLang="ja-JP" sz="1600" i="1" dirty="0">
                <a:solidFill>
                  <a:srgbClr val="8000FF"/>
                </a:solidFill>
                <a:latin typeface="Arial"/>
                <a:ea typeface="ヒラギノ丸ゴ Pro W4" charset="0"/>
                <a:cs typeface="Arial"/>
              </a:rPr>
              <a:t>, 061101 (2005)</a:t>
            </a:r>
            <a:r>
              <a:rPr lang="en-US" altLang="ja-JP" sz="1600" i="1" dirty="0" smtClean="0">
                <a:solidFill>
                  <a:srgbClr val="8000FF"/>
                </a:solidFill>
                <a:latin typeface="Arial"/>
                <a:ea typeface="ヒラギノ丸ゴ Pro W4" charset="0"/>
                <a:cs typeface="Arial"/>
              </a:rPr>
              <a:t>.</a:t>
            </a:r>
          </a:p>
          <a:p>
            <a:r>
              <a:rPr lang="en-US" altLang="ja-JP" sz="1600" i="1" dirty="0" smtClean="0">
                <a:solidFill>
                  <a:srgbClr val="8000FF"/>
                </a:solidFill>
                <a:latin typeface="Arial"/>
                <a:ea typeface="ヒラギノ丸ゴ Pro W4" charset="0"/>
                <a:cs typeface="Arial"/>
              </a:rPr>
              <a:t>      </a:t>
            </a:r>
            <a:r>
              <a:rPr lang="ja-JP" altLang="en-US" sz="1600" i="1" dirty="0" smtClean="0">
                <a:solidFill>
                  <a:srgbClr val="8000FF"/>
                </a:solidFill>
                <a:latin typeface="Arial"/>
                <a:ea typeface="ヒラギノ丸ゴ Pro W4" charset="0"/>
                <a:cs typeface="Arial"/>
              </a:rPr>
              <a:t>特許</a:t>
            </a:r>
            <a:r>
              <a:rPr lang="en-US" altLang="ja-JP" sz="1600" i="1" dirty="0">
                <a:solidFill>
                  <a:srgbClr val="8000FF"/>
                </a:solidFill>
                <a:latin typeface="Arial"/>
                <a:ea typeface="ヒラギノ丸ゴ Pro W4" charset="0"/>
                <a:cs typeface="Arial"/>
              </a:rPr>
              <a:t>4565198&amp;</a:t>
            </a:r>
            <a:r>
              <a:rPr lang="ja-JP" altLang="en-US" sz="1600" i="1" dirty="0">
                <a:solidFill>
                  <a:srgbClr val="8000FF"/>
                </a:solidFill>
                <a:latin typeface="Arial"/>
                <a:ea typeface="ヒラギノ丸ゴ Pro W4" charset="0"/>
                <a:cs typeface="Arial"/>
              </a:rPr>
              <a:t>米国特許</a:t>
            </a:r>
            <a:r>
              <a:rPr lang="en-US" altLang="ja-JP" sz="1600" i="1" dirty="0" smtClean="0">
                <a:solidFill>
                  <a:srgbClr val="8000FF"/>
                </a:solidFill>
                <a:latin typeface="Arial"/>
                <a:ea typeface="ヒラギノ丸ゴ Pro W4" charset="0"/>
                <a:cs typeface="Arial"/>
              </a:rPr>
              <a:t>7605371</a:t>
            </a:r>
            <a:endParaRPr lang="en-US" altLang="ja-JP" sz="1600" i="1" dirty="0">
              <a:solidFill>
                <a:srgbClr val="8000FF"/>
              </a:solidFill>
              <a:latin typeface="Arial"/>
              <a:ea typeface="ヒラギノ丸ゴ Pro W4" charset="0"/>
              <a:cs typeface="Arial"/>
            </a:endParaRPr>
          </a:p>
        </p:txBody>
      </p:sp>
      <p:sp>
        <p:nvSpPr>
          <p:cNvPr id="14344" name="Text Box 10"/>
          <p:cNvSpPr txBox="1">
            <a:spLocks noChangeArrowheads="1"/>
          </p:cNvSpPr>
          <p:nvPr/>
        </p:nvSpPr>
        <p:spPr bwMode="auto">
          <a:xfrm>
            <a:off x="327027" y="2813056"/>
            <a:ext cx="451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en-US" altLang="ja-JP" sz="2400" i="1">
                <a:solidFill>
                  <a:srgbClr val="2F8B20"/>
                </a:solidFill>
                <a:latin typeface="Arial"/>
                <a:ea typeface="ヒラギノ丸ゴ Pro W4" charset="0"/>
                <a:cs typeface="Arial"/>
              </a:rPr>
              <a:t>f</a:t>
            </a:r>
            <a:r>
              <a:rPr lang="en-US" altLang="ja-JP" sz="2400" i="1" baseline="-25000">
                <a:solidFill>
                  <a:srgbClr val="2F8B20"/>
                </a:solidFill>
                <a:latin typeface="Arial"/>
                <a:ea typeface="ヒラギノ丸ゴ Pro W4" charset="0"/>
                <a:cs typeface="Arial"/>
              </a:rPr>
              <a:t>1</a:t>
            </a:r>
            <a:endParaRPr lang="en-US" altLang="ja-JP" sz="2400" i="1">
              <a:solidFill>
                <a:srgbClr val="2F8B20"/>
              </a:solidFill>
              <a:latin typeface="Arial"/>
              <a:ea typeface="ヒラギノ丸ゴ Pro W4" charset="0"/>
              <a:cs typeface="Arial"/>
            </a:endParaRPr>
          </a:p>
        </p:txBody>
      </p:sp>
      <p:sp>
        <p:nvSpPr>
          <p:cNvPr id="14345" name="Text Box 11"/>
          <p:cNvSpPr txBox="1">
            <a:spLocks noChangeArrowheads="1"/>
          </p:cNvSpPr>
          <p:nvPr/>
        </p:nvSpPr>
        <p:spPr bwMode="auto">
          <a:xfrm>
            <a:off x="4710116" y="2838456"/>
            <a:ext cx="451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en-US" altLang="ja-JP" sz="2400" i="1">
                <a:solidFill>
                  <a:srgbClr val="2F8B20"/>
                </a:solidFill>
                <a:latin typeface="Arial"/>
                <a:ea typeface="ヒラギノ丸ゴ Pro W4" charset="0"/>
                <a:cs typeface="Arial"/>
              </a:rPr>
              <a:t>f</a:t>
            </a:r>
            <a:r>
              <a:rPr lang="en-US" altLang="ja-JP" sz="2400" i="1" baseline="-25000">
                <a:solidFill>
                  <a:srgbClr val="2F8B20"/>
                </a:solidFill>
                <a:latin typeface="Arial"/>
                <a:ea typeface="ヒラギノ丸ゴ Pro W4" charset="0"/>
                <a:cs typeface="Arial"/>
              </a:rPr>
              <a:t>2</a:t>
            </a:r>
            <a:endParaRPr lang="en-US" altLang="ja-JP" sz="2400" i="1">
              <a:solidFill>
                <a:srgbClr val="2F8B20"/>
              </a:solidFill>
              <a:latin typeface="Arial"/>
              <a:ea typeface="ヒラギノ丸ゴ Pro W4" charset="0"/>
              <a:cs typeface="Arial"/>
            </a:endParaRPr>
          </a:p>
        </p:txBody>
      </p:sp>
      <p:sp>
        <p:nvSpPr>
          <p:cNvPr id="14346" name="Text Box 12"/>
          <p:cNvSpPr txBox="1">
            <a:spLocks noChangeArrowheads="1"/>
          </p:cNvSpPr>
          <p:nvPr/>
        </p:nvSpPr>
        <p:spPr bwMode="auto">
          <a:xfrm>
            <a:off x="1928816" y="2466981"/>
            <a:ext cx="1200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en-US" altLang="ja-JP" sz="2400" i="1" dirty="0" smtClean="0">
                <a:solidFill>
                  <a:srgbClr val="2F8B20"/>
                </a:solidFill>
                <a:latin typeface="Arial"/>
                <a:ea typeface="ヒラギノ丸ゴ Pro W4" charset="0"/>
                <a:cs typeface="Arial"/>
                <a:sym typeface="Symbol" charset="0"/>
              </a:rPr>
              <a:t>∆</a:t>
            </a:r>
            <a:r>
              <a:rPr lang="en-US" altLang="ja-JP" sz="2400" i="1" dirty="0" smtClean="0">
                <a:solidFill>
                  <a:srgbClr val="2F8B20"/>
                </a:solidFill>
                <a:latin typeface="Arial"/>
                <a:ea typeface="ヒラギノ丸ゴ Pro W4" charset="0"/>
                <a:cs typeface="Arial"/>
              </a:rPr>
              <a:t>=</a:t>
            </a:r>
            <a:r>
              <a:rPr lang="en-US" altLang="ja-JP" sz="2400" i="1" dirty="0">
                <a:solidFill>
                  <a:srgbClr val="2F8B20"/>
                </a:solidFill>
                <a:latin typeface="Arial"/>
                <a:ea typeface="ヒラギノ丸ゴ Pro W4" charset="0"/>
                <a:cs typeface="Arial"/>
              </a:rPr>
              <a:t>f</a:t>
            </a:r>
            <a:r>
              <a:rPr lang="en-US" altLang="ja-JP" sz="2400" i="1" baseline="-25000" dirty="0">
                <a:solidFill>
                  <a:srgbClr val="2F8B20"/>
                </a:solidFill>
                <a:latin typeface="Arial"/>
                <a:ea typeface="ヒラギノ丸ゴ Pro W4" charset="0"/>
                <a:cs typeface="Arial"/>
              </a:rPr>
              <a:t>1 </a:t>
            </a:r>
            <a:r>
              <a:rPr lang="en-US" altLang="ja-JP" sz="2400" i="1" dirty="0">
                <a:solidFill>
                  <a:srgbClr val="2F8B20"/>
                </a:solidFill>
                <a:latin typeface="Arial"/>
                <a:ea typeface="ヒラギノ丸ゴ Pro W4" charset="0"/>
                <a:cs typeface="Arial"/>
              </a:rPr>
              <a:t>-f</a:t>
            </a:r>
            <a:r>
              <a:rPr lang="en-US" altLang="ja-JP" sz="2400" i="1" baseline="-25000" dirty="0">
                <a:solidFill>
                  <a:srgbClr val="2F8B20"/>
                </a:solidFill>
                <a:latin typeface="Arial"/>
                <a:ea typeface="ヒラギノ丸ゴ Pro W4" charset="0"/>
                <a:cs typeface="Arial"/>
              </a:rPr>
              <a:t>2</a:t>
            </a:r>
          </a:p>
        </p:txBody>
      </p:sp>
    </p:spTree>
    <p:extLst>
      <p:ext uri="{BB962C8B-B14F-4D97-AF65-F5344CB8AC3E}">
        <p14:creationId xmlns:p14="http://schemas.microsoft.com/office/powerpoint/2010/main" val="30971708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wipe(up)">
                                      <p:cBhvr>
                                        <p:cTn id="7" dur="500"/>
                                        <p:tgtEl>
                                          <p:spTgt spid="94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204"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684946" y="657868"/>
            <a:ext cx="3779550" cy="830997"/>
          </a:xfrm>
          <a:prstGeom prst="rect">
            <a:avLst/>
          </a:prstGeom>
          <a:solidFill>
            <a:srgbClr val="FFFFFF"/>
          </a:solidFill>
          <a:ln>
            <a:solidFill>
              <a:schemeClr val="tx1"/>
            </a:solidFill>
          </a:ln>
        </p:spPr>
        <p:txBody>
          <a:bodyPr wrap="none" rtlCol="0">
            <a:spAutoFit/>
          </a:bodyPr>
          <a:lstStyle/>
          <a:p>
            <a:r>
              <a:rPr kumimoji="1" lang="ja-JP" altLang="en-US" sz="2400" dirty="0" smtClean="0"/>
              <a:t>計測時間</a:t>
            </a:r>
            <a:r>
              <a:rPr kumimoji="1" lang="en-US" altLang="ja-JP" sz="2400" dirty="0" smtClean="0"/>
              <a:t>1s</a:t>
            </a:r>
            <a:r>
              <a:rPr kumimoji="1" lang="ja-JP" altLang="en-US" sz="2400" dirty="0" smtClean="0"/>
              <a:t>、光路長</a:t>
            </a:r>
            <a:r>
              <a:rPr kumimoji="1" lang="en-US" altLang="ja-JP" sz="2400" dirty="0" smtClean="0"/>
              <a:t>200mm</a:t>
            </a:r>
          </a:p>
          <a:p>
            <a:r>
              <a:rPr kumimoji="1" lang="ja-JP" altLang="en-US" sz="2400" dirty="0" smtClean="0"/>
              <a:t>スペクトル分解能</a:t>
            </a:r>
            <a:r>
              <a:rPr kumimoji="1" lang="en-US" altLang="ja-JP" sz="2400" dirty="0" smtClean="0"/>
              <a:t>1GHz</a:t>
            </a:r>
            <a:endParaRPr kumimoji="1" lang="ja-JP" altLang="en-US" sz="2400" dirty="0"/>
          </a:p>
        </p:txBody>
      </p:sp>
      <p:sp>
        <p:nvSpPr>
          <p:cNvPr id="3" name="テキスト ボックス 2"/>
          <p:cNvSpPr txBox="1"/>
          <p:nvPr/>
        </p:nvSpPr>
        <p:spPr>
          <a:xfrm>
            <a:off x="4" y="-31945"/>
            <a:ext cx="9905999" cy="584776"/>
          </a:xfrm>
          <a:prstGeom prst="rect">
            <a:avLst/>
          </a:prstGeom>
          <a:solidFill>
            <a:schemeClr val="bg1"/>
          </a:solidFill>
        </p:spPr>
        <p:txBody>
          <a:bodyPr wrap="square" rtlCol="0">
            <a:spAutoFit/>
          </a:bodyPr>
          <a:lstStyle/>
          <a:p>
            <a:pPr algn="ctr"/>
            <a:r>
              <a:rPr kumimoji="1" lang="ja-JP" altLang="en-US" sz="3200" dirty="0" smtClean="0"/>
              <a:t>エアロゾル（線香煙）注入による信号変化（</a:t>
            </a:r>
            <a:r>
              <a:rPr kumimoji="1" lang="en-US" altLang="ja-JP" sz="3200" dirty="0" smtClean="0"/>
              <a:t>THz, </a:t>
            </a:r>
            <a:r>
              <a:rPr kumimoji="1" lang="ja-JP" altLang="en-US" sz="3200" dirty="0" smtClean="0"/>
              <a:t>可視光）</a:t>
            </a:r>
            <a:endParaRPr kumimoji="1" lang="ja-JP" altLang="en-US" sz="3200" dirty="0"/>
          </a:p>
        </p:txBody>
      </p:sp>
      <p:pic>
        <p:nvPicPr>
          <p:cNvPr id="2" name="図 1"/>
          <p:cNvPicPr>
            <a:picLocks noChangeAspect="1"/>
          </p:cNvPicPr>
          <p:nvPr/>
        </p:nvPicPr>
        <p:blipFill>
          <a:blip r:embed="rId3"/>
          <a:stretch>
            <a:fillRect/>
          </a:stretch>
        </p:blipFill>
        <p:spPr>
          <a:xfrm>
            <a:off x="29146" y="2684199"/>
            <a:ext cx="5984875" cy="3858761"/>
          </a:xfrm>
          <a:prstGeom prst="rect">
            <a:avLst/>
          </a:prstGeom>
        </p:spPr>
      </p:pic>
      <p:pic>
        <p:nvPicPr>
          <p:cNvPr id="7" name="図 6"/>
          <p:cNvPicPr>
            <a:picLocks noChangeAspect="1"/>
          </p:cNvPicPr>
          <p:nvPr/>
        </p:nvPicPr>
        <p:blipFill>
          <a:blip r:embed="rId4"/>
          <a:stretch>
            <a:fillRect/>
          </a:stretch>
        </p:blipFill>
        <p:spPr>
          <a:xfrm>
            <a:off x="922000" y="479208"/>
            <a:ext cx="4377850" cy="2361676"/>
          </a:xfrm>
          <a:prstGeom prst="rect">
            <a:avLst/>
          </a:prstGeom>
        </p:spPr>
      </p:pic>
      <p:pic>
        <p:nvPicPr>
          <p:cNvPr id="9" name="図 8"/>
          <p:cNvPicPr>
            <a:picLocks noChangeAspect="1"/>
          </p:cNvPicPr>
          <p:nvPr/>
        </p:nvPicPr>
        <p:blipFill>
          <a:blip r:embed="rId5"/>
          <a:stretch>
            <a:fillRect/>
          </a:stretch>
        </p:blipFill>
        <p:spPr>
          <a:xfrm>
            <a:off x="5942070" y="1615917"/>
            <a:ext cx="3963930" cy="2449947"/>
          </a:xfrm>
          <a:prstGeom prst="rect">
            <a:avLst/>
          </a:prstGeom>
        </p:spPr>
      </p:pic>
      <p:pic>
        <p:nvPicPr>
          <p:cNvPr id="10" name="図 9"/>
          <p:cNvPicPr>
            <a:picLocks noChangeAspect="1"/>
          </p:cNvPicPr>
          <p:nvPr/>
        </p:nvPicPr>
        <p:blipFill>
          <a:blip r:embed="rId6"/>
          <a:stretch>
            <a:fillRect/>
          </a:stretch>
        </p:blipFill>
        <p:spPr>
          <a:xfrm>
            <a:off x="5942070" y="4408060"/>
            <a:ext cx="3963930" cy="2449947"/>
          </a:xfrm>
          <a:prstGeom prst="rect">
            <a:avLst/>
          </a:prstGeom>
        </p:spPr>
      </p:pic>
      <p:cxnSp>
        <p:nvCxnSpPr>
          <p:cNvPr id="12" name="直線矢印コネクタ 11"/>
          <p:cNvCxnSpPr/>
          <p:nvPr/>
        </p:nvCxnSpPr>
        <p:spPr bwMode="auto">
          <a:xfrm flipH="1">
            <a:off x="1790296" y="2684192"/>
            <a:ext cx="740342" cy="459058"/>
          </a:xfrm>
          <a:prstGeom prst="straightConnector1">
            <a:avLst/>
          </a:prstGeom>
          <a:noFill/>
          <a:ln w="28575" cap="flat" cmpd="sng" algn="ctr">
            <a:solidFill>
              <a:schemeClr val="tx1"/>
            </a:solidFill>
            <a:prstDash val="solid"/>
            <a:round/>
            <a:headEnd type="none" w="med" len="med"/>
            <a:tailEnd type="arrow"/>
          </a:ln>
          <a:effectLst/>
        </p:spPr>
      </p:cxnSp>
      <p:cxnSp>
        <p:nvCxnSpPr>
          <p:cNvPr id="13" name="直線矢印コネクタ 12"/>
          <p:cNvCxnSpPr/>
          <p:nvPr/>
        </p:nvCxnSpPr>
        <p:spPr bwMode="auto">
          <a:xfrm flipH="1">
            <a:off x="4115094" y="3387102"/>
            <a:ext cx="1898926" cy="573940"/>
          </a:xfrm>
          <a:prstGeom prst="straightConnector1">
            <a:avLst/>
          </a:prstGeom>
          <a:noFill/>
          <a:ln w="28575" cap="flat" cmpd="sng" algn="ctr">
            <a:solidFill>
              <a:schemeClr val="tx1"/>
            </a:solidFill>
            <a:prstDash val="solid"/>
            <a:round/>
            <a:headEnd type="none" w="med" len="med"/>
            <a:tailEnd type="arrow"/>
          </a:ln>
          <a:effectLst/>
        </p:spPr>
      </p:cxnSp>
      <p:cxnSp>
        <p:nvCxnSpPr>
          <p:cNvPr id="15" name="直線矢印コネクタ 14"/>
          <p:cNvCxnSpPr/>
          <p:nvPr/>
        </p:nvCxnSpPr>
        <p:spPr bwMode="auto">
          <a:xfrm flipH="1">
            <a:off x="5589608" y="4719659"/>
            <a:ext cx="847383" cy="538423"/>
          </a:xfrm>
          <a:prstGeom prst="straightConnector1">
            <a:avLst/>
          </a:prstGeom>
          <a:no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05127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64760" y="5193527"/>
            <a:ext cx="9906001" cy="461665"/>
          </a:xfrm>
          <a:prstGeom prst="rect">
            <a:avLst/>
          </a:prstGeom>
          <a:noFill/>
        </p:spPr>
        <p:txBody>
          <a:bodyPr wrap="square" rtlCol="0">
            <a:spAutoFit/>
          </a:bodyPr>
          <a:lstStyle/>
          <a:p>
            <a:r>
              <a:rPr kumimoji="1" lang="ja-JP" altLang="en-US" sz="2400" dirty="0" smtClean="0"/>
              <a:t>アセトニトリルの吸収線と</a:t>
            </a:r>
            <a:r>
              <a:rPr kumimoji="1" lang="en-US" altLang="ja-JP" sz="2400" dirty="0" smtClean="0"/>
              <a:t>NASA</a:t>
            </a:r>
            <a:r>
              <a:rPr kumimoji="1" lang="ja-JP" altLang="en-US" sz="2400" dirty="0" smtClean="0"/>
              <a:t>のデータベースとの一致を確認</a:t>
            </a:r>
            <a:endParaRPr kumimoji="1" lang="en-US" altLang="ja-JP" sz="2400" dirty="0" smtClean="0"/>
          </a:p>
        </p:txBody>
      </p:sp>
      <p:sp>
        <p:nvSpPr>
          <p:cNvPr id="10" name="Text Box 39"/>
          <p:cNvSpPr txBox="1">
            <a:spLocks noChangeArrowheads="1"/>
          </p:cNvSpPr>
          <p:nvPr/>
        </p:nvSpPr>
        <p:spPr bwMode="auto">
          <a:xfrm>
            <a:off x="57332" y="5655185"/>
            <a:ext cx="9802425" cy="1077218"/>
          </a:xfrm>
          <a:prstGeom prst="rect">
            <a:avLst/>
          </a:prstGeom>
          <a:solidFill>
            <a:srgbClr val="0000FF"/>
          </a:solidFill>
          <a:ln>
            <a:noFill/>
          </a:ln>
          <a:extLst/>
        </p:spPr>
        <p:txBody>
          <a:bodyPr wrap="square">
            <a:spAutoFit/>
          </a:bodyPr>
          <a:lstStyle>
            <a:lvl1pPr>
              <a:defRPr kumimoji="1">
                <a:solidFill>
                  <a:schemeClr val="tx1"/>
                </a:solidFill>
                <a:latin typeface="Arial" charset="0"/>
                <a:ea typeface="新細明體" pitchFamily="18" charset="-120"/>
              </a:defRPr>
            </a:lvl1pPr>
            <a:lvl2pPr marL="37931725" indent="-37474525">
              <a:defRPr kumimoji="1">
                <a:solidFill>
                  <a:schemeClr val="tx1"/>
                </a:solidFill>
                <a:latin typeface="Arial" charset="0"/>
                <a:ea typeface="新細明體" pitchFamily="18" charset="-120"/>
              </a:defRPr>
            </a:lvl2pPr>
            <a:lvl3pPr>
              <a:defRPr kumimoji="1">
                <a:solidFill>
                  <a:schemeClr val="tx1"/>
                </a:solidFill>
                <a:latin typeface="Arial" charset="0"/>
                <a:ea typeface="新細明體" pitchFamily="18" charset="-120"/>
              </a:defRPr>
            </a:lvl3pPr>
            <a:lvl4pPr>
              <a:defRPr kumimoji="1">
                <a:solidFill>
                  <a:schemeClr val="tx1"/>
                </a:solidFill>
                <a:latin typeface="Arial" charset="0"/>
                <a:ea typeface="新細明體" pitchFamily="18" charset="-120"/>
              </a:defRPr>
            </a:lvl4pPr>
            <a:lvl5pPr>
              <a:defRPr kumimoji="1">
                <a:solidFill>
                  <a:schemeClr val="tx1"/>
                </a:solidFill>
                <a:latin typeface="Arial" charset="0"/>
                <a:ea typeface="新細明體" pitchFamily="18" charset="-120"/>
              </a:defRPr>
            </a:lvl5pPr>
            <a:lvl6pPr marL="457200" fontAlgn="base">
              <a:spcBef>
                <a:spcPct val="0"/>
              </a:spcBef>
              <a:spcAft>
                <a:spcPct val="0"/>
              </a:spcAft>
              <a:defRPr kumimoji="1">
                <a:solidFill>
                  <a:schemeClr val="tx1"/>
                </a:solidFill>
                <a:latin typeface="Arial" charset="0"/>
                <a:ea typeface="新細明體" pitchFamily="18" charset="-120"/>
              </a:defRPr>
            </a:lvl6pPr>
            <a:lvl7pPr marL="914400" fontAlgn="base">
              <a:spcBef>
                <a:spcPct val="0"/>
              </a:spcBef>
              <a:spcAft>
                <a:spcPct val="0"/>
              </a:spcAft>
              <a:defRPr kumimoji="1">
                <a:solidFill>
                  <a:schemeClr val="tx1"/>
                </a:solidFill>
                <a:latin typeface="Arial" charset="0"/>
                <a:ea typeface="新細明體" pitchFamily="18" charset="-120"/>
              </a:defRPr>
            </a:lvl7pPr>
            <a:lvl8pPr marL="1371600" fontAlgn="base">
              <a:spcBef>
                <a:spcPct val="0"/>
              </a:spcBef>
              <a:spcAft>
                <a:spcPct val="0"/>
              </a:spcAft>
              <a:defRPr kumimoji="1">
                <a:solidFill>
                  <a:schemeClr val="tx1"/>
                </a:solidFill>
                <a:latin typeface="Arial" charset="0"/>
                <a:ea typeface="新細明體" pitchFamily="18" charset="-120"/>
              </a:defRPr>
            </a:lvl8pPr>
            <a:lvl9pPr marL="1828800" fontAlgn="base">
              <a:spcBef>
                <a:spcPct val="0"/>
              </a:spcBef>
              <a:spcAft>
                <a:spcPct val="0"/>
              </a:spcAft>
              <a:defRPr kumimoji="1">
                <a:solidFill>
                  <a:schemeClr val="tx1"/>
                </a:solidFill>
                <a:latin typeface="Arial" charset="0"/>
                <a:ea typeface="新細明體" pitchFamily="18" charset="-120"/>
              </a:defRPr>
            </a:lvl9pPr>
          </a:lstStyle>
          <a:p>
            <a:pPr>
              <a:spcBef>
                <a:spcPct val="50000"/>
              </a:spcBef>
            </a:pPr>
            <a:r>
              <a:rPr lang="ja-JP" altLang="en-US" sz="3200" dirty="0" smtClean="0">
                <a:solidFill>
                  <a:srgbClr val="FFFF00"/>
                </a:solidFill>
                <a:ea typeface="ＭＳ Ｐゴシック" pitchFamily="34" charset="-128"/>
              </a:rPr>
              <a:t>煙による散乱の影響を受けずにアセトニトリルのみの時間的変化の観察に成功</a:t>
            </a:r>
            <a:endParaRPr lang="ja-JP" altLang="en-US" sz="3200" dirty="0">
              <a:solidFill>
                <a:srgbClr val="FFFF00"/>
              </a:solidFill>
              <a:ea typeface="ＭＳ Ｐゴシック" pitchFamily="34" charset="-128"/>
            </a:endParaRPr>
          </a:p>
        </p:txBody>
      </p:sp>
      <p:pic>
        <p:nvPicPr>
          <p:cNvPr id="3" name="図 2"/>
          <p:cNvPicPr>
            <a:picLocks noChangeAspect="1"/>
          </p:cNvPicPr>
          <p:nvPr/>
        </p:nvPicPr>
        <p:blipFill rotWithShape="1">
          <a:blip r:embed="rId5"/>
          <a:srcRect r="3334"/>
          <a:stretch/>
        </p:blipFill>
        <p:spPr>
          <a:xfrm>
            <a:off x="4889650" y="1212086"/>
            <a:ext cx="5051626" cy="4110769"/>
          </a:xfrm>
          <a:prstGeom prst="rect">
            <a:avLst/>
          </a:prstGeom>
        </p:spPr>
      </p:pic>
      <p:pic>
        <p:nvPicPr>
          <p:cNvPr id="4" name="アセトニトリル動的変化.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8304" r="18486"/>
          <a:stretch/>
        </p:blipFill>
        <p:spPr>
          <a:xfrm>
            <a:off x="64756" y="1212086"/>
            <a:ext cx="4789618" cy="3934407"/>
          </a:xfrm>
          <a:prstGeom prst="rect">
            <a:avLst/>
          </a:prstGeom>
        </p:spPr>
      </p:pic>
      <p:sp>
        <p:nvSpPr>
          <p:cNvPr id="2" name="テキスト ボックス 1"/>
          <p:cNvSpPr txBox="1"/>
          <p:nvPr/>
        </p:nvSpPr>
        <p:spPr>
          <a:xfrm>
            <a:off x="0" y="-16713"/>
            <a:ext cx="9906000" cy="1323439"/>
          </a:xfrm>
          <a:prstGeom prst="rect">
            <a:avLst/>
          </a:prstGeom>
          <a:solidFill>
            <a:srgbClr val="FFFFFF"/>
          </a:solidFill>
        </p:spPr>
        <p:txBody>
          <a:bodyPr wrap="square" rtlCol="0">
            <a:spAutoFit/>
          </a:bodyPr>
          <a:lstStyle/>
          <a:p>
            <a:pPr algn="just"/>
            <a:r>
              <a:rPr lang="ja-JP" altLang="en-US" sz="4000" dirty="0">
                <a:latin typeface="ヒラギノ丸ゴ ProN W4"/>
                <a:ea typeface="ヒラギノ丸ゴ ProN W4"/>
                <a:cs typeface="ヒラギノ丸ゴ ProN W4"/>
              </a:rPr>
              <a:t>エアロゾル（線香煙</a:t>
            </a:r>
            <a:r>
              <a:rPr lang="ja-JP" altLang="en-US" sz="4000" dirty="0" smtClean="0">
                <a:latin typeface="ヒラギノ丸ゴ ProN W4"/>
                <a:ea typeface="ヒラギノ丸ゴ ProN W4"/>
                <a:cs typeface="ヒラギノ丸ゴ ProN W4"/>
              </a:rPr>
              <a:t>）混在状況における</a:t>
            </a:r>
            <a:endParaRPr lang="en-US" altLang="ja-JP" sz="4000" dirty="0" smtClean="0">
              <a:latin typeface="ヒラギノ丸ゴ ProN W4"/>
              <a:ea typeface="ヒラギノ丸ゴ ProN W4"/>
              <a:cs typeface="ヒラギノ丸ゴ ProN W4"/>
            </a:endParaRPr>
          </a:p>
          <a:p>
            <a:pPr algn="just"/>
            <a:r>
              <a:rPr lang="ja-JP" altLang="en-US" sz="4000" dirty="0" smtClean="0">
                <a:latin typeface="ヒラギノ丸ゴ ProN W4"/>
                <a:ea typeface="ヒラギノ丸ゴ ProN W4"/>
                <a:cs typeface="ヒラギノ丸ゴ ProN W4"/>
              </a:rPr>
              <a:t>アセトニトリルの動的分光</a:t>
            </a:r>
            <a:endParaRPr lang="ja-JP" altLang="en-US" sz="4000" dirty="0">
              <a:latin typeface="ヒラギノ丸ゴ ProN W4"/>
              <a:ea typeface="ヒラギノ丸ゴ ProN W4"/>
              <a:cs typeface="ヒラギノ丸ゴ ProN W4"/>
            </a:endParaRPr>
          </a:p>
        </p:txBody>
      </p:sp>
      <p:sp>
        <p:nvSpPr>
          <p:cNvPr id="14" name="テキスト ボックス 13"/>
          <p:cNvSpPr txBox="1"/>
          <p:nvPr/>
        </p:nvSpPr>
        <p:spPr>
          <a:xfrm>
            <a:off x="6486374" y="670734"/>
            <a:ext cx="3180403" cy="707886"/>
          </a:xfrm>
          <a:prstGeom prst="rect">
            <a:avLst/>
          </a:prstGeom>
          <a:solidFill>
            <a:srgbClr val="FFFFFF"/>
          </a:solidFill>
          <a:ln w="38100" cmpd="sng">
            <a:solidFill>
              <a:srgbClr val="008000"/>
            </a:solidFill>
          </a:ln>
        </p:spPr>
        <p:txBody>
          <a:bodyPr wrap="none" rtlCol="0">
            <a:spAutoFit/>
          </a:bodyPr>
          <a:lstStyle/>
          <a:p>
            <a:r>
              <a:rPr kumimoji="1" lang="ja-JP" altLang="en-US" sz="2000" dirty="0" smtClean="0">
                <a:solidFill>
                  <a:srgbClr val="008000"/>
                </a:solidFill>
              </a:rPr>
              <a:t>計測時間</a:t>
            </a:r>
            <a:r>
              <a:rPr kumimoji="1" lang="en-US" altLang="ja-JP" sz="2000" dirty="0" smtClean="0">
                <a:solidFill>
                  <a:srgbClr val="008000"/>
                </a:solidFill>
              </a:rPr>
              <a:t>1s</a:t>
            </a:r>
            <a:r>
              <a:rPr kumimoji="1" lang="ja-JP" altLang="en-US" sz="2000" dirty="0" smtClean="0">
                <a:solidFill>
                  <a:srgbClr val="008000"/>
                </a:solidFill>
              </a:rPr>
              <a:t>、光路長</a:t>
            </a:r>
            <a:r>
              <a:rPr kumimoji="1" lang="en-US" altLang="ja-JP" sz="2000" dirty="0" smtClean="0">
                <a:solidFill>
                  <a:srgbClr val="008000"/>
                </a:solidFill>
              </a:rPr>
              <a:t>200mm</a:t>
            </a:r>
          </a:p>
          <a:p>
            <a:r>
              <a:rPr kumimoji="1" lang="ja-JP" altLang="en-US" sz="2000" dirty="0" smtClean="0">
                <a:solidFill>
                  <a:srgbClr val="008000"/>
                </a:solidFill>
              </a:rPr>
              <a:t>スペクトル分解能</a:t>
            </a:r>
            <a:r>
              <a:rPr kumimoji="1" lang="en-US" altLang="ja-JP" sz="2000" dirty="0" smtClean="0">
                <a:solidFill>
                  <a:srgbClr val="008000"/>
                </a:solidFill>
              </a:rPr>
              <a:t>1GHz</a:t>
            </a:r>
            <a:endParaRPr kumimoji="1" lang="ja-JP" altLang="en-US" sz="2000" dirty="0">
              <a:solidFill>
                <a:srgbClr val="008000"/>
              </a:solidFill>
            </a:endParaRPr>
          </a:p>
        </p:txBody>
      </p:sp>
    </p:spTree>
    <p:extLst>
      <p:ext uri="{BB962C8B-B14F-4D97-AF65-F5344CB8AC3E}">
        <p14:creationId xmlns:p14="http://schemas.microsoft.com/office/powerpoint/2010/main" val="1971693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 descr="combns.tif"/>
          <p:cNvPicPr>
            <a:picLocks noChangeAspect="1"/>
          </p:cNvPicPr>
          <p:nvPr/>
        </p:nvPicPr>
        <p:blipFill>
          <a:blip r:embed="rId3"/>
          <a:srcRect/>
          <a:stretch>
            <a:fillRect/>
          </a:stretch>
        </p:blipFill>
        <p:spPr bwMode="auto">
          <a:xfrm>
            <a:off x="3824979" y="2"/>
            <a:ext cx="6094078" cy="3315023"/>
          </a:xfrm>
          <a:prstGeom prst="rect">
            <a:avLst/>
          </a:prstGeom>
          <a:noFill/>
          <a:ln w="9525">
            <a:noFill/>
            <a:miter lim="800000"/>
            <a:headEnd/>
            <a:tailEnd/>
          </a:ln>
        </p:spPr>
      </p:pic>
      <p:pic>
        <p:nvPicPr>
          <p:cNvPr id="35841" name="図 21" descr="combfft.tiff"/>
          <p:cNvPicPr>
            <a:picLocks/>
          </p:cNvPicPr>
          <p:nvPr/>
        </p:nvPicPr>
        <p:blipFill>
          <a:blip r:embed="rId4"/>
          <a:srcRect/>
          <a:stretch>
            <a:fillRect/>
          </a:stretch>
        </p:blipFill>
        <p:spPr bwMode="auto">
          <a:xfrm>
            <a:off x="-17378" y="3042127"/>
            <a:ext cx="4953001" cy="3529013"/>
          </a:xfrm>
          <a:prstGeom prst="rect">
            <a:avLst/>
          </a:prstGeom>
          <a:noFill/>
          <a:ln w="9525">
            <a:noFill/>
            <a:miter lim="800000"/>
            <a:headEnd/>
            <a:tailEnd/>
          </a:ln>
        </p:spPr>
      </p:pic>
      <p:sp>
        <p:nvSpPr>
          <p:cNvPr id="35842" name="Rectangle 2"/>
          <p:cNvSpPr>
            <a:spLocks noChangeArrowheads="1"/>
          </p:cNvSpPr>
          <p:nvPr/>
        </p:nvSpPr>
        <p:spPr bwMode="auto">
          <a:xfrm>
            <a:off x="900195" y="5726590"/>
            <a:ext cx="8172450" cy="923925"/>
          </a:xfrm>
          <a:prstGeom prst="rect">
            <a:avLst/>
          </a:prstGeom>
          <a:noFill/>
          <a:ln w="9525">
            <a:noFill/>
            <a:miter lim="800000"/>
            <a:headEnd/>
            <a:tailEnd/>
          </a:ln>
        </p:spPr>
        <p:txBody>
          <a:bodyPr>
            <a:prstTxWarp prst="textNoShape">
              <a:avLst/>
            </a:prstTxWarp>
          </a:bodyPr>
          <a:lstStyle/>
          <a:p>
            <a:pPr marL="342900" indent="-342900" algn="l">
              <a:lnSpc>
                <a:spcPct val="80000"/>
              </a:lnSpc>
              <a:spcBef>
                <a:spcPct val="20000"/>
              </a:spcBef>
              <a:buFontTx/>
              <a:buChar char="•"/>
            </a:pPr>
            <a:endParaRPr lang="ja-JP" altLang="en-US">
              <a:latin typeface="ＭＳ ゴシック" pitchFamily="-84" charset="-128"/>
              <a:ea typeface="ＭＳ ゴシック" pitchFamily="-84" charset="-128"/>
              <a:cs typeface="ＭＳ ゴシック" pitchFamily="-84" charset="-128"/>
            </a:endParaRPr>
          </a:p>
        </p:txBody>
      </p:sp>
      <p:sp>
        <p:nvSpPr>
          <p:cNvPr id="35843" name="Rectangle 3"/>
          <p:cNvSpPr>
            <a:spLocks noGrp="1" noChangeArrowheads="1"/>
          </p:cNvSpPr>
          <p:nvPr>
            <p:ph type="title" idx="4294967295"/>
          </p:nvPr>
        </p:nvSpPr>
        <p:spPr>
          <a:xfrm>
            <a:off x="-135464" y="282052"/>
            <a:ext cx="4419600" cy="2468419"/>
          </a:xfrm>
        </p:spPr>
        <p:txBody>
          <a:bodyPr/>
          <a:lstStyle/>
          <a:p>
            <a:r>
              <a:rPr lang="en-US" altLang="ja-JP" dirty="0">
                <a:latin typeface="ヒラギノ丸ゴ ProN W4"/>
                <a:ea typeface="ヒラギノ丸ゴ ProN W4"/>
                <a:cs typeface="ヒラギノ丸ゴ ProN W4"/>
              </a:rPr>
              <a:t>THz</a:t>
            </a:r>
            <a:r>
              <a:rPr lang="ja-JP" altLang="en-US" dirty="0">
                <a:latin typeface="ヒラギノ丸ゴ ProN W4"/>
                <a:ea typeface="ヒラギノ丸ゴ ProN W4"/>
                <a:cs typeface="ヒラギノ丸ゴ ProN W4"/>
              </a:rPr>
              <a:t>分光</a:t>
            </a:r>
            <a:r>
              <a:rPr lang="ja-JP" altLang="en-US" dirty="0" smtClean="0">
                <a:latin typeface="ヒラギノ丸ゴ ProN W4"/>
                <a:ea typeface="ヒラギノ丸ゴ ProN W4"/>
                <a:cs typeface="ヒラギノ丸ゴ ProN W4"/>
              </a:rPr>
              <a:t>ツール</a:t>
            </a:r>
            <a:r>
              <a:rPr lang="en-US" altLang="ja-JP" dirty="0" smtClean="0">
                <a:latin typeface="ヒラギノ丸ゴ ProN W4"/>
                <a:ea typeface="ヒラギノ丸ゴ ProN W4"/>
                <a:cs typeface="ヒラギノ丸ゴ ProN W4"/>
              </a:rPr>
              <a:t>③</a:t>
            </a:r>
            <a:r>
              <a:rPr lang="ja-JP" altLang="en-US" dirty="0" smtClean="0">
                <a:latin typeface="ヒラギノ丸ゴ ProN W4"/>
                <a:ea typeface="ヒラギノ丸ゴ ProN W4"/>
                <a:cs typeface="ヒラギノ丸ゴ ProN W4"/>
              </a:rPr>
              <a:t>：</a:t>
            </a:r>
            <a:r>
              <a:rPr lang="ja-JP" altLang="en-US" dirty="0">
                <a:latin typeface="ヒラギノ丸ゴ ProN W4"/>
                <a:ea typeface="ヒラギノ丸ゴ ProN W4"/>
                <a:cs typeface="ヒラギノ丸ゴ ProN W4"/>
              </a:rPr>
              <a:t>デュアル</a:t>
            </a:r>
            <a:r>
              <a:rPr lang="en-US" altLang="ja-JP" dirty="0" smtClean="0">
                <a:latin typeface="ヒラギノ丸ゴ ProN W4"/>
                <a:ea typeface="ヒラギノ丸ゴ ProN W4"/>
                <a:cs typeface="ヒラギノ丸ゴ ProN W4"/>
              </a:rPr>
              <a:t>THz</a:t>
            </a:r>
            <a:r>
              <a:rPr lang="ja-JP" altLang="en-US" dirty="0" smtClean="0">
                <a:latin typeface="ヒラギノ丸ゴ ProN W4"/>
                <a:ea typeface="ヒラギノ丸ゴ ProN W4"/>
                <a:cs typeface="ヒラギノ丸ゴ ProN W4"/>
              </a:rPr>
              <a:t>コム分光法</a:t>
            </a:r>
            <a:endParaRPr lang="en-US" altLang="ja-JP" dirty="0">
              <a:latin typeface="ヒラギノ丸ゴ ProN W4"/>
              <a:ea typeface="ヒラギノ丸ゴ ProN W4"/>
              <a:cs typeface="ヒラギノ丸ゴ ProN W4"/>
            </a:endParaRPr>
          </a:p>
        </p:txBody>
      </p:sp>
      <p:grpSp>
        <p:nvGrpSpPr>
          <p:cNvPr id="2" name="図形グループ 3"/>
          <p:cNvGrpSpPr>
            <a:grpSpLocks/>
          </p:cNvGrpSpPr>
          <p:nvPr/>
        </p:nvGrpSpPr>
        <p:grpSpPr bwMode="auto">
          <a:xfrm>
            <a:off x="787482" y="3119915"/>
            <a:ext cx="9048750" cy="3671887"/>
            <a:chOff x="795413" y="888099"/>
            <a:chExt cx="9048587" cy="3671887"/>
          </a:xfrm>
        </p:grpSpPr>
        <p:sp>
          <p:nvSpPr>
            <p:cNvPr id="35846" name="Oval 20"/>
            <p:cNvSpPr>
              <a:spLocks noChangeArrowheads="1"/>
            </p:cNvSpPr>
            <p:nvPr/>
          </p:nvSpPr>
          <p:spPr bwMode="auto">
            <a:xfrm>
              <a:off x="1310900" y="1311163"/>
              <a:ext cx="358822" cy="2627041"/>
            </a:xfrm>
            <a:prstGeom prst="ellipse">
              <a:avLst/>
            </a:prstGeom>
            <a:noFill/>
            <a:ln w="38100">
              <a:solidFill>
                <a:srgbClr val="008000"/>
              </a:solidFill>
              <a:round/>
              <a:headEnd/>
              <a:tailEnd/>
            </a:ln>
          </p:spPr>
          <p:txBody>
            <a:bodyPr wrap="none" anchor="ctr">
              <a:prstTxWarp prst="textNoShape">
                <a:avLst/>
              </a:prstTxWarp>
            </a:bodyPr>
            <a:lstStyle/>
            <a:p>
              <a:endParaRPr lang="ja-JP" altLang="en-US"/>
            </a:p>
          </p:txBody>
        </p:sp>
        <p:pic>
          <p:nvPicPr>
            <p:cNvPr id="35847" name="図 1" descr="0.4comb.tiff"/>
            <p:cNvPicPr>
              <a:picLocks/>
            </p:cNvPicPr>
            <p:nvPr/>
          </p:nvPicPr>
          <p:blipFill>
            <a:blip r:embed="rId5"/>
            <a:srcRect/>
            <a:stretch>
              <a:fillRect/>
            </a:stretch>
          </p:blipFill>
          <p:spPr bwMode="auto">
            <a:xfrm>
              <a:off x="4657108" y="888099"/>
              <a:ext cx="5186892" cy="3671887"/>
            </a:xfrm>
            <a:prstGeom prst="rect">
              <a:avLst/>
            </a:prstGeom>
            <a:noFill/>
            <a:ln w="38100">
              <a:solidFill>
                <a:srgbClr val="008000"/>
              </a:solidFill>
              <a:miter lim="800000"/>
              <a:headEnd/>
              <a:tailEnd/>
            </a:ln>
          </p:spPr>
        </p:pic>
        <p:sp>
          <p:nvSpPr>
            <p:cNvPr id="3" name="ストライプ矢印 2"/>
            <p:cNvSpPr/>
            <p:nvPr/>
          </p:nvSpPr>
          <p:spPr bwMode="auto">
            <a:xfrm rot="21284703">
              <a:off x="1741546" y="2294624"/>
              <a:ext cx="2825699" cy="450850"/>
            </a:xfrm>
            <a:prstGeom prst="stripedRightArrow">
              <a:avLst/>
            </a:prstGeom>
            <a:solidFill>
              <a:srgbClr val="2F8B20">
                <a:alpha val="52000"/>
              </a:srgbClr>
            </a:solidFill>
            <a:ln w="9525" cap="flat" cmpd="sng" algn="ctr">
              <a:solidFill>
                <a:srgbClr val="008000"/>
              </a:solidFill>
              <a:prstDash val="solid"/>
              <a:round/>
              <a:headEnd type="none" w="med" len="med"/>
              <a:tailEnd type="none" w="med" len="med"/>
            </a:ln>
            <a:effectLst/>
          </p:spPr>
          <p:txBody>
            <a:bodyPr/>
            <a:lstStyle/>
            <a:p>
              <a:pPr>
                <a:defRPr/>
              </a:pPr>
              <a:endParaRPr lang="ja-JP" altLang="en-US">
                <a:latin typeface="Times New Roman" pitchFamily="-105" charset="0"/>
                <a:ea typeface="ＭＳ Ｐゴシック" pitchFamily="-105" charset="-128"/>
                <a:cs typeface="ＭＳ Ｐゴシック" pitchFamily="-105" charset="-128"/>
              </a:endParaRPr>
            </a:p>
          </p:txBody>
        </p:sp>
        <p:sp>
          <p:nvSpPr>
            <p:cNvPr id="35849" name="Line 36"/>
            <p:cNvSpPr>
              <a:spLocks noChangeShapeType="1"/>
            </p:cNvSpPr>
            <p:nvPr/>
          </p:nvSpPr>
          <p:spPr bwMode="auto">
            <a:xfrm flipV="1">
              <a:off x="7902356" y="1797736"/>
              <a:ext cx="0" cy="244475"/>
            </a:xfrm>
            <a:prstGeom prst="line">
              <a:avLst/>
            </a:prstGeom>
            <a:noFill/>
            <a:ln w="19050">
              <a:solidFill>
                <a:srgbClr val="0000FF"/>
              </a:solidFill>
              <a:round/>
              <a:headEnd/>
              <a:tailEnd/>
            </a:ln>
          </p:spPr>
          <p:txBody>
            <a:bodyPr wrap="none" anchor="ctr">
              <a:prstTxWarp prst="textNoShape">
                <a:avLst/>
              </a:prstTxWarp>
            </a:bodyPr>
            <a:lstStyle/>
            <a:p>
              <a:endParaRPr lang="ja-JP" altLang="en-US"/>
            </a:p>
          </p:txBody>
        </p:sp>
        <p:sp>
          <p:nvSpPr>
            <p:cNvPr id="35850" name="Line 37"/>
            <p:cNvSpPr>
              <a:spLocks noChangeShapeType="1"/>
            </p:cNvSpPr>
            <p:nvPr/>
          </p:nvSpPr>
          <p:spPr bwMode="auto">
            <a:xfrm flipV="1">
              <a:off x="8325425" y="1808849"/>
              <a:ext cx="0" cy="244475"/>
            </a:xfrm>
            <a:prstGeom prst="line">
              <a:avLst/>
            </a:prstGeom>
            <a:noFill/>
            <a:ln w="19050">
              <a:solidFill>
                <a:srgbClr val="0000FF"/>
              </a:solidFill>
              <a:round/>
              <a:headEnd/>
              <a:tailEnd/>
            </a:ln>
          </p:spPr>
          <p:txBody>
            <a:bodyPr wrap="none" anchor="ctr">
              <a:prstTxWarp prst="textNoShape">
                <a:avLst/>
              </a:prstTxWarp>
            </a:bodyPr>
            <a:lstStyle/>
            <a:p>
              <a:endParaRPr lang="ja-JP" altLang="en-US"/>
            </a:p>
          </p:txBody>
        </p:sp>
        <p:sp>
          <p:nvSpPr>
            <p:cNvPr id="35851" name="Line 38"/>
            <p:cNvSpPr>
              <a:spLocks noChangeShapeType="1"/>
            </p:cNvSpPr>
            <p:nvPr/>
          </p:nvSpPr>
          <p:spPr bwMode="auto">
            <a:xfrm flipH="1">
              <a:off x="8340903" y="1915210"/>
              <a:ext cx="679318" cy="0"/>
            </a:xfrm>
            <a:prstGeom prst="line">
              <a:avLst/>
            </a:prstGeom>
            <a:noFill/>
            <a:ln w="19050">
              <a:solidFill>
                <a:srgbClr val="0000FF"/>
              </a:solidFill>
              <a:round/>
              <a:headEnd/>
              <a:tailEnd type="triangle" w="med" len="med"/>
            </a:ln>
          </p:spPr>
          <p:txBody>
            <a:bodyPr wrap="none" anchor="ctr">
              <a:prstTxWarp prst="textNoShape">
                <a:avLst/>
              </a:prstTxWarp>
            </a:bodyPr>
            <a:lstStyle/>
            <a:p>
              <a:endParaRPr lang="ja-JP" altLang="en-US"/>
            </a:p>
          </p:txBody>
        </p:sp>
        <p:sp>
          <p:nvSpPr>
            <p:cNvPr id="35852" name="Line 39"/>
            <p:cNvSpPr>
              <a:spLocks noChangeShapeType="1"/>
            </p:cNvSpPr>
            <p:nvPr/>
          </p:nvSpPr>
          <p:spPr bwMode="auto">
            <a:xfrm>
              <a:off x="7580754" y="1943785"/>
              <a:ext cx="311283" cy="0"/>
            </a:xfrm>
            <a:prstGeom prst="line">
              <a:avLst/>
            </a:prstGeom>
            <a:noFill/>
            <a:ln w="19050">
              <a:solidFill>
                <a:srgbClr val="0000FF"/>
              </a:solidFill>
              <a:round/>
              <a:headEnd/>
              <a:tailEnd type="triangle" w="med" len="med"/>
            </a:ln>
          </p:spPr>
          <p:txBody>
            <a:bodyPr wrap="none" anchor="ctr">
              <a:prstTxWarp prst="textNoShape">
                <a:avLst/>
              </a:prstTxWarp>
            </a:bodyPr>
            <a:lstStyle/>
            <a:p>
              <a:endParaRPr lang="ja-JP" altLang="en-US"/>
            </a:p>
          </p:txBody>
        </p:sp>
        <p:sp>
          <p:nvSpPr>
            <p:cNvPr id="35853" name="Text Box 40"/>
            <p:cNvSpPr txBox="1">
              <a:spLocks noChangeArrowheads="1"/>
            </p:cNvSpPr>
            <p:nvPr/>
          </p:nvSpPr>
          <p:spPr bwMode="auto">
            <a:xfrm>
              <a:off x="7785255" y="1499286"/>
              <a:ext cx="764017" cy="246221"/>
            </a:xfrm>
            <a:prstGeom prst="rect">
              <a:avLst/>
            </a:prstGeom>
            <a:noFill/>
            <a:ln w="9525">
              <a:noFill/>
              <a:miter lim="800000"/>
              <a:headEnd/>
              <a:tailEnd/>
            </a:ln>
          </p:spPr>
          <p:txBody>
            <a:bodyPr wrap="none" lIns="0" tIns="0" rIns="0" bIns="0">
              <a:prstTxWarp prst="textNoShape">
                <a:avLst/>
              </a:prstTxWarp>
              <a:spAutoFit/>
            </a:bodyPr>
            <a:lstStyle/>
            <a:p>
              <a:r>
                <a:rPr lang="en-US" altLang="ja-JP" sz="1600">
                  <a:solidFill>
                    <a:srgbClr val="0000FF"/>
                  </a:solidFill>
                  <a:latin typeface="Arial" pitchFamily="-84" charset="0"/>
                  <a:ea typeface="Arial" pitchFamily="-84" charset="0"/>
                  <a:cs typeface="Arial" pitchFamily="-84" charset="0"/>
                </a:rPr>
                <a:t>250MHz</a:t>
              </a:r>
            </a:p>
          </p:txBody>
        </p:sp>
        <p:sp>
          <p:nvSpPr>
            <p:cNvPr id="35854" name="Line 45"/>
            <p:cNvSpPr>
              <a:spLocks noChangeShapeType="1"/>
            </p:cNvSpPr>
            <p:nvPr/>
          </p:nvSpPr>
          <p:spPr bwMode="auto">
            <a:xfrm flipH="1">
              <a:off x="6255854" y="2974073"/>
              <a:ext cx="679317" cy="0"/>
            </a:xfrm>
            <a:prstGeom prst="line">
              <a:avLst/>
            </a:prstGeom>
            <a:noFill/>
            <a:ln w="19050">
              <a:solidFill>
                <a:srgbClr val="0000FF"/>
              </a:solidFill>
              <a:round/>
              <a:headEnd/>
              <a:tailEnd type="triangle" w="med" len="med"/>
            </a:ln>
          </p:spPr>
          <p:txBody>
            <a:bodyPr wrap="none" anchor="ctr">
              <a:prstTxWarp prst="textNoShape">
                <a:avLst/>
              </a:prstTxWarp>
            </a:bodyPr>
            <a:lstStyle/>
            <a:p>
              <a:endParaRPr lang="ja-JP" altLang="en-US"/>
            </a:p>
          </p:txBody>
        </p:sp>
        <p:sp>
          <p:nvSpPr>
            <p:cNvPr id="35855" name="Line 46"/>
            <p:cNvSpPr>
              <a:spLocks noChangeShapeType="1"/>
            </p:cNvSpPr>
            <p:nvPr/>
          </p:nvSpPr>
          <p:spPr bwMode="auto">
            <a:xfrm>
              <a:off x="5906075" y="2974073"/>
              <a:ext cx="311282" cy="0"/>
            </a:xfrm>
            <a:prstGeom prst="line">
              <a:avLst/>
            </a:prstGeom>
            <a:noFill/>
            <a:ln w="19050">
              <a:solidFill>
                <a:srgbClr val="0000FF"/>
              </a:solidFill>
              <a:round/>
              <a:headEnd/>
              <a:tailEnd type="triangle" w="med" len="med"/>
            </a:ln>
          </p:spPr>
          <p:txBody>
            <a:bodyPr wrap="none" anchor="ctr">
              <a:prstTxWarp prst="textNoShape">
                <a:avLst/>
              </a:prstTxWarp>
            </a:bodyPr>
            <a:lstStyle/>
            <a:p>
              <a:endParaRPr lang="ja-JP" altLang="en-US"/>
            </a:p>
          </p:txBody>
        </p:sp>
        <p:sp>
          <p:nvSpPr>
            <p:cNvPr id="35856" name="Text Box 47"/>
            <p:cNvSpPr txBox="1">
              <a:spLocks noChangeArrowheads="1"/>
            </p:cNvSpPr>
            <p:nvPr/>
          </p:nvSpPr>
          <p:spPr bwMode="auto">
            <a:xfrm>
              <a:off x="6344506" y="2728011"/>
              <a:ext cx="649905" cy="246221"/>
            </a:xfrm>
            <a:prstGeom prst="rect">
              <a:avLst/>
            </a:prstGeom>
            <a:noFill/>
            <a:ln w="9525">
              <a:noFill/>
              <a:miter lim="800000"/>
              <a:headEnd/>
              <a:tailEnd/>
            </a:ln>
          </p:spPr>
          <p:txBody>
            <a:bodyPr wrap="none" lIns="0" tIns="0" rIns="0" bIns="0">
              <a:prstTxWarp prst="textNoShape">
                <a:avLst/>
              </a:prstTxWarp>
              <a:spAutoFit/>
            </a:bodyPr>
            <a:lstStyle/>
            <a:p>
              <a:r>
                <a:rPr lang="en-US" altLang="ja-JP" sz="1600">
                  <a:solidFill>
                    <a:srgbClr val="0000FF"/>
                  </a:solidFill>
                  <a:latin typeface="Arial" pitchFamily="-84" charset="0"/>
                  <a:ea typeface="Arial" pitchFamily="-84" charset="0"/>
                  <a:cs typeface="Arial" pitchFamily="-84" charset="0"/>
                </a:rPr>
                <a:t>25MHz</a:t>
              </a:r>
            </a:p>
          </p:txBody>
        </p:sp>
        <p:sp>
          <p:nvSpPr>
            <p:cNvPr id="35857" name="テキスト ボックス 1"/>
            <p:cNvSpPr txBox="1">
              <a:spLocks noChangeArrowheads="1"/>
            </p:cNvSpPr>
            <p:nvPr/>
          </p:nvSpPr>
          <p:spPr bwMode="auto">
            <a:xfrm>
              <a:off x="795413" y="3913001"/>
              <a:ext cx="988617" cy="369332"/>
            </a:xfrm>
            <a:prstGeom prst="rect">
              <a:avLst/>
            </a:prstGeom>
            <a:noFill/>
            <a:ln w="9525">
              <a:noFill/>
              <a:miter lim="800000"/>
              <a:headEnd/>
              <a:tailEnd/>
            </a:ln>
          </p:spPr>
          <p:txBody>
            <a:bodyPr wrap="none">
              <a:prstTxWarp prst="textNoShape">
                <a:avLst/>
              </a:prstTxWarp>
              <a:spAutoFit/>
            </a:bodyPr>
            <a:lstStyle/>
            <a:p>
              <a:r>
                <a:rPr lang="en-US" altLang="ja-JP">
                  <a:solidFill>
                    <a:srgbClr val="2F8B20"/>
                  </a:solidFill>
                  <a:latin typeface="Arial" pitchFamily="-84" charset="0"/>
                  <a:ea typeface="Arial" pitchFamily="-84" charset="0"/>
                  <a:cs typeface="Arial" pitchFamily="-84" charset="0"/>
                </a:rPr>
                <a:t>0.4 THz</a:t>
              </a:r>
              <a:endParaRPr lang="ja-JP" altLang="en-US">
                <a:solidFill>
                  <a:srgbClr val="2F8B20"/>
                </a:solidFill>
                <a:latin typeface="Arial" pitchFamily="-84" charset="0"/>
                <a:ea typeface="Arial" pitchFamily="-84" charset="0"/>
                <a:cs typeface="Arial" pitchFamily="-84" charset="0"/>
              </a:endParaRPr>
            </a:p>
          </p:txBody>
        </p:sp>
      </p:grpSp>
    </p:spTree>
    <p:extLst>
      <p:ext uri="{BB962C8B-B14F-4D97-AF65-F5344CB8AC3E}">
        <p14:creationId xmlns:p14="http://schemas.microsoft.com/office/powerpoint/2010/main" val="4019553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0" y="341313"/>
            <a:ext cx="9906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ja-JP" altLang="en-US" sz="4000" dirty="0" smtClean="0">
                <a:latin typeface="ヒラギノ丸ゴ Pro W4" charset="0"/>
                <a:ea typeface="ヒラギノ丸ゴ Pro W4" charset="0"/>
                <a:cs typeface="ヒラギノ丸ゴ Pro W4" charset="0"/>
              </a:rPr>
              <a:t>ギャップレス</a:t>
            </a:r>
            <a:r>
              <a:rPr lang="en-US" altLang="ja-JP" sz="4000" dirty="0" smtClean="0">
                <a:latin typeface="ヒラギノ丸ゴ Pro W4" charset="0"/>
                <a:ea typeface="ヒラギノ丸ゴ Pro W4" charset="0"/>
                <a:cs typeface="ヒラギノ丸ゴ Pro W4" charset="0"/>
              </a:rPr>
              <a:t>THz</a:t>
            </a:r>
            <a:r>
              <a:rPr lang="ja-JP" altLang="en-US" sz="4000" dirty="0" smtClean="0">
                <a:latin typeface="ヒラギノ丸ゴ Pro W4" charset="0"/>
                <a:ea typeface="ヒラギノ丸ゴ Pro W4" charset="0"/>
                <a:cs typeface="ヒラギノ丸ゴ Pro W4" charset="0"/>
              </a:rPr>
              <a:t>コム（</a:t>
            </a:r>
            <a:r>
              <a:rPr lang="en-US" altLang="ja-JP" sz="4000" dirty="0">
                <a:latin typeface="ヒラギノ丸ゴ Pro W4" charset="0"/>
                <a:ea typeface="ヒラギノ丸ゴ Pro W4" charset="0"/>
                <a:cs typeface="ヒラギノ丸ゴ Pro W4" charset="0"/>
              </a:rPr>
              <a:t>THz</a:t>
            </a:r>
            <a:r>
              <a:rPr lang="ja-JP" altLang="en-US" sz="4000" dirty="0" smtClean="0">
                <a:latin typeface="ヒラギノ丸ゴ Pro W4" charset="0"/>
                <a:ea typeface="ヒラギノ丸ゴ Pro W4" charset="0"/>
                <a:cs typeface="ヒラギノ丸ゴ Pro W4" charset="0"/>
              </a:rPr>
              <a:t>コムの</a:t>
            </a:r>
            <a:r>
              <a:rPr lang="ja-JP" altLang="en-US" sz="4000" dirty="0">
                <a:latin typeface="ヒラギノ丸ゴ Pro W4" charset="0"/>
                <a:ea typeface="ヒラギノ丸ゴ Pro W4" charset="0"/>
                <a:cs typeface="ヒラギノ丸ゴ Pro W4" charset="0"/>
              </a:rPr>
              <a:t>走査）</a:t>
            </a:r>
            <a:endParaRPr lang="zh-TW" altLang="en-US" sz="4000" dirty="0">
              <a:latin typeface="ヒラギノ丸ゴ Pro W4" charset="0"/>
              <a:ea typeface="ヒラギノ丸ゴ Pro W4" charset="0"/>
              <a:cs typeface="ヒラギノ丸ゴ Pro W4" charset="0"/>
            </a:endParaRPr>
          </a:p>
        </p:txBody>
      </p:sp>
      <p:sp>
        <p:nvSpPr>
          <p:cNvPr id="21507" name="Rectangle 6"/>
          <p:cNvSpPr>
            <a:spLocks noGrp="1" noChangeArrowheads="1"/>
          </p:cNvSpPr>
          <p:nvPr>
            <p:ph type="body" sz="half" idx="1"/>
          </p:nvPr>
        </p:nvSpPr>
        <p:spPr>
          <a:xfrm>
            <a:off x="211138" y="3352800"/>
            <a:ext cx="4868862" cy="1287463"/>
          </a:xfrm>
        </p:spPr>
        <p:txBody>
          <a:bodyPr/>
          <a:lstStyle/>
          <a:p>
            <a:pPr marL="15875" lvl="1" indent="-15875">
              <a:buFont typeface="Wingdings" charset="0"/>
              <a:buNone/>
            </a:pPr>
            <a:r>
              <a:rPr lang="ja-JP" altLang="en-US" sz="2400" dirty="0">
                <a:solidFill>
                  <a:srgbClr val="0000FF"/>
                </a:solidFill>
                <a:latin typeface="ヒラギノ丸ゴ Pro W4" charset="0"/>
                <a:ea typeface="ヒラギノ丸ゴ Pro W4" charset="0"/>
                <a:cs typeface="ヒラギノ丸ゴ Pro W4" charset="0"/>
              </a:rPr>
              <a:t>コム・モードを高精度に少しずつ横ずらししながらコム・モード間のギャップ</a:t>
            </a:r>
            <a:r>
              <a:rPr lang="ja-JP" altLang="en-US" sz="2400" dirty="0" smtClean="0">
                <a:solidFill>
                  <a:srgbClr val="0000FF"/>
                </a:solidFill>
                <a:latin typeface="ヒラギノ丸ゴ Pro W4" charset="0"/>
                <a:ea typeface="ヒラギノ丸ゴ Pro W4" charset="0"/>
                <a:cs typeface="ヒラギノ丸ゴ Pro W4" charset="0"/>
              </a:rPr>
              <a:t>を補完する</a:t>
            </a:r>
            <a:endParaRPr lang="zh-TW" altLang="en-US" sz="2400" dirty="0">
              <a:solidFill>
                <a:srgbClr val="0000FF"/>
              </a:solidFill>
              <a:latin typeface="ヒラギノ丸ゴ Pro W4" charset="0"/>
              <a:ea typeface="ヒラギノ丸ゴ Pro W4" charset="0"/>
              <a:cs typeface="ヒラギノ丸ゴ Pro W4" charset="0"/>
            </a:endParaRPr>
          </a:p>
        </p:txBody>
      </p:sp>
      <p:pic>
        <p:nvPicPr>
          <p:cNvPr id="21508" name="Picture 8" descr="sweep原理"/>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70450" y="1479550"/>
            <a:ext cx="4540250" cy="4718050"/>
          </a:xfrm>
        </p:spPr>
      </p:pic>
      <p:grpSp>
        <p:nvGrpSpPr>
          <p:cNvPr id="2" name="Group 14"/>
          <p:cNvGrpSpPr>
            <a:grpSpLocks/>
          </p:cNvGrpSpPr>
          <p:nvPr/>
        </p:nvGrpSpPr>
        <p:grpSpPr bwMode="auto">
          <a:xfrm>
            <a:off x="43019" y="5497514"/>
            <a:ext cx="9270844" cy="901700"/>
            <a:chOff x="-7" y="3498"/>
            <a:chExt cx="5391" cy="568"/>
          </a:xfrm>
        </p:grpSpPr>
        <p:sp>
          <p:nvSpPr>
            <p:cNvPr id="21514" name="Line 12"/>
            <p:cNvSpPr>
              <a:spLocks noChangeShapeType="1"/>
            </p:cNvSpPr>
            <p:nvPr/>
          </p:nvSpPr>
          <p:spPr bwMode="auto">
            <a:xfrm>
              <a:off x="2800" y="4048"/>
              <a:ext cx="2584" cy="0"/>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ja-JP" altLang="en-US"/>
            </a:p>
          </p:txBody>
        </p:sp>
        <p:sp>
          <p:nvSpPr>
            <p:cNvPr id="21515" name="Rectangle 13"/>
            <p:cNvSpPr>
              <a:spLocks noChangeArrowheads="1"/>
            </p:cNvSpPr>
            <p:nvPr/>
          </p:nvSpPr>
          <p:spPr bwMode="auto">
            <a:xfrm>
              <a:off x="-7" y="3498"/>
              <a:ext cx="2759" cy="568"/>
            </a:xfrm>
            <a:prstGeom prst="rect">
              <a:avLst/>
            </a:prstGeom>
            <a:solidFill>
              <a:srgbClr val="FF0000">
                <a:alpha val="988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ja-JP" altLang="en-US" sz="2200" dirty="0" smtClean="0">
                  <a:solidFill>
                    <a:schemeClr val="bg1"/>
                  </a:solidFill>
                  <a:latin typeface="ヒラギノ丸ゴ Pro W4" charset="0"/>
                  <a:ea typeface="ヒラギノ丸ゴ Pro W4" charset="0"/>
                  <a:cs typeface="ヒラギノ丸ゴ Pro W4" charset="0"/>
                </a:rPr>
                <a:t>スペクトルサンプリング間隔を</a:t>
              </a:r>
              <a:r>
                <a:rPr lang="ja-JP" altLang="en-US" sz="2200" dirty="0">
                  <a:solidFill>
                    <a:schemeClr val="bg1"/>
                  </a:solidFill>
                  <a:latin typeface="ヒラギノ丸ゴ Pro W4" charset="0"/>
                  <a:ea typeface="ヒラギノ丸ゴ Pro W4" charset="0"/>
                  <a:cs typeface="ヒラギノ丸ゴ Pro W4" charset="0"/>
                </a:rPr>
                <a:t>コムモードの線幅まで、向上できる！</a:t>
              </a:r>
              <a:endParaRPr lang="zh-TW" altLang="en-US" sz="2200" dirty="0">
                <a:solidFill>
                  <a:schemeClr val="bg1"/>
                </a:solidFill>
                <a:latin typeface="ヒラギノ丸ゴ Pro W4" charset="0"/>
                <a:ea typeface="ヒラギノ丸ゴ Pro W4" charset="0"/>
                <a:cs typeface="ヒラギノ丸ゴ Pro W4" charset="0"/>
              </a:endParaRPr>
            </a:p>
          </p:txBody>
        </p:sp>
      </p:grpSp>
      <p:sp>
        <p:nvSpPr>
          <p:cNvPr id="21510" name="下矢印 10"/>
          <p:cNvSpPr>
            <a:spLocks noChangeArrowheads="1"/>
          </p:cNvSpPr>
          <p:nvPr/>
        </p:nvSpPr>
        <p:spPr bwMode="auto">
          <a:xfrm>
            <a:off x="2138366" y="4640269"/>
            <a:ext cx="896937" cy="828675"/>
          </a:xfrm>
          <a:prstGeom prst="downArrow">
            <a:avLst>
              <a:gd name="adj1" fmla="val 50000"/>
              <a:gd name="adj2" fmla="val 50000"/>
            </a:avLst>
          </a:prstGeom>
          <a:solidFill>
            <a:schemeClr val="tx1"/>
          </a:solidFill>
          <a:ln w="9525">
            <a:solidFill>
              <a:srgbClr val="00CC98"/>
            </a:solidFill>
            <a:miter lim="800000"/>
            <a:headEnd/>
            <a:tailEnd/>
          </a:ln>
          <a:effectLst>
            <a:outerShdw dist="23000" dir="5400000" rotWithShape="0">
              <a:srgbClr val="808080">
                <a:alpha val="34998"/>
              </a:srgbClr>
            </a:outerShdw>
          </a:effectLst>
        </p:spPr>
        <p:txBody>
          <a:bodyPr anchor="ctr"/>
          <a:lstStyle/>
          <a:p>
            <a:endParaRPr lang="ja-JP" altLang="en-US">
              <a:solidFill>
                <a:srgbClr val="FFFFFF"/>
              </a:solidFill>
              <a:latin typeface="ヒラギノ丸ゴ Pro W4" charset="0"/>
              <a:ea typeface="ヒラギノ丸ゴ Pro W4" charset="0"/>
              <a:cs typeface="ヒラギノ丸ゴ Pro W4" charset="0"/>
            </a:endParaRPr>
          </a:p>
        </p:txBody>
      </p:sp>
      <p:sp>
        <p:nvSpPr>
          <p:cNvPr id="21511" name="下矢印 11"/>
          <p:cNvSpPr>
            <a:spLocks noChangeArrowheads="1"/>
          </p:cNvSpPr>
          <p:nvPr/>
        </p:nvSpPr>
        <p:spPr bwMode="auto">
          <a:xfrm>
            <a:off x="2586041" y="2573338"/>
            <a:ext cx="900112" cy="830262"/>
          </a:xfrm>
          <a:prstGeom prst="downArrow">
            <a:avLst>
              <a:gd name="adj1" fmla="val 50000"/>
              <a:gd name="adj2" fmla="val 50000"/>
            </a:avLst>
          </a:prstGeom>
          <a:solidFill>
            <a:schemeClr val="tx1"/>
          </a:solidFill>
          <a:ln w="9525">
            <a:solidFill>
              <a:srgbClr val="00CC98"/>
            </a:solidFill>
            <a:miter lim="800000"/>
            <a:headEnd/>
            <a:tailEnd/>
          </a:ln>
          <a:effectLst>
            <a:outerShdw dist="23000" dir="5400000" rotWithShape="0">
              <a:srgbClr val="808080">
                <a:alpha val="34998"/>
              </a:srgbClr>
            </a:outerShdw>
          </a:effectLst>
        </p:spPr>
        <p:txBody>
          <a:bodyPr anchor="ctr"/>
          <a:lstStyle/>
          <a:p>
            <a:endParaRPr lang="ja-JP" altLang="en-US">
              <a:solidFill>
                <a:srgbClr val="FFFFFF"/>
              </a:solidFill>
              <a:latin typeface="ヒラギノ丸ゴ Pro W4" charset="0"/>
              <a:ea typeface="ヒラギノ丸ゴ Pro W4" charset="0"/>
              <a:cs typeface="ヒラギノ丸ゴ Pro W4" charset="0"/>
            </a:endParaRPr>
          </a:p>
        </p:txBody>
      </p:sp>
      <p:sp>
        <p:nvSpPr>
          <p:cNvPr id="21512" name="Rectangle 6"/>
          <p:cNvSpPr txBox="1">
            <a:spLocks noChangeArrowheads="1"/>
          </p:cNvSpPr>
          <p:nvPr/>
        </p:nvSpPr>
        <p:spPr bwMode="auto">
          <a:xfrm>
            <a:off x="142876" y="1232242"/>
            <a:ext cx="510259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Calibri" charset="0"/>
                <a:ea typeface="ＭＳ Ｐゴシック" charset="0"/>
                <a:cs typeface="ＭＳ Ｐゴシック" charset="0"/>
              </a:defRPr>
            </a:lvl1pPr>
            <a:lvl2pPr marL="15875" indent="-15875">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lvl="1">
              <a:spcBef>
                <a:spcPct val="20000"/>
              </a:spcBef>
              <a:buClr>
                <a:schemeClr val="accent2"/>
              </a:buClr>
              <a:buSzPct val="80000"/>
              <a:buFont typeface="Wingdings" charset="0"/>
              <a:buNone/>
            </a:pPr>
            <a:r>
              <a:rPr lang="en-US" altLang="ja-JP" sz="2400" dirty="0">
                <a:latin typeface="ヒラギノ丸ゴ Pro W4" charset="0"/>
                <a:ea typeface="ヒラギノ丸ゴ Pro W4" charset="0"/>
                <a:cs typeface="ヒラギノ丸ゴ Pro W4" charset="0"/>
              </a:rPr>
              <a:t>THz</a:t>
            </a:r>
            <a:r>
              <a:rPr lang="ja-JP" altLang="en-US" sz="2400" dirty="0">
                <a:latin typeface="ヒラギノ丸ゴ Pro W4" charset="0"/>
                <a:ea typeface="ヒラギノ丸ゴ Pro W4" charset="0"/>
                <a:cs typeface="ヒラギノ丸ゴ Pro W4" charset="0"/>
              </a:rPr>
              <a:t>コム分光法では、コムが離散的に分布してるので、</a:t>
            </a:r>
            <a:r>
              <a:rPr lang="ja-JP" altLang="en-US" sz="2400" dirty="0" smtClean="0">
                <a:latin typeface="ヒラギノ丸ゴ Pro W4" charset="0"/>
                <a:ea typeface="ヒラギノ丸ゴ Pro W4" charset="0"/>
                <a:cs typeface="ヒラギノ丸ゴ Pro W4" charset="0"/>
              </a:rPr>
              <a:t>スペクトルサンプリング間隔は</a:t>
            </a:r>
            <a:r>
              <a:rPr lang="ja-JP" altLang="en-US" sz="2400" dirty="0">
                <a:latin typeface="ヒラギノ丸ゴ Pro W4" charset="0"/>
                <a:ea typeface="ヒラギノ丸ゴ Pro W4" charset="0"/>
                <a:cs typeface="ヒラギノ丸ゴ Pro W4" charset="0"/>
              </a:rPr>
              <a:t>コム間隔になる。</a:t>
            </a:r>
            <a:endParaRPr lang="zh-TW" altLang="en-US" sz="2400" dirty="0">
              <a:latin typeface="ヒラギノ丸ゴ Pro W4" charset="0"/>
              <a:ea typeface="ヒラギノ丸ゴ Pro W4" charset="0"/>
              <a:cs typeface="ヒラギノ丸ゴ Pro W4" charset="0"/>
            </a:endParaRPr>
          </a:p>
        </p:txBody>
      </p:sp>
      <p:sp>
        <p:nvSpPr>
          <p:cNvPr id="21513" name="テキスト ボックス 13"/>
          <p:cNvSpPr txBox="1">
            <a:spLocks noChangeArrowheads="1"/>
          </p:cNvSpPr>
          <p:nvPr/>
        </p:nvSpPr>
        <p:spPr bwMode="auto">
          <a:xfrm>
            <a:off x="125413" y="2552700"/>
            <a:ext cx="26122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ja-JP" altLang="en-US" sz="2000" i="1">
                <a:solidFill>
                  <a:srgbClr val="008000"/>
                </a:solidFill>
                <a:latin typeface="ヒラギノ丸ゴ Pro W4" charset="0"/>
                <a:ea typeface="ヒラギノ丸ゴ Pro W4" charset="0"/>
                <a:cs typeface="ヒラギノ丸ゴ Pro W4" charset="0"/>
              </a:rPr>
              <a:t>コム線幅</a:t>
            </a:r>
            <a:r>
              <a:rPr lang="en-US" altLang="ja-JP" sz="2000" i="1">
                <a:solidFill>
                  <a:srgbClr val="008000"/>
                </a:solidFill>
                <a:latin typeface="ヒラギノ丸ゴ Pro W4" charset="0"/>
                <a:ea typeface="ヒラギノ丸ゴ Pro W4" charset="0"/>
                <a:cs typeface="ヒラギノ丸ゴ Pro W4" charset="0"/>
              </a:rPr>
              <a:t>&lt;&lt;</a:t>
            </a:r>
            <a:r>
              <a:rPr lang="ja-JP" altLang="en-US" sz="2000" i="1">
                <a:solidFill>
                  <a:srgbClr val="008000"/>
                </a:solidFill>
                <a:latin typeface="ヒラギノ丸ゴ Pro W4" charset="0"/>
                <a:ea typeface="ヒラギノ丸ゴ Pro W4" charset="0"/>
                <a:cs typeface="ヒラギノ丸ゴ Pro W4" charset="0"/>
              </a:rPr>
              <a:t>コム間隔</a:t>
            </a:r>
          </a:p>
        </p:txBody>
      </p:sp>
    </p:spTree>
    <p:extLst>
      <p:ext uri="{BB962C8B-B14F-4D97-AF65-F5344CB8AC3E}">
        <p14:creationId xmlns:p14="http://schemas.microsoft.com/office/powerpoint/2010/main" val="4035920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タイトル 1"/>
          <p:cNvSpPr>
            <a:spLocks noGrp="1"/>
          </p:cNvSpPr>
          <p:nvPr>
            <p:ph type="title"/>
          </p:nvPr>
        </p:nvSpPr>
        <p:spPr>
          <a:xfrm>
            <a:off x="0" y="196856"/>
            <a:ext cx="9906000" cy="720725"/>
          </a:xfrm>
        </p:spPr>
        <p:txBody>
          <a:bodyPr lIns="0" tIns="0" rIns="0" bIns="0"/>
          <a:lstStyle/>
          <a:p>
            <a:r>
              <a:rPr lang="ja-JP" altLang="en-US" dirty="0">
                <a:latin typeface="ヒラギノ丸ゴ ProN W4" charset="0"/>
                <a:ea typeface="ヒラギノ丸ゴ ProN W4" charset="0"/>
                <a:cs typeface="ヒラギノ丸ゴ ProN W4" charset="0"/>
              </a:rPr>
              <a:t>低圧水蒸気の分光</a:t>
            </a:r>
            <a:r>
              <a:rPr lang="ja-JP" altLang="en-US" dirty="0" smtClean="0">
                <a:latin typeface="ヒラギノ丸ゴ ProN W4" charset="0"/>
                <a:ea typeface="ヒラギノ丸ゴ ProN W4" charset="0"/>
                <a:cs typeface="ヒラギノ丸ゴ ProN W4" charset="0"/>
              </a:rPr>
              <a:t>計測</a:t>
            </a:r>
            <a:endParaRPr lang="ja-JP" altLang="en-US" dirty="0">
              <a:latin typeface="ヒラギノ丸ゴ ProN W4" charset="0"/>
              <a:ea typeface="ヒラギノ丸ゴ ProN W4" charset="0"/>
              <a:cs typeface="ヒラギノ丸ゴ ProN W4" charset="0"/>
            </a:endParaRPr>
          </a:p>
        </p:txBody>
      </p:sp>
      <p:sp>
        <p:nvSpPr>
          <p:cNvPr id="23554" name="テキスト ボックス 2"/>
          <p:cNvSpPr txBox="1">
            <a:spLocks noChangeArrowheads="1"/>
          </p:cNvSpPr>
          <p:nvPr/>
        </p:nvSpPr>
        <p:spPr bwMode="auto">
          <a:xfrm>
            <a:off x="1030384" y="806456"/>
            <a:ext cx="77960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ja-JP" altLang="en-US" sz="2400" b="1" i="1" dirty="0">
                <a:solidFill>
                  <a:srgbClr val="0080FF"/>
                </a:solidFill>
                <a:latin typeface="Arial" charset="0"/>
                <a:cs typeface="Arial" charset="0"/>
              </a:rPr>
              <a:t>回転遷移</a:t>
            </a:r>
            <a:r>
              <a:rPr lang="en-US" altLang="ja-JP" sz="2400" b="1" i="1" dirty="0">
                <a:solidFill>
                  <a:srgbClr val="0080FF"/>
                </a:solidFill>
                <a:latin typeface="Arial" charset="0"/>
                <a:cs typeface="Arial" charset="0"/>
              </a:rPr>
              <a:t> 1</a:t>
            </a:r>
            <a:r>
              <a:rPr lang="en-US" altLang="ja-JP" sz="2400" b="1" i="1" baseline="-25000" dirty="0">
                <a:solidFill>
                  <a:srgbClr val="0080FF"/>
                </a:solidFill>
                <a:latin typeface="Arial" charset="0"/>
                <a:cs typeface="Arial" charset="0"/>
              </a:rPr>
              <a:t>10</a:t>
            </a:r>
            <a:r>
              <a:rPr lang="en-US" altLang="ja-JP" sz="2400" b="1" i="1" dirty="0">
                <a:solidFill>
                  <a:srgbClr val="0080FF"/>
                </a:solidFill>
                <a:latin typeface="Arial" charset="0"/>
                <a:cs typeface="Arial" charset="0"/>
              </a:rPr>
              <a:t> </a:t>
            </a:r>
            <a:r>
              <a:rPr lang="en-US" altLang="ja-JP" sz="2400" b="1" i="1" dirty="0" smtClean="0">
                <a:solidFill>
                  <a:srgbClr val="0080FF"/>
                </a:solidFill>
                <a:latin typeface="Arial" charset="0"/>
                <a:cs typeface="Arial" charset="0"/>
              </a:rPr>
              <a:t>→</a:t>
            </a:r>
            <a:r>
              <a:rPr lang="ja-JP" altLang="en-US" sz="2400" b="1" i="1" dirty="0" smtClean="0">
                <a:solidFill>
                  <a:srgbClr val="0080FF"/>
                </a:solidFill>
              </a:rPr>
              <a:t> </a:t>
            </a:r>
            <a:r>
              <a:rPr lang="en-US" altLang="ja-JP" sz="2400" b="1" i="1" dirty="0" smtClean="0">
                <a:solidFill>
                  <a:srgbClr val="0080FF"/>
                </a:solidFill>
                <a:latin typeface="Arial" charset="0"/>
                <a:cs typeface="Arial" charset="0"/>
              </a:rPr>
              <a:t> </a:t>
            </a:r>
            <a:r>
              <a:rPr lang="en-US" altLang="ja-JP" sz="2400" b="1" i="1" dirty="0">
                <a:solidFill>
                  <a:srgbClr val="0080FF"/>
                </a:solidFill>
                <a:latin typeface="Arial" charset="0"/>
                <a:cs typeface="Arial" charset="0"/>
              </a:rPr>
              <a:t>1</a:t>
            </a:r>
            <a:r>
              <a:rPr lang="en-US" altLang="ja-JP" sz="2400" b="1" i="1" baseline="-25000" dirty="0">
                <a:solidFill>
                  <a:srgbClr val="0080FF"/>
                </a:solidFill>
                <a:latin typeface="Arial" charset="0"/>
                <a:cs typeface="Arial" charset="0"/>
              </a:rPr>
              <a:t>01 </a:t>
            </a:r>
            <a:r>
              <a:rPr lang="en-US" altLang="ja-JP" sz="2400" b="1" i="1" dirty="0">
                <a:solidFill>
                  <a:srgbClr val="0080FF"/>
                </a:solidFill>
                <a:latin typeface="Arial" charset="0"/>
                <a:cs typeface="Arial" charset="0"/>
              </a:rPr>
              <a:t>: 0.5569360THz@NASA database</a:t>
            </a:r>
          </a:p>
          <a:p>
            <a:pPr algn="ctr"/>
            <a:r>
              <a:rPr lang="en-US" altLang="ja-JP" sz="2400" b="1" i="1" dirty="0">
                <a:solidFill>
                  <a:srgbClr val="0080FF"/>
                </a:solidFill>
                <a:latin typeface="Arial" charset="0"/>
                <a:cs typeface="Arial" charset="0"/>
              </a:rPr>
              <a:t>(</a:t>
            </a:r>
            <a:r>
              <a:rPr lang="ja-JP" altLang="en-US" sz="2400" b="1" i="1" dirty="0">
                <a:solidFill>
                  <a:srgbClr val="0080FF"/>
                </a:solidFill>
                <a:latin typeface="Arial" charset="0"/>
                <a:cs typeface="Arial" charset="0"/>
              </a:rPr>
              <a:t>圧力拡がり線幅</a:t>
            </a:r>
            <a:r>
              <a:rPr lang="en-US" altLang="ja-JP" sz="2400" b="1" i="1" dirty="0">
                <a:solidFill>
                  <a:srgbClr val="0080FF"/>
                </a:solidFill>
                <a:latin typeface="Arial" charset="0"/>
                <a:cs typeface="Arial" charset="0"/>
              </a:rPr>
              <a:t>= 23 MHz @H</a:t>
            </a:r>
            <a:r>
              <a:rPr lang="en-US" altLang="ja-JP" sz="2400" b="1" i="1" baseline="-25000" dirty="0">
                <a:solidFill>
                  <a:srgbClr val="0080FF"/>
                </a:solidFill>
                <a:latin typeface="Arial" charset="0"/>
                <a:cs typeface="Arial" charset="0"/>
              </a:rPr>
              <a:t>2</a:t>
            </a:r>
            <a:r>
              <a:rPr lang="en-US" altLang="ja-JP" sz="2400" b="1" i="1" dirty="0">
                <a:solidFill>
                  <a:srgbClr val="0080FF"/>
                </a:solidFill>
                <a:latin typeface="Arial" charset="0"/>
                <a:cs typeface="Arial" charset="0"/>
              </a:rPr>
              <a:t>O:10Pa&amp;N</a:t>
            </a:r>
            <a:r>
              <a:rPr lang="en-US" altLang="ja-JP" sz="2400" b="1" i="1" baseline="-25000" dirty="0">
                <a:solidFill>
                  <a:srgbClr val="0080FF"/>
                </a:solidFill>
                <a:latin typeface="Arial" charset="0"/>
                <a:cs typeface="Arial" charset="0"/>
              </a:rPr>
              <a:t>2</a:t>
            </a:r>
            <a:r>
              <a:rPr lang="en-US" altLang="ja-JP" sz="2400" b="1" i="1" dirty="0">
                <a:solidFill>
                  <a:srgbClr val="0080FF"/>
                </a:solidFill>
                <a:latin typeface="Arial" charset="0"/>
                <a:cs typeface="Arial" charset="0"/>
              </a:rPr>
              <a:t>:320Pa)</a:t>
            </a:r>
            <a:endParaRPr lang="ja-JP" altLang="en-US" sz="2400" b="1" i="1" dirty="0">
              <a:solidFill>
                <a:srgbClr val="0080FF"/>
              </a:solidFill>
              <a:latin typeface="Arial" charset="0"/>
              <a:cs typeface="Arial" charset="0"/>
            </a:endParaRPr>
          </a:p>
        </p:txBody>
      </p:sp>
      <p:pic>
        <p:nvPicPr>
          <p:cNvPr id="23555" name="Picture 6"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939" y="2572972"/>
            <a:ext cx="7193150" cy="37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939" y="2572972"/>
            <a:ext cx="7193150" cy="37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939" y="2577734"/>
            <a:ext cx="7193150" cy="373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8939" y="2572972"/>
            <a:ext cx="7193150" cy="37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8939" y="2572972"/>
            <a:ext cx="7193150" cy="37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descr="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8939" y="2577734"/>
            <a:ext cx="7193150" cy="373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939" y="2572972"/>
            <a:ext cx="7193150" cy="37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8939" y="2577734"/>
            <a:ext cx="7193150" cy="373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descr="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8939" y="2572972"/>
            <a:ext cx="7193150" cy="37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8939" y="2572972"/>
            <a:ext cx="7193150" cy="37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テキスト ボックス 1"/>
          <p:cNvSpPr txBox="1">
            <a:spLocks noChangeArrowheads="1"/>
          </p:cNvSpPr>
          <p:nvPr/>
        </p:nvSpPr>
        <p:spPr bwMode="auto">
          <a:xfrm>
            <a:off x="690322" y="1636713"/>
            <a:ext cx="8109040" cy="52322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r>
              <a:rPr lang="ja-JP" altLang="en-US" sz="2800" dirty="0">
                <a:solidFill>
                  <a:srgbClr val="FFFF00"/>
                </a:solidFill>
                <a:latin typeface="ヒラギノ丸ゴ ProN W4"/>
                <a:ea typeface="ヒラギノ丸ゴ ProN W4"/>
                <a:cs typeface="ヒラギノ丸ゴ ProN W4"/>
              </a:rPr>
              <a:t>振幅</a:t>
            </a:r>
            <a:r>
              <a:rPr lang="ja-JP" altLang="en-US" sz="2800" dirty="0" smtClean="0">
                <a:solidFill>
                  <a:srgbClr val="FFFF00"/>
                </a:solidFill>
                <a:latin typeface="ヒラギノ丸ゴ ProN W4"/>
                <a:ea typeface="ヒラギノ丸ゴ ProN W4"/>
                <a:cs typeface="ヒラギノ丸ゴ ProN W4"/>
              </a:rPr>
              <a:t>スペクトル（</a:t>
            </a:r>
            <a:r>
              <a:rPr lang="en-US" altLang="ja-JP" sz="2800" dirty="0" smtClean="0">
                <a:solidFill>
                  <a:srgbClr val="FFFF00"/>
                </a:solidFill>
                <a:latin typeface="ヒラギノ丸ゴ ProN W4"/>
                <a:ea typeface="ヒラギノ丸ゴ ProN W4"/>
                <a:cs typeface="ヒラギノ丸ゴ ProN W4"/>
              </a:rPr>
              <a:t>10</a:t>
            </a:r>
            <a:r>
              <a:rPr lang="ja-JP" altLang="en-US" sz="2800" dirty="0" smtClean="0">
                <a:solidFill>
                  <a:srgbClr val="FFFF00"/>
                </a:solidFill>
                <a:latin typeface="ヒラギノ丸ゴ ProN W4"/>
                <a:ea typeface="ヒラギノ丸ゴ ProN W4"/>
                <a:cs typeface="ヒラギノ丸ゴ ProN W4"/>
              </a:rPr>
              <a:t>周期ギャップレス</a:t>
            </a:r>
            <a:r>
              <a:rPr lang="en-US" altLang="ja-JP" sz="2800" dirty="0" smtClean="0">
                <a:solidFill>
                  <a:srgbClr val="FFFF00"/>
                </a:solidFill>
                <a:latin typeface="ヒラギノ丸ゴ ProN W4"/>
                <a:ea typeface="ヒラギノ丸ゴ ProN W4"/>
                <a:cs typeface="ヒラギノ丸ゴ ProN W4"/>
              </a:rPr>
              <a:t>THz</a:t>
            </a:r>
            <a:r>
              <a:rPr lang="ja-JP" altLang="en-US" sz="2800" dirty="0" smtClean="0">
                <a:solidFill>
                  <a:srgbClr val="FFFF00"/>
                </a:solidFill>
                <a:latin typeface="ヒラギノ丸ゴ ProN W4"/>
                <a:ea typeface="ヒラギノ丸ゴ ProN W4"/>
                <a:cs typeface="ヒラギノ丸ゴ ProN W4"/>
              </a:rPr>
              <a:t>コム）</a:t>
            </a:r>
            <a:endParaRPr lang="ja-JP" altLang="en-US" sz="2800" dirty="0">
              <a:solidFill>
                <a:srgbClr val="FFFF00"/>
              </a:solidFill>
              <a:latin typeface="ヒラギノ丸ゴ ProN W4"/>
              <a:ea typeface="ヒラギノ丸ゴ ProN W4"/>
              <a:cs typeface="ヒラギノ丸ゴ ProN W4"/>
            </a:endParaRPr>
          </a:p>
        </p:txBody>
      </p:sp>
      <p:cxnSp>
        <p:nvCxnSpPr>
          <p:cNvPr id="23566" name="直線コネクタ 4"/>
          <p:cNvCxnSpPr>
            <a:cxnSpLocks noChangeShapeType="1"/>
          </p:cNvCxnSpPr>
          <p:nvPr/>
        </p:nvCxnSpPr>
        <p:spPr bwMode="auto">
          <a:xfrm>
            <a:off x="6273051" y="3025403"/>
            <a:ext cx="1" cy="2730952"/>
          </a:xfrm>
          <a:prstGeom prst="line">
            <a:avLst/>
          </a:prstGeom>
          <a:noFill/>
          <a:ln w="57150">
            <a:solidFill>
              <a:srgbClr val="0000FF"/>
            </a:solidFill>
            <a:prstDash val="sysDash"/>
            <a:round/>
            <a:headEnd/>
            <a:tailEnd/>
          </a:ln>
        </p:spPr>
      </p:cxnSp>
      <p:sp>
        <p:nvSpPr>
          <p:cNvPr id="25" name="Rectangle 9"/>
          <p:cNvSpPr>
            <a:spLocks noChangeArrowheads="1"/>
          </p:cNvSpPr>
          <p:nvPr/>
        </p:nvSpPr>
        <p:spPr bwMode="auto">
          <a:xfrm>
            <a:off x="152519" y="2778205"/>
            <a:ext cx="2650895" cy="132343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2000" dirty="0">
                <a:solidFill>
                  <a:schemeClr val="bg1"/>
                </a:solidFill>
                <a:latin typeface="ヒラギノ丸ゴ Pro W4"/>
                <a:ea typeface="ヒラギノ丸ゴ Pro W4"/>
                <a:cs typeface="ヒラギノ丸ゴ Pro W4"/>
              </a:rPr>
              <a:t>走査前</a:t>
            </a:r>
            <a:endParaRPr lang="en-US" altLang="ja-JP" sz="2000" dirty="0">
              <a:solidFill>
                <a:schemeClr val="bg1"/>
              </a:solidFill>
              <a:latin typeface="ヒラギノ丸ゴ Pro W4"/>
              <a:ea typeface="ヒラギノ丸ゴ Pro W4"/>
              <a:cs typeface="ヒラギノ丸ゴ Pro W4"/>
            </a:endParaRPr>
          </a:p>
          <a:p>
            <a:pPr algn="ctr"/>
            <a:r>
              <a:rPr lang="en-US" altLang="ja-JP" sz="2000" dirty="0">
                <a:solidFill>
                  <a:schemeClr val="bg1"/>
                </a:solidFill>
                <a:latin typeface="ヒラギノ丸ゴ Pro W4"/>
                <a:ea typeface="ヒラギノ丸ゴ Pro W4"/>
                <a:cs typeface="ヒラギノ丸ゴ Pro W4"/>
              </a:rPr>
              <a:t>f</a:t>
            </a:r>
            <a:r>
              <a:rPr lang="en-US" altLang="ja-JP" sz="2000" baseline="-25000" dirty="0">
                <a:solidFill>
                  <a:schemeClr val="bg1"/>
                </a:solidFill>
                <a:latin typeface="ヒラギノ丸ゴ Pro W4"/>
                <a:ea typeface="ヒラギノ丸ゴ Pro W4"/>
                <a:cs typeface="ヒラギノ丸ゴ Pro W4"/>
              </a:rPr>
              <a:t>1</a:t>
            </a:r>
            <a:r>
              <a:rPr lang="en-US" altLang="ja-JP" sz="2000" dirty="0">
                <a:solidFill>
                  <a:schemeClr val="bg1"/>
                </a:solidFill>
                <a:latin typeface="ヒラギノ丸ゴ Pro W4"/>
                <a:ea typeface="ヒラギノ丸ゴ Pro W4"/>
                <a:cs typeface="ヒラギノ丸ゴ Pro W4"/>
              </a:rPr>
              <a:t>=250,000,049 Hz</a:t>
            </a:r>
          </a:p>
          <a:p>
            <a:pPr algn="ctr"/>
            <a:r>
              <a:rPr lang="en-US" altLang="ja-JP" sz="2000" dirty="0">
                <a:solidFill>
                  <a:schemeClr val="bg1"/>
                </a:solidFill>
                <a:latin typeface="ヒラギノ丸ゴ Pro W4"/>
                <a:ea typeface="ヒラギノ丸ゴ Pro W4"/>
                <a:cs typeface="ヒラギノ丸ゴ Pro W4"/>
              </a:rPr>
              <a:t>f</a:t>
            </a:r>
            <a:r>
              <a:rPr lang="en-US" altLang="ja-JP" sz="2000" baseline="-25000" dirty="0">
                <a:solidFill>
                  <a:schemeClr val="bg1"/>
                </a:solidFill>
                <a:latin typeface="ヒラギノ丸ゴ Pro W4"/>
                <a:ea typeface="ヒラギノ丸ゴ Pro W4"/>
                <a:cs typeface="ヒラギノ丸ゴ Pro W4"/>
              </a:rPr>
              <a:t>2</a:t>
            </a:r>
            <a:r>
              <a:rPr lang="en-US" altLang="ja-JP" sz="2000" dirty="0">
                <a:solidFill>
                  <a:schemeClr val="bg1"/>
                </a:solidFill>
                <a:latin typeface="ヒラギノ丸ゴ Pro W4"/>
                <a:ea typeface="ヒラギノ丸ゴ Pro W4"/>
                <a:cs typeface="ヒラギノ丸ゴ Pro W4"/>
              </a:rPr>
              <a:t>=250,000,099 Hz</a:t>
            </a:r>
          </a:p>
          <a:p>
            <a:pPr algn="ctr"/>
            <a:r>
              <a:rPr lang="en-US" altLang="ja-JP" sz="2000" dirty="0" smtClean="0">
                <a:solidFill>
                  <a:schemeClr val="bg1"/>
                </a:solidFill>
                <a:latin typeface="ヒラギノ丸ゴ Pro W4"/>
                <a:ea typeface="ヒラギノ丸ゴ Pro W4"/>
                <a:cs typeface="ヒラギノ丸ゴ Pro W4"/>
                <a:sym typeface="Symbol" charset="0"/>
              </a:rPr>
              <a:t>∆</a:t>
            </a:r>
            <a:r>
              <a:rPr lang="en-US" altLang="ja-JP" sz="2000" dirty="0" smtClean="0">
                <a:solidFill>
                  <a:schemeClr val="bg1"/>
                </a:solidFill>
                <a:latin typeface="ヒラギノ丸ゴ Pro W4"/>
                <a:ea typeface="ヒラギノ丸ゴ Pro W4"/>
                <a:cs typeface="ヒラギノ丸ゴ Pro W4"/>
              </a:rPr>
              <a:t>=</a:t>
            </a:r>
            <a:r>
              <a:rPr lang="en-US" altLang="ja-JP" sz="2000" dirty="0">
                <a:solidFill>
                  <a:schemeClr val="bg1"/>
                </a:solidFill>
                <a:latin typeface="ヒラギノ丸ゴ Pro W4"/>
                <a:ea typeface="ヒラギノ丸ゴ Pro W4"/>
                <a:cs typeface="ヒラギノ丸ゴ Pro W4"/>
              </a:rPr>
              <a:t>50Hz</a:t>
            </a:r>
          </a:p>
        </p:txBody>
      </p:sp>
      <p:grpSp>
        <p:nvGrpSpPr>
          <p:cNvPr id="26" name="図形グループ 25"/>
          <p:cNvGrpSpPr>
            <a:grpSpLocks/>
          </p:cNvGrpSpPr>
          <p:nvPr/>
        </p:nvGrpSpPr>
        <p:grpSpPr bwMode="auto">
          <a:xfrm>
            <a:off x="61916" y="4162507"/>
            <a:ext cx="2833687" cy="1593711"/>
            <a:chOff x="61913" y="3522663"/>
            <a:chExt cx="2833687" cy="1593711"/>
          </a:xfrm>
        </p:grpSpPr>
        <p:sp>
          <p:nvSpPr>
            <p:cNvPr id="27" name="Rectangle 10"/>
            <p:cNvSpPr>
              <a:spLocks noChangeArrowheads="1"/>
            </p:cNvSpPr>
            <p:nvPr/>
          </p:nvSpPr>
          <p:spPr bwMode="auto">
            <a:xfrm>
              <a:off x="61913" y="4408488"/>
              <a:ext cx="2833687" cy="707886"/>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2000" dirty="0">
                  <a:solidFill>
                    <a:schemeClr val="bg1"/>
                  </a:solidFill>
                  <a:latin typeface="ヒラギノ丸ゴ Pro W4"/>
                  <a:ea typeface="ヒラギノ丸ゴ Pro W4"/>
                  <a:cs typeface="ヒラギノ丸ゴ Pro W4"/>
                </a:rPr>
                <a:t>ステップ走査を１０回</a:t>
              </a:r>
              <a:endParaRPr lang="en-US" altLang="ja-JP" sz="2000" dirty="0">
                <a:solidFill>
                  <a:schemeClr val="bg1"/>
                </a:solidFill>
                <a:latin typeface="ヒラギノ丸ゴ Pro W4"/>
                <a:ea typeface="ヒラギノ丸ゴ Pro W4"/>
                <a:cs typeface="ヒラギノ丸ゴ Pro W4"/>
              </a:endParaRPr>
            </a:p>
            <a:p>
              <a:pPr algn="ctr"/>
              <a:r>
                <a:rPr lang="ja-JP" altLang="en-US" sz="2000" dirty="0">
                  <a:solidFill>
                    <a:schemeClr val="bg1"/>
                  </a:solidFill>
                  <a:latin typeface="ヒラギノ丸ゴ Pro W4"/>
                  <a:ea typeface="ヒラギノ丸ゴ Pro W4"/>
                  <a:cs typeface="ヒラギノ丸ゴ Pro W4"/>
                </a:rPr>
                <a:t>繰り返し</a:t>
              </a:r>
              <a:endParaRPr lang="en-US" altLang="ja-JP" sz="2000" dirty="0">
                <a:solidFill>
                  <a:schemeClr val="bg1"/>
                </a:solidFill>
                <a:latin typeface="ヒラギノ丸ゴ Pro W4"/>
                <a:ea typeface="ヒラギノ丸ゴ Pro W4"/>
                <a:cs typeface="ヒラギノ丸ゴ Pro W4"/>
              </a:endParaRPr>
            </a:p>
          </p:txBody>
        </p:sp>
        <p:sp>
          <p:nvSpPr>
            <p:cNvPr id="28" name="AutoShape 11"/>
            <p:cNvSpPr>
              <a:spLocks noChangeArrowheads="1"/>
            </p:cNvSpPr>
            <p:nvPr/>
          </p:nvSpPr>
          <p:spPr bwMode="auto">
            <a:xfrm>
              <a:off x="1841500" y="3522663"/>
              <a:ext cx="752475" cy="863600"/>
            </a:xfrm>
            <a:prstGeom prst="downArrow">
              <a:avLst>
                <a:gd name="adj1" fmla="val 50000"/>
                <a:gd name="adj2" fmla="val 31083"/>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ja-JP" altLang="en-US" sz="2000">
                <a:latin typeface="ヒラギノ丸ゴ Pro W4"/>
                <a:ea typeface="ヒラギノ丸ゴ Pro W4"/>
                <a:cs typeface="ヒラギノ丸ゴ Pro W4"/>
              </a:endParaRPr>
            </a:p>
          </p:txBody>
        </p:sp>
        <p:sp>
          <p:nvSpPr>
            <p:cNvPr id="29" name="Rectangle 13"/>
            <p:cNvSpPr>
              <a:spLocks noChangeArrowheads="1"/>
            </p:cNvSpPr>
            <p:nvPr/>
          </p:nvSpPr>
          <p:spPr bwMode="auto">
            <a:xfrm>
              <a:off x="227791" y="3582988"/>
              <a:ext cx="16907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ja-JP" sz="2000" dirty="0" smtClean="0">
                  <a:latin typeface="ヒラギノ丸ゴ Pro W4"/>
                  <a:ea typeface="ヒラギノ丸ゴ Pro W4"/>
                  <a:cs typeface="ヒラギノ丸ゴ Pro W4"/>
                  <a:sym typeface="Symbol" charset="0"/>
                </a:rPr>
                <a:t>∆</a:t>
              </a:r>
              <a:r>
                <a:rPr lang="en-US" altLang="ja-JP" sz="2000" dirty="0" smtClean="0">
                  <a:latin typeface="ヒラギノ丸ゴ Pro W4"/>
                  <a:ea typeface="ヒラギノ丸ゴ Pro W4"/>
                  <a:cs typeface="ヒラギノ丸ゴ Pro W4"/>
                </a:rPr>
                <a:t>f</a:t>
              </a:r>
              <a:r>
                <a:rPr lang="en-US" altLang="ja-JP" sz="2000" baseline="-25000" dirty="0" smtClean="0">
                  <a:latin typeface="ヒラギノ丸ゴ Pro W4"/>
                  <a:ea typeface="ヒラギノ丸ゴ Pro W4"/>
                  <a:cs typeface="ヒラギノ丸ゴ Pro W4"/>
                </a:rPr>
                <a:t>1</a:t>
              </a:r>
              <a:r>
                <a:rPr lang="en-US" altLang="ja-JP" sz="2000" dirty="0">
                  <a:latin typeface="ヒラギノ丸ゴ Pro W4"/>
                  <a:ea typeface="ヒラギノ丸ゴ Pro W4"/>
                  <a:cs typeface="ヒラギノ丸ゴ Pro W4"/>
                  <a:sym typeface="Symbol" charset="0"/>
                </a:rPr>
                <a:t>, </a:t>
              </a:r>
              <a:r>
                <a:rPr lang="en-US" altLang="ja-JP" sz="2000" dirty="0" smtClean="0">
                  <a:latin typeface="ヒラギノ丸ゴ Pro W4"/>
                  <a:ea typeface="ヒラギノ丸ゴ Pro W4"/>
                  <a:cs typeface="ヒラギノ丸ゴ Pro W4"/>
                  <a:sym typeface="Symbol" charset="0"/>
                </a:rPr>
                <a:t>∆</a:t>
              </a:r>
              <a:r>
                <a:rPr lang="en-US" altLang="ja-JP" sz="2000" dirty="0" smtClean="0">
                  <a:latin typeface="ヒラギノ丸ゴ Pro W4"/>
                  <a:ea typeface="ヒラギノ丸ゴ Pro W4"/>
                  <a:cs typeface="ヒラギノ丸ゴ Pro W4"/>
                </a:rPr>
                <a:t>f</a:t>
              </a:r>
              <a:r>
                <a:rPr lang="en-US" altLang="ja-JP" sz="2000" baseline="-25000" dirty="0" smtClean="0">
                  <a:latin typeface="ヒラギノ丸ゴ Pro W4"/>
                  <a:ea typeface="ヒラギノ丸ゴ Pro W4"/>
                  <a:cs typeface="ヒラギノ丸ゴ Pro W4"/>
                </a:rPr>
                <a:t>2</a:t>
              </a:r>
              <a:endParaRPr lang="en-US" altLang="ja-JP" sz="2000" baseline="-25000" dirty="0">
                <a:latin typeface="ヒラギノ丸ゴ Pro W4"/>
                <a:ea typeface="ヒラギノ丸ゴ Pro W4"/>
                <a:cs typeface="ヒラギノ丸ゴ Pro W4"/>
              </a:endParaRPr>
            </a:p>
            <a:p>
              <a:pPr algn="ctr"/>
              <a:r>
                <a:rPr lang="en-US" altLang="ja-JP" sz="2000" dirty="0">
                  <a:latin typeface="ヒラギノ丸ゴ Pro W4"/>
                  <a:ea typeface="ヒラギノ丸ゴ Pro W4"/>
                  <a:cs typeface="ヒラギノ丸ゴ Pro W4"/>
                </a:rPr>
                <a:t>+</a:t>
              </a:r>
              <a:r>
                <a:rPr lang="en-US" altLang="ja-JP" sz="2000" dirty="0" smtClean="0">
                  <a:latin typeface="ヒラギノ丸ゴ Pro W4"/>
                  <a:ea typeface="ヒラギノ丸ゴ Pro W4"/>
                  <a:cs typeface="ヒラギノ丸ゴ Pro W4"/>
                </a:rPr>
                <a:t>15,625 </a:t>
              </a:r>
              <a:r>
                <a:rPr lang="en-US" altLang="ja-JP" sz="2000" dirty="0">
                  <a:latin typeface="ヒラギノ丸ゴ Pro W4"/>
                  <a:ea typeface="ヒラギノ丸ゴ Pro W4"/>
                  <a:cs typeface="ヒラギノ丸ゴ Pro W4"/>
                </a:rPr>
                <a:t>Hz</a:t>
              </a:r>
            </a:p>
          </p:txBody>
        </p:sp>
      </p:grpSp>
      <p:sp>
        <p:nvSpPr>
          <p:cNvPr id="30" name="Rectangle 15"/>
          <p:cNvSpPr>
            <a:spLocks noChangeArrowheads="1"/>
          </p:cNvSpPr>
          <p:nvPr/>
        </p:nvSpPr>
        <p:spPr bwMode="auto">
          <a:xfrm>
            <a:off x="0" y="6240213"/>
            <a:ext cx="995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3600" b="1" dirty="0" smtClean="0">
                <a:solidFill>
                  <a:srgbClr val="FF0000"/>
                </a:solidFill>
                <a:latin typeface="ヒラギノ丸ゴ Pro W4"/>
                <a:ea typeface="ヒラギノ丸ゴ Pro W4"/>
                <a:cs typeface="ヒラギノ丸ゴ Pro W4"/>
              </a:rPr>
              <a:t>THz</a:t>
            </a:r>
            <a:r>
              <a:rPr lang="ja-JP" altLang="en-US" sz="3600" b="1" dirty="0">
                <a:solidFill>
                  <a:srgbClr val="FF0000"/>
                </a:solidFill>
                <a:latin typeface="ヒラギノ丸ゴ Pro W4"/>
                <a:ea typeface="ヒラギノ丸ゴ Pro W4"/>
                <a:cs typeface="ヒラギノ丸ゴ Pro W4"/>
              </a:rPr>
              <a:t>コム</a:t>
            </a:r>
            <a:r>
              <a:rPr lang="ja-JP" altLang="en-US" sz="3600" b="1" dirty="0" smtClean="0">
                <a:solidFill>
                  <a:srgbClr val="FF0000"/>
                </a:solidFill>
                <a:latin typeface="ヒラギノ丸ゴ Pro W4"/>
                <a:ea typeface="ヒラギノ丸ゴ Pro W4"/>
                <a:cs typeface="ヒラギノ丸ゴ Pro W4"/>
              </a:rPr>
              <a:t>をギャップレス化</a:t>
            </a:r>
            <a:endParaRPr lang="en-US" altLang="ja-JP" sz="3600" b="1" dirty="0" smtClean="0">
              <a:solidFill>
                <a:srgbClr val="FF0000"/>
              </a:solidFill>
              <a:latin typeface="ヒラギノ丸ゴ Pro W4"/>
              <a:ea typeface="ヒラギノ丸ゴ Pro W4"/>
              <a:cs typeface="ヒラギノ丸ゴ Pro W4"/>
            </a:endParaRPr>
          </a:p>
        </p:txBody>
      </p:sp>
    </p:spTree>
    <p:extLst>
      <p:ext uri="{BB962C8B-B14F-4D97-AF65-F5344CB8AC3E}">
        <p14:creationId xmlns:p14="http://schemas.microsoft.com/office/powerpoint/2010/main" val="1082802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500"/>
                            </p:stCondLst>
                            <p:childTnLst>
                              <p:par>
                                <p:cTn id="13" presetID="10" presetClass="entr" presetSubtype="0" fill="hold" nodeType="afterEffect">
                                  <p:stCondLst>
                                    <p:cond delay="25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250"/>
                            </p:stCondLst>
                            <p:childTnLst>
                              <p:par>
                                <p:cTn id="17" presetID="10" presetClass="entr" presetSubtype="0" fill="hold" nodeType="afterEffect">
                                  <p:stCondLst>
                                    <p:cond delay="25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25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750"/>
                            </p:stCondLst>
                            <p:childTnLst>
                              <p:par>
                                <p:cTn id="25" presetID="10" presetClass="entr" presetSubtype="0" fill="hold" nodeType="afterEffect">
                                  <p:stCondLst>
                                    <p:cond delay="25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500"/>
                            </p:stCondLst>
                            <p:childTnLst>
                              <p:par>
                                <p:cTn id="29" presetID="10" presetClass="entr" presetSubtype="0" fill="hold" nodeType="afterEffect">
                                  <p:stCondLst>
                                    <p:cond delay="25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4250"/>
                            </p:stCondLst>
                            <p:childTnLst>
                              <p:par>
                                <p:cTn id="33" presetID="10" presetClass="entr" presetSubtype="0" fill="hold" nodeType="afterEffect">
                                  <p:stCondLst>
                                    <p:cond delay="25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par>
                          <p:cTn id="36" fill="hold">
                            <p:stCondLst>
                              <p:cond delay="5000"/>
                            </p:stCondLst>
                            <p:childTnLst>
                              <p:par>
                                <p:cTn id="37" presetID="10" presetClass="entr" presetSubtype="0" fill="hold" nodeType="afterEffect">
                                  <p:stCondLst>
                                    <p:cond delay="25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par>
                          <p:cTn id="40" fill="hold">
                            <p:stCondLst>
                              <p:cond delay="5750"/>
                            </p:stCondLst>
                            <p:childTnLst>
                              <p:par>
                                <p:cTn id="41" presetID="10" presetClass="entr" presetSubtype="0" fill="hold" nodeType="afterEffect">
                                  <p:stCondLst>
                                    <p:cond delay="25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6"/>
            <a:ext cx="9906000" cy="720725"/>
          </a:xfrm>
          <a:prstGeom prst="rect">
            <a:avLst/>
          </a:prstGeom>
          <a:solidFill>
            <a:srgbClr val="FFFFFF"/>
          </a:solidFill>
        </p:spPr>
        <p:txBody>
          <a:bodyPr lIns="0" tIns="0" rIns="0" bIns="0">
            <a:norm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34"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34"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34"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34" charset="-128"/>
              </a:defRPr>
            </a:lvl9pPr>
          </a:lstStyle>
          <a:p>
            <a:pPr>
              <a:defRPr/>
            </a:pPr>
            <a:r>
              <a:rPr lang="ja-JP" altLang="en-US" sz="4000" dirty="0">
                <a:latin typeface="ヒラギノ丸ゴ ProN W4"/>
                <a:ea typeface="ヒラギノ丸ゴ ProN W4"/>
                <a:cs typeface="ヒラギノ丸ゴ ProN W4"/>
              </a:rPr>
              <a:t>低圧アセトニトリル（</a:t>
            </a:r>
            <a:r>
              <a:rPr lang="en-US" altLang="ja-JP" sz="4000" dirty="0">
                <a:latin typeface="ヒラギノ丸ゴ ProN W4"/>
                <a:ea typeface="ヒラギノ丸ゴ ProN W4"/>
                <a:cs typeface="ヒラギノ丸ゴ ProN W4"/>
              </a:rPr>
              <a:t>CH</a:t>
            </a:r>
            <a:r>
              <a:rPr lang="en-US" altLang="ja-JP" sz="4000" baseline="-25000" dirty="0">
                <a:latin typeface="ヒラギノ丸ゴ ProN W4"/>
                <a:ea typeface="ヒラギノ丸ゴ ProN W4"/>
                <a:cs typeface="ヒラギノ丸ゴ ProN W4"/>
              </a:rPr>
              <a:t>3</a:t>
            </a:r>
            <a:r>
              <a:rPr lang="en-US" altLang="ja-JP" sz="4000" dirty="0">
                <a:latin typeface="ヒラギノ丸ゴ ProN W4"/>
                <a:ea typeface="ヒラギノ丸ゴ ProN W4"/>
                <a:cs typeface="ヒラギノ丸ゴ ProN W4"/>
              </a:rPr>
              <a:t>CN</a:t>
            </a:r>
            <a:r>
              <a:rPr lang="ja-JP" altLang="en-US" sz="4000" dirty="0">
                <a:latin typeface="ヒラギノ丸ゴ ProN W4"/>
                <a:ea typeface="ヒラギノ丸ゴ ProN W4"/>
                <a:cs typeface="ヒラギノ丸ゴ ProN W4"/>
              </a:rPr>
              <a:t>）の分光</a:t>
            </a:r>
            <a:r>
              <a:rPr lang="ja-JP" altLang="en-US" sz="4000" dirty="0" smtClean="0">
                <a:latin typeface="ヒラギノ丸ゴ ProN W4"/>
                <a:ea typeface="ヒラギノ丸ゴ ProN W4"/>
                <a:cs typeface="ヒラギノ丸ゴ ProN W4"/>
              </a:rPr>
              <a:t>計測</a:t>
            </a:r>
            <a:endParaRPr lang="zh-TW" altLang="en-US" sz="4000" dirty="0"/>
          </a:p>
        </p:txBody>
      </p:sp>
      <p:sp>
        <p:nvSpPr>
          <p:cNvPr id="30" name="テキスト ボックス 1"/>
          <p:cNvSpPr txBox="1">
            <a:spLocks noChangeArrowheads="1"/>
          </p:cNvSpPr>
          <p:nvPr/>
        </p:nvSpPr>
        <p:spPr bwMode="auto">
          <a:xfrm>
            <a:off x="752627" y="602598"/>
            <a:ext cx="8386502" cy="52322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ja-JP" altLang="en-US" sz="2800" dirty="0" smtClean="0">
                <a:solidFill>
                  <a:srgbClr val="FFFF00"/>
                </a:solidFill>
                <a:latin typeface="ヒラギノ丸ゴ ProN W4"/>
                <a:ea typeface="ヒラギノ丸ゴ ProN W4"/>
                <a:cs typeface="ヒラギノ丸ゴ ProN W4"/>
              </a:rPr>
              <a:t>吸収スペクトル（</a:t>
            </a:r>
            <a:r>
              <a:rPr lang="en-US" altLang="ja-JP" sz="2800" dirty="0" smtClean="0">
                <a:solidFill>
                  <a:srgbClr val="FFFF00"/>
                </a:solidFill>
                <a:latin typeface="ヒラギノ丸ゴ ProN W4"/>
                <a:ea typeface="ヒラギノ丸ゴ ProN W4"/>
                <a:cs typeface="ヒラギノ丸ゴ ProN W4"/>
              </a:rPr>
              <a:t>100</a:t>
            </a:r>
            <a:r>
              <a:rPr lang="ja-JP" altLang="en-US" sz="2800" dirty="0" smtClean="0">
                <a:solidFill>
                  <a:srgbClr val="FFFF00"/>
                </a:solidFill>
                <a:latin typeface="ヒラギノ丸ゴ ProN W4"/>
                <a:ea typeface="ヒラギノ丸ゴ ProN W4"/>
                <a:cs typeface="ヒラギノ丸ゴ ProN W4"/>
              </a:rPr>
              <a:t>周期ギャップレス</a:t>
            </a:r>
            <a:r>
              <a:rPr lang="en-US" altLang="ja-JP" sz="2800" dirty="0" smtClean="0">
                <a:solidFill>
                  <a:srgbClr val="FFFF00"/>
                </a:solidFill>
                <a:latin typeface="ヒラギノ丸ゴ ProN W4"/>
                <a:ea typeface="ヒラギノ丸ゴ ProN W4"/>
                <a:cs typeface="ヒラギノ丸ゴ ProN W4"/>
              </a:rPr>
              <a:t>THz</a:t>
            </a:r>
            <a:r>
              <a:rPr lang="ja-JP" altLang="en-US" sz="2800" dirty="0" smtClean="0">
                <a:solidFill>
                  <a:srgbClr val="FFFF00"/>
                </a:solidFill>
                <a:latin typeface="ヒラギノ丸ゴ ProN W4"/>
                <a:ea typeface="ヒラギノ丸ゴ ProN W4"/>
                <a:cs typeface="ヒラギノ丸ゴ ProN W4"/>
              </a:rPr>
              <a:t>コム）</a:t>
            </a:r>
            <a:endParaRPr lang="ja-JP" altLang="en-US" sz="2800" dirty="0">
              <a:solidFill>
                <a:srgbClr val="FFFF00"/>
              </a:solidFill>
              <a:latin typeface="ヒラギノ丸ゴ ProN W4"/>
              <a:ea typeface="ヒラギノ丸ゴ ProN W4"/>
              <a:cs typeface="ヒラギノ丸ゴ ProN W4"/>
            </a:endParaRPr>
          </a:p>
        </p:txBody>
      </p:sp>
      <p:sp>
        <p:nvSpPr>
          <p:cNvPr id="57" name="テキスト ボックス 56"/>
          <p:cNvSpPr txBox="1">
            <a:spLocks noChangeArrowheads="1"/>
          </p:cNvSpPr>
          <p:nvPr/>
        </p:nvSpPr>
        <p:spPr bwMode="auto">
          <a:xfrm>
            <a:off x="5239436" y="1459713"/>
            <a:ext cx="4430234" cy="156966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algn="ctr"/>
            <a:r>
              <a:rPr lang="en-US" altLang="ja-JP" sz="2400" dirty="0">
                <a:solidFill>
                  <a:schemeClr val="bg1"/>
                </a:solidFill>
                <a:latin typeface="ヒラギノ丸ゴ Pro W4" charset="0"/>
                <a:ea typeface="ヒラギノ丸ゴ Pro W4" charset="0"/>
                <a:cs typeface="ヒラギノ丸ゴ Pro W4" charset="0"/>
              </a:rPr>
              <a:t>NASA</a:t>
            </a:r>
            <a:r>
              <a:rPr lang="ja-JP" altLang="en-US" sz="2400" dirty="0" smtClean="0">
                <a:solidFill>
                  <a:schemeClr val="bg1"/>
                </a:solidFill>
                <a:latin typeface="ヒラギノ丸ゴ Pro W4" charset="0"/>
                <a:ea typeface="ヒラギノ丸ゴ Pro W4" charset="0"/>
                <a:cs typeface="ヒラギノ丸ゴ Pro W4" charset="0"/>
              </a:rPr>
              <a:t>ﾃﾞｰﾀﾍﾞｰｽと</a:t>
            </a:r>
            <a:r>
              <a:rPr lang="ja-JP" altLang="en-US" sz="2400" dirty="0">
                <a:solidFill>
                  <a:schemeClr val="bg1"/>
                </a:solidFill>
                <a:latin typeface="ヒラギノ丸ゴ Pro W4" charset="0"/>
                <a:ea typeface="ヒラギノ丸ゴ Pro W4" charset="0"/>
                <a:cs typeface="ヒラギノ丸ゴ Pro W4" charset="0"/>
              </a:rPr>
              <a:t>の</a:t>
            </a:r>
            <a:r>
              <a:rPr lang="ja-JP" altLang="en-US" sz="2400" dirty="0" smtClean="0">
                <a:solidFill>
                  <a:schemeClr val="bg1"/>
                </a:solidFill>
                <a:latin typeface="ヒラギノ丸ゴ Pro W4" charset="0"/>
                <a:ea typeface="ヒラギノ丸ゴ Pro W4" charset="0"/>
                <a:cs typeface="ヒラギノ丸ゴ Pro W4" charset="0"/>
              </a:rPr>
              <a:t>偏差</a:t>
            </a:r>
            <a:endParaRPr lang="en-US" altLang="ja-JP" sz="2400" dirty="0" smtClean="0">
              <a:solidFill>
                <a:schemeClr val="bg1"/>
              </a:solidFill>
              <a:latin typeface="ヒラギノ丸ゴ Pro W4" charset="0"/>
              <a:ea typeface="ヒラギノ丸ゴ Pro W4" charset="0"/>
              <a:cs typeface="ヒラギノ丸ゴ Pro W4" charset="0"/>
            </a:endParaRPr>
          </a:p>
          <a:p>
            <a:pPr algn="ctr"/>
            <a:r>
              <a:rPr lang="en-US" altLang="ja-JP" sz="2400" dirty="0" smtClean="0">
                <a:solidFill>
                  <a:schemeClr val="bg1"/>
                </a:solidFill>
                <a:latin typeface="ヒラギノ丸ゴ Pro W4" charset="0"/>
                <a:ea typeface="ヒラギノ丸ゴ Pro W4" charset="0"/>
                <a:cs typeface="ヒラギノ丸ゴ Pro W4" charset="0"/>
              </a:rPr>
              <a:t>1MHz</a:t>
            </a:r>
            <a:r>
              <a:rPr lang="ja-JP" altLang="en-US" sz="2400" dirty="0" smtClean="0">
                <a:solidFill>
                  <a:schemeClr val="bg1"/>
                </a:solidFill>
                <a:latin typeface="ヒラギノ丸ゴ Pro W4" charset="0"/>
                <a:ea typeface="ヒラギノ丸ゴ Pro W4" charset="0"/>
                <a:cs typeface="ヒラギノ丸ゴ Pro W4" charset="0"/>
              </a:rPr>
              <a:t>以下</a:t>
            </a:r>
            <a:r>
              <a:rPr lang="en-US" altLang="ja-JP" sz="2400" dirty="0" smtClean="0">
                <a:solidFill>
                  <a:schemeClr val="bg1"/>
                </a:solidFill>
                <a:latin typeface="ヒラギノ丸ゴ Pro W4" charset="0"/>
                <a:ea typeface="ヒラギノ丸ゴ Pro W4" charset="0"/>
                <a:cs typeface="ヒラギノ丸ゴ Pro W4" charset="0"/>
              </a:rPr>
              <a:t>(</a:t>
            </a:r>
            <a:r>
              <a:rPr lang="ja-JP" altLang="en-US" sz="2400" dirty="0" smtClean="0">
                <a:solidFill>
                  <a:schemeClr val="bg1"/>
                </a:solidFill>
                <a:latin typeface="ヒラギノ丸ゴ Pro W4" charset="0"/>
                <a:ea typeface="ヒラギノ丸ゴ Pro W4" charset="0"/>
                <a:cs typeface="ヒラギノ丸ゴ Pro W4" charset="0"/>
              </a:rPr>
              <a:t>ｽﾍﾟｸﾄﾙ確度</a:t>
            </a:r>
            <a:r>
              <a:rPr lang="en-US" altLang="ja-JP" sz="2400" dirty="0" smtClean="0">
                <a:solidFill>
                  <a:schemeClr val="bg1"/>
                </a:solidFill>
                <a:latin typeface="ヒラギノ丸ゴ Pro W4" charset="0"/>
                <a:ea typeface="ヒラギノ丸ゴ Pro W4" charset="0"/>
                <a:cs typeface="ヒラギノ丸ゴ Pro W4" charset="0"/>
              </a:rPr>
              <a:t>&lt;10</a:t>
            </a:r>
            <a:r>
              <a:rPr lang="en-US" altLang="ja-JP" sz="2400" baseline="30000" dirty="0" smtClean="0">
                <a:solidFill>
                  <a:schemeClr val="bg1"/>
                </a:solidFill>
                <a:latin typeface="ヒラギノ丸ゴ Pro W4" charset="0"/>
                <a:ea typeface="ヒラギノ丸ゴ Pro W4" charset="0"/>
                <a:cs typeface="ヒラギノ丸ゴ Pro W4" charset="0"/>
              </a:rPr>
              <a:t>-7</a:t>
            </a:r>
            <a:r>
              <a:rPr lang="en-US" altLang="ja-JP" sz="2400" dirty="0" smtClean="0">
                <a:solidFill>
                  <a:schemeClr val="bg1"/>
                </a:solidFill>
                <a:latin typeface="ヒラギノ丸ゴ Pro W4" charset="0"/>
                <a:ea typeface="ヒラギノ丸ゴ Pro W4" charset="0"/>
                <a:cs typeface="ヒラギノ丸ゴ Pro W4" charset="0"/>
              </a:rPr>
              <a:t>)</a:t>
            </a:r>
          </a:p>
          <a:p>
            <a:pPr algn="ctr"/>
            <a:r>
              <a:rPr lang="en-US" altLang="ja-JP" sz="2400" dirty="0" smtClean="0">
                <a:solidFill>
                  <a:schemeClr val="bg1"/>
                </a:solidFill>
                <a:latin typeface="ヒラギノ丸ゴ Pro W4" charset="0"/>
                <a:ea typeface="ヒラギノ丸ゴ Pro W4" charset="0"/>
                <a:cs typeface="ヒラギノ丸ゴ Pro W4" charset="0"/>
              </a:rPr>
              <a:t>↓</a:t>
            </a:r>
            <a:endParaRPr lang="en-US" altLang="ja-JP" sz="2400" dirty="0">
              <a:solidFill>
                <a:schemeClr val="bg1"/>
              </a:solidFill>
              <a:latin typeface="ヒラギノ丸ゴ Pro W4" charset="0"/>
              <a:ea typeface="ヒラギノ丸ゴ Pro W4" charset="0"/>
              <a:cs typeface="ヒラギノ丸ゴ Pro W4" charset="0"/>
            </a:endParaRPr>
          </a:p>
          <a:p>
            <a:pPr algn="ctr"/>
            <a:r>
              <a:rPr lang="ja-JP" altLang="en-US" sz="2400" dirty="0">
                <a:solidFill>
                  <a:schemeClr val="bg1"/>
                </a:solidFill>
                <a:latin typeface="ヒラギノ丸ゴ Pro W4" charset="0"/>
                <a:ea typeface="ヒラギノ丸ゴ Pro W4" charset="0"/>
                <a:cs typeface="ヒラギノ丸ゴ Pro W4" charset="0"/>
              </a:rPr>
              <a:t>ﾃﾞｰﾀﾍﾞｰｽの高精度化 </a:t>
            </a:r>
            <a:endParaRPr lang="en-US" altLang="ja-JP" sz="2400" dirty="0">
              <a:solidFill>
                <a:schemeClr val="bg1"/>
              </a:solidFill>
              <a:latin typeface="ヒラギノ丸ゴ Pro W4" charset="0"/>
              <a:ea typeface="ヒラギノ丸ゴ Pro W4" charset="0"/>
              <a:cs typeface="ヒラギノ丸ゴ Pro W4" charset="0"/>
            </a:endParaRPr>
          </a:p>
        </p:txBody>
      </p:sp>
      <p:grpSp>
        <p:nvGrpSpPr>
          <p:cNvPr id="2" name="図形グループ 1"/>
          <p:cNvGrpSpPr/>
          <p:nvPr/>
        </p:nvGrpSpPr>
        <p:grpSpPr>
          <a:xfrm>
            <a:off x="1477" y="1090387"/>
            <a:ext cx="4909548" cy="3761061"/>
            <a:chOff x="4996452" y="3096938"/>
            <a:chExt cx="4909548" cy="3761061"/>
          </a:xfrm>
        </p:grpSpPr>
        <p:pic>
          <p:nvPicPr>
            <p:cNvPr id="60" name="図 59" descr="プロット 4.tif"/>
            <p:cNvPicPr>
              <a:picLocks/>
            </p:cNvPicPr>
            <p:nvPr/>
          </p:nvPicPr>
          <p:blipFill>
            <a:blip r:embed="rId2"/>
            <a:stretch>
              <a:fillRect/>
            </a:stretch>
          </p:blipFill>
          <p:spPr>
            <a:xfrm>
              <a:off x="4996452" y="3281604"/>
              <a:ext cx="4909548" cy="3576395"/>
            </a:xfrm>
            <a:prstGeom prst="rect">
              <a:avLst/>
            </a:prstGeom>
          </p:spPr>
        </p:pic>
        <p:cxnSp>
          <p:nvCxnSpPr>
            <p:cNvPr id="62" name="直線コネクタ 61"/>
            <p:cNvCxnSpPr/>
            <p:nvPr/>
          </p:nvCxnSpPr>
          <p:spPr>
            <a:xfrm rot="5400000">
              <a:off x="5099691" y="4913654"/>
              <a:ext cx="2946864" cy="1588"/>
            </a:xfrm>
            <a:prstGeom prst="line">
              <a:avLst/>
            </a:prstGeom>
            <a:ln w="25400" cap="flat" cmpd="sng" algn="ctr">
              <a:solidFill>
                <a:srgbClr val="0000FF"/>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rot="5400000">
              <a:off x="6636897" y="4913654"/>
              <a:ext cx="2946864" cy="1588"/>
            </a:xfrm>
            <a:prstGeom prst="line">
              <a:avLst/>
            </a:prstGeom>
            <a:ln w="25400" cap="flat" cmpd="sng" algn="ctr">
              <a:solidFill>
                <a:srgbClr val="0000FF"/>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6304054" y="3096938"/>
              <a:ext cx="601810" cy="369332"/>
            </a:xfrm>
            <a:prstGeom prst="rect">
              <a:avLst/>
            </a:prstGeom>
            <a:noFill/>
          </p:spPr>
          <p:txBody>
            <a:bodyPr wrap="none" rtlCol="0">
              <a:spAutoFit/>
            </a:bodyPr>
            <a:lstStyle/>
            <a:p>
              <a:r>
                <a:rPr kumimoji="1" lang="en-US" altLang="ja-JP" dirty="0" smtClean="0">
                  <a:solidFill>
                    <a:srgbClr val="0000FF"/>
                  </a:solidFill>
                  <a:latin typeface="Arial"/>
                  <a:cs typeface="Arial"/>
                </a:rPr>
                <a:t>K=1</a:t>
              </a:r>
              <a:endParaRPr kumimoji="1" lang="ja-JP" altLang="en-US" dirty="0">
                <a:solidFill>
                  <a:srgbClr val="0000FF"/>
                </a:solidFill>
                <a:latin typeface="Arial"/>
                <a:cs typeface="Arial"/>
              </a:endParaRPr>
            </a:p>
          </p:txBody>
        </p:sp>
        <p:sp>
          <p:nvSpPr>
            <p:cNvPr id="66" name="テキスト ボックス 65"/>
            <p:cNvSpPr txBox="1"/>
            <p:nvPr/>
          </p:nvSpPr>
          <p:spPr>
            <a:xfrm>
              <a:off x="7799360" y="3096938"/>
              <a:ext cx="601810" cy="369332"/>
            </a:xfrm>
            <a:prstGeom prst="rect">
              <a:avLst/>
            </a:prstGeom>
            <a:noFill/>
          </p:spPr>
          <p:txBody>
            <a:bodyPr wrap="none" rtlCol="0">
              <a:spAutoFit/>
            </a:bodyPr>
            <a:lstStyle/>
            <a:p>
              <a:r>
                <a:rPr kumimoji="1" lang="en-US" altLang="ja-JP" dirty="0" smtClean="0">
                  <a:solidFill>
                    <a:srgbClr val="0000FF"/>
                  </a:solidFill>
                  <a:latin typeface="Arial"/>
                  <a:cs typeface="Arial"/>
                </a:rPr>
                <a:t>K=0</a:t>
              </a:r>
              <a:endParaRPr kumimoji="1" lang="ja-JP" altLang="en-US" dirty="0">
                <a:solidFill>
                  <a:srgbClr val="0000FF"/>
                </a:solidFill>
                <a:latin typeface="Arial"/>
                <a:cs typeface="Arial"/>
              </a:endParaRPr>
            </a:p>
          </p:txBody>
        </p:sp>
        <p:sp>
          <p:nvSpPr>
            <p:cNvPr id="67" name="テキスト ボックス 66"/>
            <p:cNvSpPr txBox="1"/>
            <p:nvPr/>
          </p:nvSpPr>
          <p:spPr>
            <a:xfrm>
              <a:off x="5577749" y="3429573"/>
              <a:ext cx="996169" cy="523220"/>
            </a:xfrm>
            <a:prstGeom prst="rect">
              <a:avLst/>
            </a:prstGeom>
            <a:noFill/>
          </p:spPr>
          <p:txBody>
            <a:bodyPr wrap="none" rtlCol="0">
              <a:spAutoFit/>
            </a:bodyPr>
            <a:lstStyle/>
            <a:p>
              <a:pPr algn="ctr"/>
              <a:r>
                <a:rPr kumimoji="1" lang="ja-JP" altLang="en-US" sz="1400" dirty="0" smtClean="0">
                  <a:solidFill>
                    <a:srgbClr val="FF0000"/>
                  </a:solidFill>
                  <a:latin typeface="ヒラギノ丸ゴ ProN W4"/>
                  <a:ea typeface="ヒラギノ丸ゴ ProN W4"/>
                  <a:cs typeface="ヒラギノ丸ゴ ProN W4"/>
                </a:rPr>
                <a:t>偏差</a:t>
              </a:r>
              <a:endParaRPr lang="en-US" altLang="ja-JP" sz="1400" dirty="0" smtClean="0">
                <a:solidFill>
                  <a:srgbClr val="FF0000"/>
                </a:solidFill>
                <a:latin typeface="ヒラギノ丸ゴ ProN W4"/>
                <a:ea typeface="ヒラギノ丸ゴ ProN W4"/>
                <a:cs typeface="ヒラギノ丸ゴ ProN W4"/>
              </a:endParaRPr>
            </a:p>
            <a:p>
              <a:pPr algn="ctr"/>
              <a:r>
                <a:rPr kumimoji="1" lang="en-US" altLang="ja-JP" sz="1400" dirty="0" smtClean="0">
                  <a:solidFill>
                    <a:srgbClr val="FF0000"/>
                  </a:solidFill>
                  <a:latin typeface="ヒラギノ丸ゴ ProN W4"/>
                  <a:ea typeface="ヒラギノ丸ゴ ProN W4"/>
                  <a:cs typeface="ヒラギノ丸ゴ ProN W4"/>
                </a:rPr>
                <a:t>0.62MHz</a:t>
              </a:r>
            </a:p>
          </p:txBody>
        </p:sp>
        <p:sp>
          <p:nvSpPr>
            <p:cNvPr id="68" name="テキスト ボックス 67"/>
            <p:cNvSpPr txBox="1"/>
            <p:nvPr/>
          </p:nvSpPr>
          <p:spPr>
            <a:xfrm>
              <a:off x="8188312" y="3441016"/>
              <a:ext cx="996169" cy="523220"/>
            </a:xfrm>
            <a:prstGeom prst="rect">
              <a:avLst/>
            </a:prstGeom>
            <a:noFill/>
          </p:spPr>
          <p:txBody>
            <a:bodyPr wrap="none" rtlCol="0">
              <a:spAutoFit/>
            </a:bodyPr>
            <a:lstStyle/>
            <a:p>
              <a:pPr algn="ctr"/>
              <a:r>
                <a:rPr kumimoji="1" lang="ja-JP" altLang="en-US" sz="1400" dirty="0" smtClean="0">
                  <a:solidFill>
                    <a:srgbClr val="FF0000"/>
                  </a:solidFill>
                  <a:latin typeface="ヒラギノ丸ゴ ProN W4"/>
                  <a:ea typeface="ヒラギノ丸ゴ ProN W4"/>
                  <a:cs typeface="ヒラギノ丸ゴ ProN W4"/>
                </a:rPr>
                <a:t>偏差</a:t>
              </a:r>
              <a:endParaRPr lang="en-US" altLang="ja-JP" sz="1400" dirty="0" smtClean="0">
                <a:solidFill>
                  <a:srgbClr val="FF0000"/>
                </a:solidFill>
                <a:latin typeface="ヒラギノ丸ゴ ProN W4"/>
                <a:ea typeface="ヒラギノ丸ゴ ProN W4"/>
                <a:cs typeface="ヒラギノ丸ゴ ProN W4"/>
              </a:endParaRPr>
            </a:p>
            <a:p>
              <a:pPr algn="ctr"/>
              <a:r>
                <a:rPr kumimoji="1" lang="en-US" altLang="ja-JP" sz="1400" dirty="0" smtClean="0">
                  <a:solidFill>
                    <a:srgbClr val="FF0000"/>
                  </a:solidFill>
                  <a:latin typeface="ヒラギノ丸ゴ ProN W4"/>
                  <a:ea typeface="ヒラギノ丸ゴ ProN W4"/>
                  <a:cs typeface="ヒラギノ丸ゴ ProN W4"/>
                </a:rPr>
                <a:t>0.26MHz</a:t>
              </a:r>
            </a:p>
          </p:txBody>
        </p:sp>
      </p:grpSp>
      <p:grpSp>
        <p:nvGrpSpPr>
          <p:cNvPr id="49" name="図形グループ 48"/>
          <p:cNvGrpSpPr/>
          <p:nvPr/>
        </p:nvGrpSpPr>
        <p:grpSpPr>
          <a:xfrm>
            <a:off x="248019" y="4370300"/>
            <a:ext cx="9590487" cy="2417885"/>
            <a:chOff x="-4019760" y="1407056"/>
            <a:chExt cx="9590487" cy="2417885"/>
          </a:xfrm>
        </p:grpSpPr>
        <p:sp>
          <p:nvSpPr>
            <p:cNvPr id="50" name="正方形/長方形 49"/>
            <p:cNvSpPr>
              <a:spLocks noChangeArrowheads="1"/>
            </p:cNvSpPr>
            <p:nvPr/>
          </p:nvSpPr>
          <p:spPr bwMode="auto">
            <a:xfrm>
              <a:off x="-4019760" y="2255281"/>
              <a:ext cx="3745289" cy="156966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2400" dirty="0">
                  <a:solidFill>
                    <a:srgbClr val="FFFF00"/>
                  </a:solidFill>
                  <a:latin typeface="ヒラギノ丸ゴ Pro W4" charset="0"/>
                  <a:ea typeface="ヒラギノ丸ゴ Pro W4" charset="0"/>
                  <a:cs typeface="ヒラギノ丸ゴ Pro W4" charset="0"/>
                </a:rPr>
                <a:t>極めて周波数ダイナミックレンジ（不確かさ</a:t>
              </a:r>
              <a:r>
                <a:rPr lang="en-US" altLang="ja-JP" sz="2400" dirty="0">
                  <a:solidFill>
                    <a:srgbClr val="FFFF00"/>
                  </a:solidFill>
                  <a:latin typeface="ヒラギノ丸ゴ Pro W4" charset="0"/>
                  <a:ea typeface="ヒラギノ丸ゴ Pro W4" charset="0"/>
                  <a:cs typeface="ヒラギノ丸ゴ Pro W4" charset="0"/>
                </a:rPr>
                <a:t>1MHz</a:t>
              </a:r>
              <a:r>
                <a:rPr lang="ja-JP" altLang="en-US" sz="2400" dirty="0">
                  <a:solidFill>
                    <a:srgbClr val="FFFF00"/>
                  </a:solidFill>
                  <a:latin typeface="ヒラギノ丸ゴ Pro W4" charset="0"/>
                  <a:ea typeface="ヒラギノ丸ゴ Pro W4" charset="0"/>
                  <a:cs typeface="ヒラギノ丸ゴ Pro W4" charset="0"/>
                </a:rPr>
                <a:t>＠周波数</a:t>
              </a:r>
              <a:r>
                <a:rPr lang="en-US" altLang="ja-JP" sz="2400" dirty="0">
                  <a:solidFill>
                    <a:srgbClr val="FFFF00"/>
                  </a:solidFill>
                  <a:latin typeface="ヒラギノ丸ゴ Pro W4" charset="0"/>
                  <a:ea typeface="ヒラギノ丸ゴ Pro W4" charset="0"/>
                  <a:cs typeface="ヒラギノ丸ゴ Pro W4" charset="0"/>
                </a:rPr>
                <a:t>1THz</a:t>
              </a:r>
              <a:r>
                <a:rPr lang="ja-JP" altLang="en-US" sz="2400" dirty="0">
                  <a:solidFill>
                    <a:srgbClr val="FFFF00"/>
                  </a:solidFill>
                  <a:latin typeface="ヒラギノ丸ゴ Pro W4" charset="0"/>
                  <a:ea typeface="ヒラギノ丸ゴ Pro W4" charset="0"/>
                  <a:cs typeface="ヒラギノ丸ゴ Pro W4" charset="0"/>
                </a:rPr>
                <a:t>）の広い分光計測を実現</a:t>
              </a:r>
            </a:p>
          </p:txBody>
        </p:sp>
        <p:pic>
          <p:nvPicPr>
            <p:cNvPr id="51"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65" y="1407056"/>
              <a:ext cx="5510962" cy="2417885"/>
            </a:xfrm>
            <a:prstGeom prst="rect">
              <a:avLst/>
            </a:prstGeom>
            <a:noFill/>
            <a:ln w="38100" cmpd="sng">
              <a:solidFill>
                <a:srgbClr val="000090"/>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6" name="直線矢印コネクタ 5"/>
          <p:cNvCxnSpPr/>
          <p:nvPr/>
        </p:nvCxnSpPr>
        <p:spPr>
          <a:xfrm>
            <a:off x="1577354" y="4199464"/>
            <a:ext cx="1537206" cy="0"/>
          </a:xfrm>
          <a:prstGeom prst="straightConnector1">
            <a:avLst/>
          </a:prstGeom>
          <a:ln w="38100"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テキスト ボックス 6"/>
          <p:cNvSpPr txBox="1"/>
          <p:nvPr/>
        </p:nvSpPr>
        <p:spPr>
          <a:xfrm>
            <a:off x="1826224" y="3813201"/>
            <a:ext cx="1159542" cy="461665"/>
          </a:xfrm>
          <a:prstGeom prst="rect">
            <a:avLst/>
          </a:prstGeom>
          <a:noFill/>
        </p:spPr>
        <p:txBody>
          <a:bodyPr wrap="none" rtlCol="0">
            <a:spAutoFit/>
          </a:bodyPr>
          <a:lstStyle/>
          <a:p>
            <a:r>
              <a:rPr kumimoji="1" lang="en-US" altLang="ja-JP" sz="2400" dirty="0" smtClean="0">
                <a:solidFill>
                  <a:srgbClr val="3366FF"/>
                </a:solidFill>
                <a:latin typeface="Arial"/>
                <a:cs typeface="Arial"/>
              </a:rPr>
              <a:t>12MHz</a:t>
            </a:r>
            <a:endParaRPr kumimoji="1" lang="ja-JP" altLang="en-US" sz="2400" dirty="0">
              <a:solidFill>
                <a:srgbClr val="3366FF"/>
              </a:solidFill>
              <a:latin typeface="Arial"/>
              <a:cs typeface="Arial"/>
            </a:endParaRPr>
          </a:p>
        </p:txBody>
      </p:sp>
    </p:spTree>
    <p:extLst>
      <p:ext uri="{BB962C8B-B14F-4D97-AF65-F5344CB8AC3E}">
        <p14:creationId xmlns:p14="http://schemas.microsoft.com/office/powerpoint/2010/main" val="3165021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1004" y="238165"/>
            <a:ext cx="9793065" cy="923330"/>
          </a:xfrm>
          <a:prstGeom prst="rect">
            <a:avLst/>
          </a:prstGeom>
          <a:noFill/>
        </p:spPr>
        <p:txBody>
          <a:bodyPr wrap="none" rtlCol="0">
            <a:spAutoFit/>
          </a:bodyPr>
          <a:lstStyle/>
          <a:p>
            <a:pPr algn="ctr"/>
            <a:r>
              <a:rPr kumimoji="1" lang="en-US" altLang="ja-JP" sz="5400" dirty="0" smtClean="0">
                <a:latin typeface="ヒラギノ丸ゴ ProN W4"/>
                <a:ea typeface="ヒラギノ丸ゴ ProN W4"/>
                <a:cs typeface="ヒラギノ丸ゴ ProN W4"/>
              </a:rPr>
              <a:t>THz</a:t>
            </a:r>
            <a:r>
              <a:rPr kumimoji="1" lang="ja-JP" altLang="en-US" sz="5400" dirty="0" smtClean="0">
                <a:latin typeface="ヒラギノ丸ゴ ProN W4"/>
                <a:ea typeface="ヒラギノ丸ゴ ProN W4"/>
                <a:cs typeface="ヒラギノ丸ゴ ProN W4"/>
              </a:rPr>
              <a:t>デジタル・ホログラフィー</a:t>
            </a:r>
            <a:endParaRPr kumimoji="1" lang="ja-JP" altLang="en-US" sz="5400" dirty="0">
              <a:latin typeface="ヒラギノ丸ゴ ProN W4"/>
              <a:ea typeface="ヒラギノ丸ゴ ProN W4"/>
              <a:cs typeface="ヒラギノ丸ゴ ProN W4"/>
            </a:endParaRPr>
          </a:p>
        </p:txBody>
      </p:sp>
      <p:pic>
        <p:nvPicPr>
          <p:cNvPr id="3" name="図 2"/>
          <p:cNvPicPr>
            <a:picLocks noChangeAspect="1"/>
          </p:cNvPicPr>
          <p:nvPr/>
        </p:nvPicPr>
        <p:blipFill>
          <a:blip r:embed="rId2"/>
          <a:stretch>
            <a:fillRect/>
          </a:stretch>
        </p:blipFill>
        <p:spPr>
          <a:xfrm>
            <a:off x="426068" y="2246023"/>
            <a:ext cx="3867354" cy="2848950"/>
          </a:xfrm>
          <a:prstGeom prst="rect">
            <a:avLst/>
          </a:prstGeom>
        </p:spPr>
      </p:pic>
      <p:sp>
        <p:nvSpPr>
          <p:cNvPr id="4" name="テキスト ボックス 3"/>
          <p:cNvSpPr txBox="1"/>
          <p:nvPr/>
        </p:nvSpPr>
        <p:spPr>
          <a:xfrm>
            <a:off x="270392" y="1396417"/>
            <a:ext cx="4459683" cy="461665"/>
          </a:xfrm>
          <a:prstGeom prst="rect">
            <a:avLst/>
          </a:prstGeom>
          <a:solidFill>
            <a:schemeClr val="tx1"/>
          </a:solidFill>
        </p:spPr>
        <p:txBody>
          <a:bodyPr wrap="none" rtlCol="0">
            <a:spAutoFit/>
          </a:bodyPr>
          <a:lstStyle/>
          <a:p>
            <a:r>
              <a:rPr lang="ja-JP" altLang="en-US" sz="2400" dirty="0" smtClean="0">
                <a:solidFill>
                  <a:schemeClr val="bg1"/>
                </a:solidFill>
                <a:latin typeface="ヒラギノ丸ゴ ProN W4"/>
                <a:ea typeface="ヒラギノ丸ゴ ProN W4"/>
                <a:cs typeface="ヒラギノ丸ゴ ProN W4"/>
              </a:rPr>
              <a:t>可視デジタル・ホログラフィー</a:t>
            </a:r>
            <a:endParaRPr kumimoji="1" lang="ja-JP" altLang="en-US" sz="2400" dirty="0">
              <a:solidFill>
                <a:schemeClr val="bg1"/>
              </a:solidFill>
              <a:latin typeface="ヒラギノ丸ゴ ProN W4"/>
              <a:ea typeface="ヒラギノ丸ゴ ProN W4"/>
              <a:cs typeface="ヒラギノ丸ゴ ProN W4"/>
            </a:endParaRPr>
          </a:p>
        </p:txBody>
      </p:sp>
      <p:sp>
        <p:nvSpPr>
          <p:cNvPr id="5" name="テキスト ボックス 4"/>
          <p:cNvSpPr txBox="1"/>
          <p:nvPr/>
        </p:nvSpPr>
        <p:spPr>
          <a:xfrm>
            <a:off x="639098" y="5439107"/>
            <a:ext cx="3570208" cy="461665"/>
          </a:xfrm>
          <a:prstGeom prst="rect">
            <a:avLst/>
          </a:prstGeom>
          <a:noFill/>
        </p:spPr>
        <p:txBody>
          <a:bodyPr wrap="none" rtlCol="0">
            <a:spAutoFit/>
          </a:bodyPr>
          <a:lstStyle/>
          <a:p>
            <a:r>
              <a:rPr kumimoji="1" lang="ja-JP" altLang="en-US" sz="2400" dirty="0" smtClean="0">
                <a:latin typeface="ヒラギノ丸ゴ ProN W4"/>
                <a:ea typeface="ヒラギノ丸ゴ ProN W4"/>
                <a:cs typeface="ヒラギノ丸ゴ ProN W4"/>
              </a:rPr>
              <a:t>例）３次元表面形状測定</a:t>
            </a:r>
            <a:endParaRPr kumimoji="1" lang="en-US" altLang="ja-JP" sz="2400" dirty="0" smtClean="0">
              <a:latin typeface="ヒラギノ丸ゴ ProN W4"/>
              <a:ea typeface="ヒラギノ丸ゴ ProN W4"/>
              <a:cs typeface="ヒラギノ丸ゴ ProN W4"/>
            </a:endParaRPr>
          </a:p>
        </p:txBody>
      </p:sp>
      <p:sp>
        <p:nvSpPr>
          <p:cNvPr id="8" name="テキスト ボックス 7"/>
          <p:cNvSpPr txBox="1"/>
          <p:nvPr/>
        </p:nvSpPr>
        <p:spPr>
          <a:xfrm>
            <a:off x="5216014" y="1396417"/>
            <a:ext cx="4455066" cy="461665"/>
          </a:xfrm>
          <a:prstGeom prst="rect">
            <a:avLst/>
          </a:prstGeom>
          <a:solidFill>
            <a:srgbClr val="0000FF"/>
          </a:solidFill>
        </p:spPr>
        <p:txBody>
          <a:bodyPr wrap="none" rtlCol="0">
            <a:spAutoFit/>
          </a:bodyPr>
          <a:lstStyle/>
          <a:p>
            <a:r>
              <a:rPr lang="en-US" altLang="ja-JP" sz="2400" dirty="0" smtClean="0">
                <a:solidFill>
                  <a:schemeClr val="bg1"/>
                </a:solidFill>
                <a:latin typeface="ヒラギノ丸ゴ ProN W4"/>
                <a:ea typeface="ヒラギノ丸ゴ ProN W4"/>
                <a:cs typeface="ヒラギノ丸ゴ ProN W4"/>
              </a:rPr>
              <a:t>THz</a:t>
            </a:r>
            <a:r>
              <a:rPr lang="ja-JP" altLang="en-US" sz="2400" dirty="0" smtClean="0">
                <a:solidFill>
                  <a:schemeClr val="bg1"/>
                </a:solidFill>
                <a:latin typeface="ヒラギノ丸ゴ ProN W4"/>
                <a:ea typeface="ヒラギノ丸ゴ ProN W4"/>
                <a:cs typeface="ヒラギノ丸ゴ ProN W4"/>
              </a:rPr>
              <a:t>デジタル・ホログラフィー</a:t>
            </a:r>
            <a:endParaRPr kumimoji="1" lang="ja-JP" altLang="en-US" sz="2400" dirty="0">
              <a:solidFill>
                <a:schemeClr val="bg1"/>
              </a:solidFill>
              <a:latin typeface="ヒラギノ丸ゴ ProN W4"/>
              <a:ea typeface="ヒラギノ丸ゴ ProN W4"/>
              <a:cs typeface="ヒラギノ丸ゴ ProN W4"/>
            </a:endParaRPr>
          </a:p>
        </p:txBody>
      </p:sp>
      <p:sp>
        <p:nvSpPr>
          <p:cNvPr id="9" name="テキスト ボックス 8"/>
          <p:cNvSpPr txBox="1"/>
          <p:nvPr/>
        </p:nvSpPr>
        <p:spPr>
          <a:xfrm>
            <a:off x="5020010" y="1920408"/>
            <a:ext cx="4853214" cy="3785652"/>
          </a:xfrm>
          <a:prstGeom prst="rect">
            <a:avLst/>
          </a:prstGeom>
          <a:noFill/>
        </p:spPr>
        <p:txBody>
          <a:bodyPr wrap="square" rtlCol="0">
            <a:spAutoFit/>
          </a:bodyPr>
          <a:lstStyle/>
          <a:p>
            <a:pPr marL="342900" indent="-342900">
              <a:buFont typeface="Wingdings" charset="2"/>
              <a:buChar char="ü"/>
            </a:pPr>
            <a:r>
              <a:rPr kumimoji="1" lang="en-US" altLang="ja-JP" sz="2400" dirty="0" smtClean="0">
                <a:latin typeface="ヒラギノ丸ゴ ProN W4"/>
                <a:ea typeface="ヒラギノ丸ゴ ProN W4"/>
                <a:cs typeface="ヒラギノ丸ゴ ProN W4"/>
              </a:rPr>
              <a:t>THz</a:t>
            </a:r>
            <a:r>
              <a:rPr kumimoji="1" lang="ja-JP" altLang="en-US" sz="2400" dirty="0" smtClean="0">
                <a:latin typeface="ヒラギノ丸ゴ ProN W4"/>
                <a:ea typeface="ヒラギノ丸ゴ ProN W4"/>
                <a:cs typeface="ヒラギノ丸ゴ ProN W4"/>
              </a:rPr>
              <a:t>波の良好な物質透過性を利用することにより、</a:t>
            </a:r>
            <a:r>
              <a:rPr kumimoji="1" lang="ja-JP" altLang="en-US" sz="2400" dirty="0" smtClean="0">
                <a:solidFill>
                  <a:srgbClr val="FF0000"/>
                </a:solidFill>
                <a:latin typeface="ヒラギノ丸ゴ ProN W4"/>
                <a:ea typeface="ヒラギノ丸ゴ ProN W4"/>
                <a:cs typeface="ヒラギノ丸ゴ ProN W4"/>
              </a:rPr>
              <a:t>内部構造を３次元</a:t>
            </a:r>
            <a:r>
              <a:rPr kumimoji="1" lang="ja-JP" altLang="en-US" sz="2400" dirty="0" smtClean="0">
                <a:latin typeface="ヒラギノ丸ゴ ProN W4"/>
                <a:ea typeface="ヒラギノ丸ゴ ProN W4"/>
                <a:cs typeface="ヒラギノ丸ゴ ProN W4"/>
              </a:rPr>
              <a:t>で可視化できる</a:t>
            </a:r>
            <a:endParaRPr kumimoji="1" lang="en-US" altLang="ja-JP" sz="2400" dirty="0" smtClean="0">
              <a:latin typeface="ヒラギノ丸ゴ ProN W4"/>
              <a:ea typeface="ヒラギノ丸ゴ ProN W4"/>
              <a:cs typeface="ヒラギノ丸ゴ ProN W4"/>
            </a:endParaRPr>
          </a:p>
          <a:p>
            <a:pPr marL="342900" indent="-342900">
              <a:buFont typeface="Wingdings" charset="2"/>
              <a:buChar char="ü"/>
            </a:pPr>
            <a:r>
              <a:rPr lang="ja-JP" altLang="en-US" sz="2400" dirty="0" smtClean="0">
                <a:latin typeface="ヒラギノ丸ゴ ProN W4"/>
                <a:ea typeface="ヒラギノ丸ゴ ProN W4"/>
                <a:cs typeface="ヒラギノ丸ゴ ProN W4"/>
              </a:rPr>
              <a:t>２次元自由空間電気光学サンプリングの利用により、</a:t>
            </a:r>
            <a:r>
              <a:rPr lang="ja-JP" altLang="en-US" sz="2400" dirty="0" smtClean="0">
                <a:solidFill>
                  <a:srgbClr val="FF0000"/>
                </a:solidFill>
                <a:latin typeface="ヒラギノ丸ゴ ProN W4"/>
                <a:ea typeface="ヒラギノ丸ゴ ProN W4"/>
                <a:cs typeface="ヒラギノ丸ゴ ProN W4"/>
              </a:rPr>
              <a:t>電場振幅</a:t>
            </a:r>
            <a:r>
              <a:rPr lang="en-US" altLang="ja-JP" sz="2400" dirty="0" smtClean="0">
                <a:solidFill>
                  <a:srgbClr val="FF0000"/>
                </a:solidFill>
                <a:latin typeface="ヒラギノ丸ゴ ProN W4"/>
                <a:ea typeface="ヒラギノ丸ゴ ProN W4"/>
                <a:cs typeface="ヒラギノ丸ゴ ProN W4"/>
              </a:rPr>
              <a:t>/</a:t>
            </a:r>
            <a:r>
              <a:rPr lang="ja-JP" altLang="en-US" sz="2400" dirty="0" smtClean="0">
                <a:solidFill>
                  <a:srgbClr val="FF0000"/>
                </a:solidFill>
                <a:latin typeface="ヒラギノ丸ゴ ProN W4"/>
                <a:ea typeface="ヒラギノ丸ゴ ProN W4"/>
                <a:cs typeface="ヒラギノ丸ゴ ProN W4"/>
              </a:rPr>
              <a:t>位相イメージの直接取得</a:t>
            </a:r>
            <a:r>
              <a:rPr lang="ja-JP" altLang="en-US" sz="2400" dirty="0" smtClean="0">
                <a:latin typeface="ヒラギノ丸ゴ ProN W4"/>
                <a:ea typeface="ヒラギノ丸ゴ ProN W4"/>
                <a:cs typeface="ヒラギノ丸ゴ ProN W4"/>
              </a:rPr>
              <a:t>が可能</a:t>
            </a:r>
            <a:r>
              <a:rPr lang="en-US" altLang="ja-JP" sz="2400" dirty="0" smtClean="0">
                <a:latin typeface="ヒラギノ丸ゴ ProN W4"/>
                <a:ea typeface="ヒラギノ丸ゴ ProN W4"/>
                <a:cs typeface="ヒラギノ丸ゴ ProN W4"/>
              </a:rPr>
              <a:t>☞</a:t>
            </a:r>
            <a:r>
              <a:rPr lang="ja-JP" altLang="en-US" sz="2400" dirty="0" smtClean="0">
                <a:solidFill>
                  <a:srgbClr val="FF0000"/>
                </a:solidFill>
                <a:latin typeface="ヒラギノ丸ゴ ProN W4"/>
                <a:ea typeface="ヒラギノ丸ゴ ProN W4"/>
                <a:cs typeface="ヒラギノ丸ゴ ProN W4"/>
              </a:rPr>
              <a:t>干渉計測が不要</a:t>
            </a:r>
            <a:endParaRPr lang="en-US" altLang="ja-JP" sz="2400" dirty="0">
              <a:solidFill>
                <a:srgbClr val="FF0000"/>
              </a:solidFill>
              <a:latin typeface="ヒラギノ丸ゴ ProN W4"/>
              <a:ea typeface="ヒラギノ丸ゴ ProN W4"/>
              <a:cs typeface="ヒラギノ丸ゴ ProN W4"/>
            </a:endParaRPr>
          </a:p>
          <a:p>
            <a:pPr marL="342900" indent="-342900">
              <a:buFont typeface="Wingdings" charset="2"/>
              <a:buChar char="ü"/>
            </a:pPr>
            <a:r>
              <a:rPr lang="en-US" altLang="ja-JP" sz="2400" dirty="0" smtClean="0">
                <a:latin typeface="ヒラギノ丸ゴ ProN W4"/>
                <a:ea typeface="ヒラギノ丸ゴ ProN W4"/>
                <a:cs typeface="ヒラギノ丸ゴ ProN W4"/>
              </a:rPr>
              <a:t>THz</a:t>
            </a:r>
            <a:r>
              <a:rPr lang="ja-JP" altLang="en-US" sz="2400" dirty="0" smtClean="0">
                <a:latin typeface="ヒラギノ丸ゴ ProN W4"/>
                <a:ea typeface="ヒラギノ丸ゴ ProN W4"/>
                <a:cs typeface="ヒラギノ丸ゴ ProN W4"/>
              </a:rPr>
              <a:t>指紋スペクトルを利用すると、</a:t>
            </a:r>
            <a:r>
              <a:rPr lang="ja-JP" altLang="en-US" sz="2400" dirty="0" smtClean="0">
                <a:solidFill>
                  <a:srgbClr val="FF0000"/>
                </a:solidFill>
                <a:latin typeface="ヒラギノ丸ゴ ProN W4"/>
                <a:ea typeface="ヒラギノ丸ゴ ProN W4"/>
                <a:cs typeface="ヒラギノ丸ゴ ProN W4"/>
              </a:rPr>
              <a:t>成分分析型内部透視イメージング</a:t>
            </a:r>
            <a:r>
              <a:rPr lang="ja-JP" altLang="en-US" sz="2400" dirty="0" smtClean="0">
                <a:latin typeface="ヒラギノ丸ゴ ProN W4"/>
                <a:ea typeface="ヒラギノ丸ゴ ProN W4"/>
                <a:cs typeface="ヒラギノ丸ゴ ProN W4"/>
              </a:rPr>
              <a:t>が可能。</a:t>
            </a:r>
            <a:endParaRPr kumimoji="1" lang="ja-JP" altLang="en-US" sz="2400" dirty="0">
              <a:latin typeface="ヒラギノ丸ゴ ProN W4"/>
              <a:ea typeface="ヒラギノ丸ゴ ProN W4"/>
              <a:cs typeface="ヒラギノ丸ゴ ProN W4"/>
            </a:endParaRPr>
          </a:p>
        </p:txBody>
      </p:sp>
      <p:sp>
        <p:nvSpPr>
          <p:cNvPr id="10" name="テキスト ボックス 9"/>
          <p:cNvSpPr txBox="1"/>
          <p:nvPr/>
        </p:nvSpPr>
        <p:spPr>
          <a:xfrm>
            <a:off x="4642662" y="5900770"/>
            <a:ext cx="5173211" cy="523220"/>
          </a:xfrm>
          <a:prstGeom prst="rect">
            <a:avLst/>
          </a:prstGeom>
          <a:solidFill>
            <a:srgbClr val="FFFF00"/>
          </a:solidFill>
        </p:spPr>
        <p:txBody>
          <a:bodyPr wrap="none" rtlCol="0">
            <a:spAutoFit/>
          </a:bodyPr>
          <a:lstStyle/>
          <a:p>
            <a:r>
              <a:rPr kumimoji="1" lang="ja-JP" altLang="en-US" sz="2800" dirty="0" smtClean="0">
                <a:solidFill>
                  <a:srgbClr val="FF0000"/>
                </a:solidFill>
                <a:latin typeface="ヒラギノ丸ゴ Pro W4"/>
                <a:ea typeface="ヒラギノ丸ゴ Pro W4"/>
                <a:cs typeface="ヒラギノ丸ゴ Pro W4"/>
              </a:rPr>
              <a:t>ソフトマテリアルの非破壊検査</a:t>
            </a:r>
            <a:endParaRPr kumimoji="1" lang="ja-JP" altLang="en-US" sz="2800" dirty="0">
              <a:solidFill>
                <a:srgbClr val="FF0000"/>
              </a:solidFill>
              <a:latin typeface="ヒラギノ丸ゴ Pro W4"/>
              <a:ea typeface="ヒラギノ丸ゴ Pro W4"/>
              <a:cs typeface="ヒラギノ丸ゴ Pro W4"/>
            </a:endParaRPr>
          </a:p>
        </p:txBody>
      </p:sp>
      <p:sp>
        <p:nvSpPr>
          <p:cNvPr id="11" name="角丸四角形 10"/>
          <p:cNvSpPr/>
          <p:nvPr/>
        </p:nvSpPr>
        <p:spPr>
          <a:xfrm>
            <a:off x="5060980" y="1874469"/>
            <a:ext cx="4754893" cy="3831592"/>
          </a:xfrm>
          <a:prstGeom prst="roundRect">
            <a:avLst>
              <a:gd name="adj" fmla="val 6370"/>
            </a:avLst>
          </a:prstGeom>
          <a:noFill/>
          <a:ln w="762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578799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fig1.tif"/>
          <p:cNvPicPr>
            <a:picLocks noChangeAspect="1"/>
          </p:cNvPicPr>
          <p:nvPr/>
        </p:nvPicPr>
        <p:blipFill>
          <a:blip r:embed="rId3"/>
          <a:stretch>
            <a:fillRect/>
          </a:stretch>
        </p:blipFill>
        <p:spPr>
          <a:xfrm>
            <a:off x="727783" y="935742"/>
            <a:ext cx="8424000" cy="4956650"/>
          </a:xfrm>
          <a:prstGeom prst="rect">
            <a:avLst/>
          </a:prstGeom>
        </p:spPr>
      </p:pic>
      <p:sp>
        <p:nvSpPr>
          <p:cNvPr id="9219" name="Rectangle 2"/>
          <p:cNvSpPr>
            <a:spLocks noGrp="1" noChangeArrowheads="1"/>
          </p:cNvSpPr>
          <p:nvPr>
            <p:ph type="ctrTitle"/>
          </p:nvPr>
        </p:nvSpPr>
        <p:spPr>
          <a:xfrm>
            <a:off x="0" y="0"/>
            <a:ext cx="9906000" cy="852714"/>
          </a:xfrm>
          <a:solidFill>
            <a:srgbClr val="FFFFFF"/>
          </a:solidFill>
          <a:ln>
            <a:solidFill>
              <a:srgbClr val="FFFFFF"/>
            </a:solidFill>
          </a:ln>
        </p:spPr>
        <p:txBody>
          <a:bodyPr/>
          <a:lstStyle/>
          <a:p>
            <a:pPr eaLnBrk="1" hangingPunct="1"/>
            <a:r>
              <a:rPr lang="en-US" altLang="ja-JP" sz="4800" b="1" dirty="0">
                <a:solidFill>
                  <a:srgbClr val="172185"/>
                </a:solidFill>
                <a:latin typeface="Arial"/>
                <a:ea typeface="ＭＳ ゴシック" pitchFamily="-106" charset="-128"/>
                <a:cs typeface="Arial"/>
              </a:rPr>
              <a:t>Optical comb and THz comb</a:t>
            </a:r>
          </a:p>
        </p:txBody>
      </p:sp>
      <p:sp>
        <p:nvSpPr>
          <p:cNvPr id="9220" name="Rectangle 3"/>
          <p:cNvSpPr>
            <a:spLocks noChangeArrowheads="1"/>
          </p:cNvSpPr>
          <p:nvPr/>
        </p:nvSpPr>
        <p:spPr bwMode="auto">
          <a:xfrm>
            <a:off x="1586106" y="5934641"/>
            <a:ext cx="6981899" cy="830997"/>
          </a:xfrm>
          <a:prstGeom prst="rect">
            <a:avLst/>
          </a:prstGeom>
          <a:solidFill>
            <a:srgbClr val="800080"/>
          </a:solidFill>
          <a:ln w="9525">
            <a:noFill/>
            <a:miter lim="800000"/>
            <a:headEnd/>
            <a:tailEnd/>
          </a:ln>
        </p:spPr>
        <p:txBody>
          <a:bodyPr wrap="none">
            <a:prstTxWarp prst="textNoShape">
              <a:avLst/>
            </a:prstTxWarp>
            <a:spAutoFit/>
          </a:bodyPr>
          <a:lstStyle/>
          <a:p>
            <a:pPr algn="ctr"/>
            <a:r>
              <a:rPr lang="en-US" altLang="ja-JP" sz="2400" dirty="0">
                <a:solidFill>
                  <a:schemeClr val="bg1"/>
                </a:solidFill>
                <a:latin typeface="Arial"/>
                <a:cs typeface="Arial"/>
              </a:rPr>
              <a:t>Simple, broadband selectivity, high spectral purity, </a:t>
            </a:r>
            <a:endParaRPr lang="en-US" altLang="ja-JP" sz="2400" dirty="0" smtClean="0">
              <a:solidFill>
                <a:schemeClr val="bg1"/>
              </a:solidFill>
              <a:latin typeface="Arial"/>
              <a:cs typeface="Arial"/>
            </a:endParaRPr>
          </a:p>
          <a:p>
            <a:pPr algn="ctr"/>
            <a:r>
              <a:rPr lang="en-US" altLang="ja-JP" sz="2400" dirty="0" smtClean="0">
                <a:solidFill>
                  <a:schemeClr val="bg1"/>
                </a:solidFill>
                <a:latin typeface="Arial"/>
                <a:cs typeface="Arial"/>
              </a:rPr>
              <a:t>and </a:t>
            </a:r>
            <a:r>
              <a:rPr lang="en-US" altLang="ja-JP" sz="2400" dirty="0">
                <a:solidFill>
                  <a:schemeClr val="bg1"/>
                </a:solidFill>
                <a:latin typeface="Arial"/>
                <a:cs typeface="Arial"/>
              </a:rPr>
              <a:t>absolute frequency calibration</a:t>
            </a:r>
            <a:endParaRPr kumimoji="0" lang="en-US" altLang="ja-JP" sz="2400" dirty="0">
              <a:solidFill>
                <a:schemeClr val="bg1"/>
              </a:solidFill>
              <a:latin typeface="Arial"/>
              <a:ea typeface="ＭＳ ゴシック" pitchFamily="-106" charset="-128"/>
              <a:cs typeface="Arial"/>
            </a:endParaRPr>
          </a:p>
        </p:txBody>
      </p:sp>
      <p:sp>
        <p:nvSpPr>
          <p:cNvPr id="319495" name="Text Box 7"/>
          <p:cNvSpPr txBox="1">
            <a:spLocks noChangeArrowheads="1"/>
          </p:cNvSpPr>
          <p:nvPr/>
        </p:nvSpPr>
        <p:spPr bwMode="auto">
          <a:xfrm>
            <a:off x="1290106" y="2990248"/>
            <a:ext cx="7025922" cy="1323423"/>
          </a:xfrm>
          <a:prstGeom prst="rect">
            <a:avLst/>
          </a:prstGeom>
          <a:solidFill>
            <a:srgbClr val="000051"/>
          </a:solidFill>
          <a:ln w="38100">
            <a:noFill/>
            <a:miter lim="800000"/>
            <a:headEnd/>
            <a:tailEnd/>
          </a:ln>
        </p:spPr>
        <p:txBody>
          <a:bodyPr wrap="square" lIns="91423" tIns="45712" rIns="91423" bIns="45712">
            <a:prstTxWarp prst="textNoShape">
              <a:avLst/>
            </a:prstTxWarp>
            <a:spAutoFit/>
          </a:bodyPr>
          <a:lstStyle/>
          <a:p>
            <a:pPr algn="ctr" defTabSz="479425"/>
            <a:r>
              <a:rPr lang="en-US" altLang="ja-JP" sz="4000" i="1" dirty="0" smtClean="0">
                <a:solidFill>
                  <a:srgbClr val="FFFF00"/>
                </a:solidFill>
                <a:latin typeface="Arial"/>
                <a:cs typeface="Arial"/>
              </a:rPr>
              <a:t>Precise frequency marker </a:t>
            </a:r>
            <a:endParaRPr lang="en-US" altLang="ja-JP" sz="4000" i="1" dirty="0">
              <a:solidFill>
                <a:srgbClr val="FFFF00"/>
              </a:solidFill>
              <a:latin typeface="Arial"/>
              <a:cs typeface="Arial"/>
            </a:endParaRPr>
          </a:p>
          <a:p>
            <a:pPr algn="ctr" defTabSz="479425"/>
            <a:r>
              <a:rPr lang="en-US" altLang="ja-JP" sz="4000" i="1" dirty="0" smtClean="0">
                <a:solidFill>
                  <a:srgbClr val="FFFF00"/>
                </a:solidFill>
                <a:latin typeface="Arial"/>
                <a:cs typeface="Arial"/>
              </a:rPr>
              <a:t>for broadband THz spectrum</a:t>
            </a:r>
            <a:endParaRPr lang="en-US" altLang="ja-JP" sz="4000" i="1" dirty="0">
              <a:solidFill>
                <a:srgbClr val="FFFF00"/>
              </a:solidFill>
              <a:latin typeface="Arial"/>
              <a:cs typeface="Arial"/>
            </a:endParaRPr>
          </a:p>
        </p:txBody>
      </p:sp>
    </p:spTree>
    <p:extLst>
      <p:ext uri="{BB962C8B-B14F-4D97-AF65-F5344CB8AC3E}">
        <p14:creationId xmlns:p14="http://schemas.microsoft.com/office/powerpoint/2010/main" val="894780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9495"/>
                                        </p:tgtEl>
                                        <p:attrNameLst>
                                          <p:attrName>style.visibility</p:attrName>
                                        </p:attrNameLst>
                                      </p:cBhvr>
                                      <p:to>
                                        <p:strVal val="visible"/>
                                      </p:to>
                                    </p:set>
                                    <p:animEffect transition="in" filter="dissolve">
                                      <p:cBhvr>
                                        <p:cTn id="7" dur="500"/>
                                        <p:tgtEl>
                                          <p:spTgt spid="319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5"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10594" y="349778"/>
            <a:ext cx="7933864" cy="830997"/>
          </a:xfrm>
          <a:prstGeom prst="rect">
            <a:avLst/>
          </a:prstGeom>
          <a:noFill/>
        </p:spPr>
        <p:txBody>
          <a:bodyPr wrap="none" rtlCol="0">
            <a:spAutoFit/>
          </a:bodyPr>
          <a:lstStyle/>
          <a:p>
            <a:pPr algn="ctr"/>
            <a:r>
              <a:rPr kumimoji="1" lang="en-US" altLang="ja-JP" sz="4800" dirty="0" smtClean="0">
                <a:latin typeface="ヒラギノ丸ゴ ProN W4"/>
                <a:ea typeface="ヒラギノ丸ゴ ProN W4"/>
                <a:cs typeface="ヒラギノ丸ゴ ProN W4"/>
              </a:rPr>
              <a:t>THz</a:t>
            </a:r>
            <a:r>
              <a:rPr kumimoji="1" lang="ja-JP" altLang="en-US" sz="4800" dirty="0" smtClean="0">
                <a:latin typeface="ヒラギノ丸ゴ ProN W4"/>
                <a:ea typeface="ヒラギノ丸ゴ ProN W4"/>
                <a:cs typeface="ヒラギノ丸ゴ ProN W4"/>
              </a:rPr>
              <a:t>コム位相同期</a:t>
            </a:r>
            <a:r>
              <a:rPr kumimoji="1" lang="en-US" altLang="ja-JP" sz="4800" dirty="0" smtClean="0">
                <a:latin typeface="ヒラギノ丸ゴ ProN W4"/>
                <a:ea typeface="ヒラギノ丸ゴ ProN W4"/>
                <a:cs typeface="ヒラギノ丸ゴ ProN W4"/>
              </a:rPr>
              <a:t>THz-QCL</a:t>
            </a:r>
            <a:endParaRPr kumimoji="1" lang="ja-JP" altLang="en-US" sz="4800" dirty="0">
              <a:latin typeface="ヒラギノ丸ゴ ProN W4"/>
              <a:ea typeface="ヒラギノ丸ゴ ProN W4"/>
              <a:cs typeface="ヒラギノ丸ゴ ProN W4"/>
            </a:endParaRPr>
          </a:p>
        </p:txBody>
      </p:sp>
      <p:pic>
        <p:nvPicPr>
          <p:cNvPr id="3" name="図 2" descr="fig9.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71" y="1717491"/>
            <a:ext cx="9757985" cy="3601571"/>
          </a:xfrm>
          <a:prstGeom prst="rect">
            <a:avLst/>
          </a:prstGeom>
        </p:spPr>
      </p:pic>
      <p:sp>
        <p:nvSpPr>
          <p:cNvPr id="4" name="正方形/長方形 3"/>
          <p:cNvSpPr/>
          <p:nvPr/>
        </p:nvSpPr>
        <p:spPr>
          <a:xfrm>
            <a:off x="2245034" y="4350779"/>
            <a:ext cx="5940323" cy="11798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223505" y="1180769"/>
            <a:ext cx="2673039" cy="523220"/>
          </a:xfrm>
          <a:prstGeom prst="rect">
            <a:avLst/>
          </a:prstGeom>
          <a:solidFill>
            <a:srgbClr val="000090"/>
          </a:solidFill>
        </p:spPr>
        <p:txBody>
          <a:bodyPr wrap="none" rtlCol="0">
            <a:spAutoFit/>
          </a:bodyPr>
          <a:lstStyle/>
          <a:p>
            <a:r>
              <a:rPr kumimoji="1" lang="ja-JP" altLang="en-US" sz="2800" dirty="0" smtClean="0">
                <a:solidFill>
                  <a:srgbClr val="FFFF00"/>
                </a:solidFill>
                <a:latin typeface="ヒラギノ丸ゴ ProN W4"/>
                <a:ea typeface="ヒラギノ丸ゴ ProN W4"/>
                <a:cs typeface="ヒラギノ丸ゴ ProN W4"/>
              </a:rPr>
              <a:t>アクティブ制御</a:t>
            </a:r>
            <a:endParaRPr kumimoji="1" lang="ja-JP" altLang="en-US" sz="2800" dirty="0">
              <a:solidFill>
                <a:srgbClr val="FFFF00"/>
              </a:solidFill>
              <a:latin typeface="ヒラギノ丸ゴ ProN W4"/>
              <a:ea typeface="ヒラギノ丸ゴ ProN W4"/>
              <a:cs typeface="ヒラギノ丸ゴ ProN W4"/>
            </a:endParaRPr>
          </a:p>
        </p:txBody>
      </p:sp>
      <p:sp>
        <p:nvSpPr>
          <p:cNvPr id="6" name="テキスト ボックス 5"/>
          <p:cNvSpPr txBox="1"/>
          <p:nvPr/>
        </p:nvSpPr>
        <p:spPr>
          <a:xfrm>
            <a:off x="3651624" y="5007424"/>
            <a:ext cx="2324739" cy="523220"/>
          </a:xfrm>
          <a:prstGeom prst="rect">
            <a:avLst/>
          </a:prstGeom>
          <a:solidFill>
            <a:srgbClr val="000090"/>
          </a:solidFill>
        </p:spPr>
        <p:txBody>
          <a:bodyPr wrap="none" rtlCol="0">
            <a:spAutoFit/>
          </a:bodyPr>
          <a:lstStyle/>
          <a:p>
            <a:r>
              <a:rPr kumimoji="1" lang="ja-JP" altLang="en-US" sz="2800" dirty="0" smtClean="0">
                <a:solidFill>
                  <a:srgbClr val="FFFF00"/>
                </a:solidFill>
                <a:latin typeface="ヒラギノ丸ゴ ProN W4"/>
                <a:ea typeface="ヒラギノ丸ゴ ProN W4"/>
                <a:cs typeface="ヒラギノ丸ゴ ProN W4"/>
              </a:rPr>
              <a:t>パッシブ制御</a:t>
            </a:r>
            <a:endParaRPr kumimoji="1" lang="ja-JP" altLang="en-US" sz="2800" dirty="0">
              <a:solidFill>
                <a:srgbClr val="FFFF00"/>
              </a:solidFill>
              <a:latin typeface="ヒラギノ丸ゴ ProN W4"/>
              <a:ea typeface="ヒラギノ丸ゴ ProN W4"/>
              <a:cs typeface="ヒラギノ丸ゴ ProN W4"/>
            </a:endParaRPr>
          </a:p>
        </p:txBody>
      </p:sp>
      <p:sp>
        <p:nvSpPr>
          <p:cNvPr id="7" name="テキスト ボックス 6"/>
          <p:cNvSpPr txBox="1"/>
          <p:nvPr/>
        </p:nvSpPr>
        <p:spPr>
          <a:xfrm>
            <a:off x="83555" y="5598367"/>
            <a:ext cx="8488477" cy="1200328"/>
          </a:xfrm>
          <a:prstGeom prst="rect">
            <a:avLst/>
          </a:prstGeom>
          <a:noFill/>
        </p:spPr>
        <p:txBody>
          <a:bodyPr wrap="none" rtlCol="0">
            <a:spAutoFit/>
          </a:bodyPr>
          <a:lstStyle/>
          <a:p>
            <a:r>
              <a:rPr kumimoji="1" lang="ja-JP" altLang="en-US" sz="2400" dirty="0" smtClean="0">
                <a:latin typeface="ヒラギノ丸ゴ ProN W4"/>
                <a:ea typeface="ヒラギノ丸ゴ ProN W4"/>
                <a:cs typeface="ヒラギノ丸ゴ ProN W4"/>
              </a:rPr>
              <a:t>インジェクションロック＠</a:t>
            </a:r>
            <a:r>
              <a:rPr kumimoji="1" lang="en-US" altLang="ja-JP" sz="2400" dirty="0" smtClean="0">
                <a:latin typeface="ヒラギノ丸ゴ ProN W4"/>
                <a:ea typeface="ヒラギノ丸ゴ ProN W4"/>
                <a:cs typeface="ヒラギノ丸ゴ ProN W4"/>
              </a:rPr>
              <a:t>THz</a:t>
            </a:r>
            <a:r>
              <a:rPr kumimoji="1" lang="ja-JP" altLang="en-US" sz="2400" dirty="0" smtClean="0">
                <a:latin typeface="ヒラギノ丸ゴ ProN W4"/>
                <a:ea typeface="ヒラギノ丸ゴ ProN W4"/>
                <a:cs typeface="ヒラギノ丸ゴ ProN W4"/>
              </a:rPr>
              <a:t>コム＞高出力</a:t>
            </a:r>
            <a:r>
              <a:rPr kumimoji="1" lang="en-US" altLang="ja-JP" sz="2400" dirty="0" smtClean="0">
                <a:latin typeface="ヒラギノ丸ゴ ProN W4"/>
                <a:ea typeface="ヒラギノ丸ゴ ProN W4"/>
                <a:cs typeface="ヒラギノ丸ゴ ProN W4"/>
              </a:rPr>
              <a:t>THz</a:t>
            </a:r>
            <a:r>
              <a:rPr kumimoji="1" lang="ja-JP" altLang="en-US" sz="2400" dirty="0" smtClean="0">
                <a:latin typeface="ヒラギノ丸ゴ ProN W4"/>
                <a:ea typeface="ヒラギノ丸ゴ ProN W4"/>
                <a:cs typeface="ヒラギノ丸ゴ ProN W4"/>
              </a:rPr>
              <a:t>シンセ</a:t>
            </a:r>
            <a:r>
              <a:rPr kumimoji="1" lang="en-US" altLang="ja-JP" sz="2400" dirty="0" smtClean="0">
                <a:latin typeface="ヒラギノ丸ゴ ProN W4"/>
                <a:ea typeface="ヒラギノ丸ゴ ProN W4"/>
                <a:cs typeface="ヒラギノ丸ゴ ProN W4"/>
              </a:rPr>
              <a:t>?</a:t>
            </a:r>
          </a:p>
          <a:p>
            <a:r>
              <a:rPr lang="en-US" altLang="ja-JP" sz="2400" dirty="0">
                <a:latin typeface="ヒラギノ丸ゴ ProN W4"/>
                <a:ea typeface="ヒラギノ丸ゴ ProN W4"/>
                <a:cs typeface="ヒラギノ丸ゴ ProN W4"/>
              </a:rPr>
              <a:t>	</a:t>
            </a:r>
            <a:r>
              <a:rPr lang="en-US" altLang="ja-JP" sz="2400" dirty="0" smtClean="0">
                <a:latin typeface="ヒラギノ丸ゴ ProN W4"/>
                <a:ea typeface="ヒラギノ丸ゴ ProN W4"/>
                <a:cs typeface="ヒラギノ丸ゴ ProN W4"/>
              </a:rPr>
              <a:t>																				</a:t>
            </a:r>
            <a:r>
              <a:rPr kumimoji="1" lang="en-US" altLang="ja-JP" sz="2400" dirty="0" smtClean="0">
                <a:latin typeface="ヒラギノ丸ゴ ProN W4"/>
                <a:ea typeface="ヒラギノ丸ゴ ProN W4"/>
                <a:cs typeface="ヒラギノ丸ゴ ProN W4"/>
              </a:rPr>
              <a:t>or</a:t>
            </a:r>
            <a:r>
              <a:rPr kumimoji="1" lang="ja-JP" altLang="en-US" sz="2400" dirty="0" smtClean="0">
                <a:latin typeface="ヒラギノ丸ゴ ProN W4"/>
                <a:ea typeface="ヒラギノ丸ゴ ProN W4"/>
                <a:cs typeface="ヒラギノ丸ゴ ProN W4"/>
              </a:rPr>
              <a:t>高出力</a:t>
            </a:r>
            <a:r>
              <a:rPr kumimoji="1" lang="en-US" altLang="ja-JP" sz="2400" dirty="0" smtClean="0">
                <a:latin typeface="ヒラギノ丸ゴ ProN W4"/>
                <a:ea typeface="ヒラギノ丸ゴ ProN W4"/>
                <a:cs typeface="ヒラギノ丸ゴ ProN W4"/>
              </a:rPr>
              <a:t>THz</a:t>
            </a:r>
            <a:r>
              <a:rPr kumimoji="1" lang="ja-JP" altLang="en-US" sz="2400" dirty="0" smtClean="0">
                <a:latin typeface="ヒラギノ丸ゴ ProN W4"/>
                <a:ea typeface="ヒラギノ丸ゴ ProN W4"/>
                <a:cs typeface="ヒラギノ丸ゴ ProN W4"/>
              </a:rPr>
              <a:t>コム？</a:t>
            </a:r>
            <a:endParaRPr kumimoji="1" lang="en-US" altLang="ja-JP" sz="2400" dirty="0" smtClean="0">
              <a:latin typeface="ヒラギノ丸ゴ ProN W4"/>
              <a:ea typeface="ヒラギノ丸ゴ ProN W4"/>
              <a:cs typeface="ヒラギノ丸ゴ ProN W4"/>
            </a:endParaRPr>
          </a:p>
          <a:p>
            <a:r>
              <a:rPr lang="ja-JP" altLang="en-US" sz="2400" dirty="0" smtClean="0">
                <a:latin typeface="ヒラギノ丸ゴ ProN W4"/>
                <a:ea typeface="ヒラギノ丸ゴ ProN W4"/>
                <a:cs typeface="ヒラギノ丸ゴ ProN W4"/>
              </a:rPr>
              <a:t>インジェクション</a:t>
            </a:r>
            <a:r>
              <a:rPr lang="ja-JP" altLang="en-US" sz="2400" dirty="0">
                <a:latin typeface="ヒラギノ丸ゴ ProN W4"/>
                <a:ea typeface="ヒラギノ丸ゴ ProN W4"/>
                <a:cs typeface="ヒラギノ丸ゴ ProN W4"/>
              </a:rPr>
              <a:t>ロック</a:t>
            </a:r>
            <a:r>
              <a:rPr lang="ja-JP" altLang="en-US" sz="2400" dirty="0" smtClean="0">
                <a:latin typeface="ヒラギノ丸ゴ ProN W4"/>
                <a:ea typeface="ヒラギノ丸ゴ ProN W4"/>
                <a:cs typeface="ヒラギノ丸ゴ ProN W4"/>
              </a:rPr>
              <a:t>＠</a:t>
            </a:r>
            <a:r>
              <a:rPr lang="en-US" altLang="ja-JP" sz="2400" dirty="0" smtClean="0">
                <a:latin typeface="ヒラギノ丸ゴ ProN W4"/>
                <a:ea typeface="ヒラギノ丸ゴ ProN W4"/>
                <a:cs typeface="ヒラギノ丸ゴ ProN W4"/>
              </a:rPr>
              <a:t>THz</a:t>
            </a:r>
            <a:r>
              <a:rPr lang="ja-JP" altLang="en-US" sz="2400" dirty="0" smtClean="0">
                <a:latin typeface="ヒラギノ丸ゴ ProN W4"/>
                <a:ea typeface="ヒラギノ丸ゴ ProN W4"/>
                <a:cs typeface="ヒラギノ丸ゴ ProN W4"/>
              </a:rPr>
              <a:t>シンセ＞高出力</a:t>
            </a:r>
            <a:r>
              <a:rPr lang="en-US" altLang="ja-JP" sz="2400" dirty="0" smtClean="0">
                <a:latin typeface="ヒラギノ丸ゴ ProN W4"/>
                <a:ea typeface="ヒラギノ丸ゴ ProN W4"/>
                <a:cs typeface="ヒラギノ丸ゴ ProN W4"/>
              </a:rPr>
              <a:t>THz</a:t>
            </a:r>
            <a:r>
              <a:rPr lang="ja-JP" altLang="en-US" sz="2400" dirty="0" smtClean="0">
                <a:latin typeface="ヒラギノ丸ゴ ProN W4"/>
                <a:ea typeface="ヒラギノ丸ゴ ProN W4"/>
                <a:cs typeface="ヒラギノ丸ゴ ProN W4"/>
              </a:rPr>
              <a:t>シンセ？</a:t>
            </a:r>
            <a:endParaRPr kumimoji="1" lang="ja-JP" altLang="en-US" sz="2400" dirty="0">
              <a:latin typeface="ヒラギノ丸ゴ ProN W4"/>
              <a:ea typeface="ヒラギノ丸ゴ ProN W4"/>
              <a:cs typeface="ヒラギノ丸ゴ ProN W4"/>
            </a:endParaRPr>
          </a:p>
        </p:txBody>
      </p:sp>
    </p:spTree>
    <p:extLst>
      <p:ext uri="{BB962C8B-B14F-4D97-AF65-F5344CB8AC3E}">
        <p14:creationId xmlns:p14="http://schemas.microsoft.com/office/powerpoint/2010/main" val="241038874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0" y="748631"/>
            <a:ext cx="9906000" cy="1143000"/>
          </a:xfrm>
        </p:spPr>
        <p:txBody>
          <a:bodyPr rtlCol="0">
            <a:noAutofit/>
          </a:bodyPr>
          <a:lstStyle/>
          <a:p>
            <a:pPr>
              <a:spcAft>
                <a:spcPts val="0"/>
              </a:spcAft>
              <a:defRPr/>
            </a:pPr>
            <a:r>
              <a:rPr lang="en-US" altLang="ja-JP" sz="6600" dirty="0">
                <a:solidFill>
                  <a:srgbClr val="0000FF"/>
                </a:solidFill>
                <a:latin typeface="ヒラギノ丸ゴ ProN W4"/>
                <a:ea typeface="ヒラギノ丸ゴ ProN W4"/>
                <a:cs typeface="ヒラギノ丸ゴ ProN W4"/>
              </a:rPr>
              <a:t>②</a:t>
            </a:r>
            <a:r>
              <a:rPr lang="ja-JP" altLang="en-US" sz="6600" dirty="0">
                <a:solidFill>
                  <a:srgbClr val="0000FF"/>
                </a:solidFill>
                <a:latin typeface="ヒラギノ丸ゴ ProN W4"/>
                <a:ea typeface="ヒラギノ丸ゴ ProN W4"/>
                <a:cs typeface="ヒラギノ丸ゴ ProN W4"/>
              </a:rPr>
              <a:t>新奇光コム計測の開拓と応用計測展開</a:t>
            </a:r>
          </a:p>
        </p:txBody>
      </p:sp>
      <p:sp>
        <p:nvSpPr>
          <p:cNvPr id="4" name="正方形/長方形 3"/>
          <p:cNvSpPr/>
          <p:nvPr/>
        </p:nvSpPr>
        <p:spPr>
          <a:xfrm>
            <a:off x="281686" y="2938835"/>
            <a:ext cx="9436239" cy="2554545"/>
          </a:xfrm>
          <a:prstGeom prst="rect">
            <a:avLst/>
          </a:prstGeom>
        </p:spPr>
        <p:txBody>
          <a:bodyPr wrap="square">
            <a:spAutoFit/>
          </a:bodyPr>
          <a:lstStyle/>
          <a:p>
            <a:r>
              <a:rPr lang="ja-JP" altLang="en-US" sz="4000" b="1" dirty="0" smtClean="0">
                <a:solidFill>
                  <a:srgbClr val="FF0000"/>
                </a:solidFill>
                <a:latin typeface="ヒラギノ丸ゴ ProN W4"/>
                <a:ea typeface="ヒラギノ丸ゴ ProN W4"/>
                <a:cs typeface="ヒラギノ丸ゴ ProN W4"/>
              </a:rPr>
              <a:t>・偏光コム</a:t>
            </a:r>
          </a:p>
          <a:p>
            <a:r>
              <a:rPr lang="ja-JP" altLang="en-US" sz="4000" b="1" dirty="0" smtClean="0">
                <a:solidFill>
                  <a:srgbClr val="FF0000"/>
                </a:solidFill>
                <a:latin typeface="ヒラギノ丸ゴ ProN W4"/>
                <a:ea typeface="ヒラギノ丸ゴ ProN W4"/>
                <a:cs typeface="ヒラギノ丸ゴ ProN W4"/>
              </a:rPr>
              <a:t>・</a:t>
            </a:r>
            <a:r>
              <a:rPr lang="ja-JP" altLang="en-US" sz="4000" b="1" dirty="0">
                <a:solidFill>
                  <a:srgbClr val="FF0000"/>
                </a:solidFill>
                <a:latin typeface="ヒラギノ丸ゴ ProN W4"/>
                <a:ea typeface="ヒラギノ丸ゴ ProN W4"/>
                <a:cs typeface="ヒラギノ丸ゴ ProN W4"/>
              </a:rPr>
              <a:t>画像</a:t>
            </a:r>
            <a:r>
              <a:rPr lang="ja-JP" altLang="en-US" sz="4000" b="1" dirty="0" smtClean="0">
                <a:solidFill>
                  <a:srgbClr val="FF0000"/>
                </a:solidFill>
                <a:latin typeface="ヒラギノ丸ゴ ProN W4"/>
                <a:ea typeface="ヒラギノ丸ゴ ProN W4"/>
                <a:cs typeface="ヒラギノ丸ゴ ProN W4"/>
              </a:rPr>
              <a:t>コム</a:t>
            </a:r>
          </a:p>
          <a:p>
            <a:r>
              <a:rPr lang="ja-JP" altLang="en-US" sz="4000" b="1" dirty="0" smtClean="0">
                <a:solidFill>
                  <a:srgbClr val="FF0000"/>
                </a:solidFill>
                <a:latin typeface="ヒラギノ丸ゴ ProN W4"/>
                <a:ea typeface="ヒラギノ丸ゴ ProN W4"/>
                <a:cs typeface="ヒラギノ丸ゴ ProN W4"/>
              </a:rPr>
              <a:t>・センシングコム</a:t>
            </a:r>
            <a:endParaRPr lang="en-US" altLang="ja-JP" sz="4000" b="1" dirty="0" smtClean="0">
              <a:solidFill>
                <a:srgbClr val="FF0000"/>
              </a:solidFill>
              <a:latin typeface="ヒラギノ丸ゴ ProN W4"/>
              <a:ea typeface="ヒラギノ丸ゴ ProN W4"/>
              <a:cs typeface="ヒラギノ丸ゴ ProN W4"/>
            </a:endParaRPr>
          </a:p>
          <a:p>
            <a:r>
              <a:rPr lang="ja-JP" altLang="en-US" sz="4000" b="1" dirty="0" smtClean="0">
                <a:solidFill>
                  <a:srgbClr val="FF0000"/>
                </a:solidFill>
                <a:latin typeface="ヒラギノ丸ゴ ProN W4"/>
                <a:ea typeface="ヒラギノ丸ゴ ProN W4"/>
                <a:cs typeface="ヒラギノ丸ゴ ProN W4"/>
              </a:rPr>
              <a:t>・次元変換コム</a:t>
            </a:r>
            <a:endParaRPr lang="en-US" altLang="ja-JP" sz="4000" b="1" dirty="0" smtClean="0">
              <a:solidFill>
                <a:srgbClr val="FF00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405770139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図形グループ 70"/>
          <p:cNvGrpSpPr/>
          <p:nvPr/>
        </p:nvGrpSpPr>
        <p:grpSpPr>
          <a:xfrm>
            <a:off x="6765000" y="1379531"/>
            <a:ext cx="2649620" cy="1079264"/>
            <a:chOff x="529155" y="1768412"/>
            <a:chExt cx="2649620" cy="1079264"/>
          </a:xfrm>
        </p:grpSpPr>
        <p:cxnSp>
          <p:nvCxnSpPr>
            <p:cNvPr id="72" name="直線コネクタ 71"/>
            <p:cNvCxnSpPr/>
            <p:nvPr/>
          </p:nvCxnSpPr>
          <p:spPr>
            <a:xfrm>
              <a:off x="860358" y="2240203"/>
              <a:ext cx="0" cy="60747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3" name="直線コネクタ 72"/>
            <p:cNvCxnSpPr/>
            <p:nvPr/>
          </p:nvCxnSpPr>
          <p:spPr>
            <a:xfrm>
              <a:off x="1191561" y="2036809"/>
              <a:ext cx="0" cy="810867"/>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4" name="直線コネクタ 73"/>
            <p:cNvCxnSpPr/>
            <p:nvPr/>
          </p:nvCxnSpPr>
          <p:spPr>
            <a:xfrm>
              <a:off x="529155" y="2391273"/>
              <a:ext cx="0" cy="45640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5" name="直線コネクタ 74"/>
            <p:cNvCxnSpPr/>
            <p:nvPr/>
          </p:nvCxnSpPr>
          <p:spPr>
            <a:xfrm>
              <a:off x="1522764" y="1866527"/>
              <a:ext cx="0" cy="981149"/>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6" name="直線コネクタ 75"/>
            <p:cNvCxnSpPr/>
            <p:nvPr/>
          </p:nvCxnSpPr>
          <p:spPr>
            <a:xfrm flipH="1">
              <a:off x="2847573" y="2240203"/>
              <a:ext cx="0" cy="60747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7" name="直線コネクタ 76"/>
            <p:cNvCxnSpPr/>
            <p:nvPr/>
          </p:nvCxnSpPr>
          <p:spPr>
            <a:xfrm flipH="1">
              <a:off x="2516371" y="2036809"/>
              <a:ext cx="0" cy="810867"/>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8" name="直線コネクタ 77"/>
            <p:cNvCxnSpPr/>
            <p:nvPr/>
          </p:nvCxnSpPr>
          <p:spPr>
            <a:xfrm flipH="1">
              <a:off x="3178775" y="2391273"/>
              <a:ext cx="0" cy="45640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9" name="直線コネクタ 78"/>
            <p:cNvCxnSpPr/>
            <p:nvPr/>
          </p:nvCxnSpPr>
          <p:spPr>
            <a:xfrm flipH="1">
              <a:off x="2185169" y="1866527"/>
              <a:ext cx="0" cy="981149"/>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1853967" y="1768412"/>
              <a:ext cx="0" cy="1079264"/>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sp>
        <p:nvSpPr>
          <p:cNvPr id="2" name="テキスト ボックス 1"/>
          <p:cNvSpPr txBox="1"/>
          <p:nvPr/>
        </p:nvSpPr>
        <p:spPr>
          <a:xfrm>
            <a:off x="3675519" y="218968"/>
            <a:ext cx="2954655" cy="923330"/>
          </a:xfrm>
          <a:prstGeom prst="rect">
            <a:avLst/>
          </a:prstGeom>
          <a:noFill/>
        </p:spPr>
        <p:txBody>
          <a:bodyPr wrap="none" rtlCol="0">
            <a:spAutoFit/>
          </a:bodyPr>
          <a:lstStyle/>
          <a:p>
            <a:r>
              <a:rPr lang="ja-JP" altLang="en-US" sz="5400" dirty="0" smtClean="0">
                <a:latin typeface="ヒラギノ丸ゴ ProN W4"/>
                <a:ea typeface="ヒラギノ丸ゴ ProN W4"/>
                <a:cs typeface="ヒラギノ丸ゴ ProN W4"/>
              </a:rPr>
              <a:t>偏光</a:t>
            </a:r>
            <a:r>
              <a:rPr kumimoji="1" lang="ja-JP" altLang="en-US" sz="5400" dirty="0" smtClean="0">
                <a:latin typeface="ヒラギノ丸ゴ ProN W4"/>
                <a:ea typeface="ヒラギノ丸ゴ ProN W4"/>
                <a:cs typeface="ヒラギノ丸ゴ ProN W4"/>
              </a:rPr>
              <a:t>コム</a:t>
            </a:r>
            <a:endParaRPr kumimoji="1" lang="ja-JP" altLang="en-US" sz="5400" dirty="0">
              <a:latin typeface="ヒラギノ丸ゴ ProN W4"/>
              <a:ea typeface="ヒラギノ丸ゴ ProN W4"/>
              <a:cs typeface="ヒラギノ丸ゴ ProN W4"/>
            </a:endParaRPr>
          </a:p>
        </p:txBody>
      </p:sp>
      <p:sp>
        <p:nvSpPr>
          <p:cNvPr id="8" name="テキスト ボックス 7"/>
          <p:cNvSpPr txBox="1"/>
          <p:nvPr/>
        </p:nvSpPr>
        <p:spPr>
          <a:xfrm>
            <a:off x="392777" y="482045"/>
            <a:ext cx="3236784" cy="954107"/>
          </a:xfrm>
          <a:prstGeom prst="rect">
            <a:avLst/>
          </a:prstGeom>
          <a:noFill/>
        </p:spPr>
        <p:txBody>
          <a:bodyPr wrap="none" rtlCol="0">
            <a:spAutoFit/>
          </a:bodyPr>
          <a:lstStyle/>
          <a:p>
            <a:r>
              <a:rPr kumimoji="1" lang="ja-JP" altLang="en-US" sz="2800" dirty="0" smtClean="0">
                <a:solidFill>
                  <a:srgbClr val="0000FF"/>
                </a:solidFill>
                <a:latin typeface="ヒラギノ丸ゴ ProN W4"/>
                <a:ea typeface="ヒラギノ丸ゴ ProN W4"/>
                <a:cs typeface="ヒラギノ丸ゴ ProN W4"/>
              </a:rPr>
              <a:t>偏光コム</a:t>
            </a:r>
            <a:endParaRPr kumimoji="1" lang="en-US" altLang="ja-JP" sz="2800" dirty="0" smtClean="0">
              <a:solidFill>
                <a:srgbClr val="0000FF"/>
              </a:solidFill>
              <a:latin typeface="ヒラギノ丸ゴ ProN W4"/>
              <a:ea typeface="ヒラギノ丸ゴ ProN W4"/>
              <a:cs typeface="ヒラギノ丸ゴ ProN W4"/>
            </a:endParaRPr>
          </a:p>
          <a:p>
            <a:r>
              <a:rPr kumimoji="1" lang="ja-JP" altLang="en-US" sz="2800" dirty="0" smtClean="0">
                <a:solidFill>
                  <a:srgbClr val="0000FF"/>
                </a:solidFill>
                <a:latin typeface="ヒラギノ丸ゴ ProN W4"/>
                <a:ea typeface="ヒラギノ丸ゴ ProN W4"/>
                <a:cs typeface="ヒラギノ丸ゴ ProN W4"/>
              </a:rPr>
              <a:t>（</a:t>
            </a:r>
            <a:r>
              <a:rPr lang="ja-JP" altLang="en-US" sz="2800" dirty="0">
                <a:solidFill>
                  <a:srgbClr val="0000FF"/>
                </a:solidFill>
                <a:latin typeface="ヒラギノ丸ゴ ProN W4"/>
                <a:ea typeface="ヒラギノ丸ゴ ProN W4"/>
                <a:cs typeface="ヒラギノ丸ゴ ProN W4"/>
              </a:rPr>
              <a:t>ﾁｬﾈﾙﾄﾞ</a:t>
            </a:r>
            <a:r>
              <a:rPr lang="en-US" altLang="ja-JP" sz="2800" dirty="0">
                <a:solidFill>
                  <a:srgbClr val="0000FF"/>
                </a:solidFill>
                <a:latin typeface="ヒラギノ丸ゴ ProN W4"/>
                <a:ea typeface="ヒラギノ丸ゴ ProN W4"/>
                <a:cs typeface="ヒラギノ丸ゴ ProN W4"/>
              </a:rPr>
              <a:t>･</a:t>
            </a:r>
            <a:r>
              <a:rPr lang="ja-JP" altLang="en-US" sz="2800" dirty="0">
                <a:solidFill>
                  <a:srgbClr val="0000FF"/>
                </a:solidFill>
                <a:latin typeface="ヒラギノ丸ゴ ProN W4"/>
                <a:ea typeface="ヒラギノ丸ゴ ProN W4"/>
                <a:cs typeface="ヒラギノ丸ゴ ProN W4"/>
              </a:rPr>
              <a:t>ｽﾍﾟｸﾄﾙ</a:t>
            </a:r>
            <a:r>
              <a:rPr kumimoji="1" lang="ja-JP" altLang="en-US" sz="2800" dirty="0" smtClean="0">
                <a:solidFill>
                  <a:srgbClr val="0000FF"/>
                </a:solidFill>
                <a:latin typeface="ヒラギノ丸ゴ ProN W4"/>
                <a:ea typeface="ヒラギノ丸ゴ ProN W4"/>
                <a:cs typeface="ヒラギノ丸ゴ ProN W4"/>
              </a:rPr>
              <a:t>）</a:t>
            </a:r>
            <a:endParaRPr kumimoji="1" lang="ja-JP" altLang="en-US" sz="2800" dirty="0">
              <a:solidFill>
                <a:srgbClr val="0000FF"/>
              </a:solidFill>
              <a:latin typeface="ヒラギノ丸ゴ ProN W4"/>
              <a:ea typeface="ヒラギノ丸ゴ ProN W4"/>
              <a:cs typeface="ヒラギノ丸ゴ ProN W4"/>
            </a:endParaRPr>
          </a:p>
        </p:txBody>
      </p:sp>
      <p:sp>
        <p:nvSpPr>
          <p:cNvPr id="9" name="テキスト ボックス 8"/>
          <p:cNvSpPr txBox="1"/>
          <p:nvPr/>
        </p:nvSpPr>
        <p:spPr>
          <a:xfrm>
            <a:off x="6809437" y="739359"/>
            <a:ext cx="2698175" cy="523220"/>
          </a:xfrm>
          <a:prstGeom prst="rect">
            <a:avLst/>
          </a:prstGeom>
          <a:noFill/>
        </p:spPr>
        <p:txBody>
          <a:bodyPr wrap="none" rtlCol="0">
            <a:spAutoFit/>
          </a:bodyPr>
          <a:lstStyle/>
          <a:p>
            <a:r>
              <a:rPr kumimoji="1" lang="ja-JP" altLang="en-US" sz="2800" dirty="0" smtClean="0">
                <a:solidFill>
                  <a:srgbClr val="008000"/>
                </a:solidFill>
                <a:latin typeface="ヒラギノ丸ゴ ProN W4"/>
                <a:ea typeface="ヒラギノ丸ゴ ProN W4"/>
                <a:cs typeface="ヒラギノ丸ゴ ProN W4"/>
              </a:rPr>
              <a:t>読み出し光コム</a:t>
            </a:r>
            <a:endParaRPr kumimoji="1" lang="en-US" altLang="ja-JP" sz="2800" dirty="0" smtClean="0">
              <a:solidFill>
                <a:srgbClr val="008000"/>
              </a:solidFill>
              <a:latin typeface="ヒラギノ丸ゴ ProN W4"/>
              <a:ea typeface="ヒラギノ丸ゴ ProN W4"/>
              <a:cs typeface="ヒラギノ丸ゴ ProN W4"/>
            </a:endParaRPr>
          </a:p>
        </p:txBody>
      </p:sp>
      <p:sp>
        <p:nvSpPr>
          <p:cNvPr id="11" name="テキスト ボックス 10"/>
          <p:cNvSpPr txBox="1"/>
          <p:nvPr/>
        </p:nvSpPr>
        <p:spPr>
          <a:xfrm>
            <a:off x="5792337" y="5141283"/>
            <a:ext cx="3057247" cy="1077218"/>
          </a:xfrm>
          <a:prstGeom prst="rect">
            <a:avLst/>
          </a:prstGeom>
          <a:solidFill>
            <a:srgbClr val="FFFF00"/>
          </a:solidFill>
          <a:ln w="38100" cmpd="sng">
            <a:solidFill>
              <a:srgbClr val="FF0000"/>
            </a:solidFill>
          </a:ln>
        </p:spPr>
        <p:txBody>
          <a:bodyPr wrap="none" rtlCol="0">
            <a:spAutoFit/>
          </a:bodyPr>
          <a:lstStyle/>
          <a:p>
            <a:pPr algn="ctr"/>
            <a:r>
              <a:rPr kumimoji="1" lang="ja-JP" altLang="en-US" sz="3200" dirty="0" smtClean="0">
                <a:solidFill>
                  <a:srgbClr val="FF0000"/>
                </a:solidFill>
                <a:latin typeface="ヒラギノ丸ゴ ProN W4"/>
                <a:ea typeface="ヒラギノ丸ゴ ProN W4"/>
                <a:cs typeface="ヒラギノ丸ゴ ProN W4"/>
              </a:rPr>
              <a:t>偏光解析の</a:t>
            </a:r>
            <a:endParaRPr kumimoji="1" lang="en-US" altLang="ja-JP" sz="3200" dirty="0" smtClean="0">
              <a:solidFill>
                <a:srgbClr val="FF0000"/>
              </a:solidFill>
              <a:latin typeface="ヒラギノ丸ゴ ProN W4"/>
              <a:ea typeface="ヒラギノ丸ゴ ProN W4"/>
              <a:cs typeface="ヒラギノ丸ゴ ProN W4"/>
            </a:endParaRPr>
          </a:p>
          <a:p>
            <a:pPr algn="ctr"/>
            <a:r>
              <a:rPr kumimoji="1" lang="ja-JP" altLang="en-US" sz="3200" dirty="0" smtClean="0">
                <a:solidFill>
                  <a:srgbClr val="FF0000"/>
                </a:solidFill>
                <a:latin typeface="ヒラギノ丸ゴ ProN W4"/>
                <a:ea typeface="ヒラギノ丸ゴ ProN W4"/>
                <a:cs typeface="ヒラギノ丸ゴ ProN W4"/>
              </a:rPr>
              <a:t>大幅な高精度化</a:t>
            </a:r>
            <a:endParaRPr kumimoji="1" lang="en-US" altLang="ja-JP" sz="3200" dirty="0" smtClean="0">
              <a:solidFill>
                <a:srgbClr val="FF0000"/>
              </a:solidFill>
              <a:latin typeface="ヒラギノ丸ゴ ProN W4"/>
              <a:ea typeface="ヒラギノ丸ゴ ProN W4"/>
              <a:cs typeface="ヒラギノ丸ゴ ProN W4"/>
            </a:endParaRPr>
          </a:p>
        </p:txBody>
      </p:sp>
      <p:cxnSp>
        <p:nvCxnSpPr>
          <p:cNvPr id="16" name="直線矢印コネクタ 15"/>
          <p:cNvCxnSpPr/>
          <p:nvPr/>
        </p:nvCxnSpPr>
        <p:spPr>
          <a:xfrm>
            <a:off x="265633" y="2454991"/>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flipV="1">
            <a:off x="253073" y="1160065"/>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p:nvPr/>
        </p:nvCxnSpPr>
        <p:spPr>
          <a:xfrm>
            <a:off x="6470496" y="2454991"/>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p:nvPr/>
        </p:nvCxnSpPr>
        <p:spPr>
          <a:xfrm flipV="1">
            <a:off x="6457936" y="1160065"/>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1" name="正方形/長方形 60"/>
          <p:cNvSpPr/>
          <p:nvPr/>
        </p:nvSpPr>
        <p:spPr>
          <a:xfrm>
            <a:off x="1812005" y="3345437"/>
            <a:ext cx="6597547"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62" name="正方形/長方形 61"/>
          <p:cNvSpPr/>
          <p:nvPr/>
        </p:nvSpPr>
        <p:spPr>
          <a:xfrm>
            <a:off x="1809533" y="2572119"/>
            <a:ext cx="219293" cy="871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63" name="正方形/長方形 62"/>
          <p:cNvSpPr/>
          <p:nvPr/>
        </p:nvSpPr>
        <p:spPr>
          <a:xfrm>
            <a:off x="8175356" y="2572119"/>
            <a:ext cx="219293" cy="871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66" name="下矢印 65"/>
          <p:cNvSpPr/>
          <p:nvPr/>
        </p:nvSpPr>
        <p:spPr>
          <a:xfrm>
            <a:off x="2936208" y="3392212"/>
            <a:ext cx="1099591" cy="120904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81" name="テキスト ボックス 80"/>
          <p:cNvSpPr txBox="1"/>
          <p:nvPr/>
        </p:nvSpPr>
        <p:spPr>
          <a:xfrm>
            <a:off x="1231584" y="4539832"/>
            <a:ext cx="4268399" cy="523220"/>
          </a:xfrm>
          <a:prstGeom prst="rect">
            <a:avLst/>
          </a:prstGeom>
          <a:noFill/>
        </p:spPr>
        <p:txBody>
          <a:bodyPr wrap="none" rtlCol="0">
            <a:spAutoFit/>
          </a:bodyPr>
          <a:lstStyle/>
          <a:p>
            <a:r>
              <a:rPr lang="ja-JP" altLang="en-US" sz="2800" dirty="0">
                <a:solidFill>
                  <a:srgbClr val="FF6600"/>
                </a:solidFill>
                <a:latin typeface="ヒラギノ丸ゴ ProN W4"/>
                <a:ea typeface="ヒラギノ丸ゴ ProN W4"/>
                <a:cs typeface="ヒラギノ丸ゴ ProN W4"/>
              </a:rPr>
              <a:t>偏光</a:t>
            </a:r>
            <a:r>
              <a:rPr kumimoji="1" lang="en-US" altLang="ja-JP" sz="2800" dirty="0" smtClean="0">
                <a:solidFill>
                  <a:srgbClr val="FF6600"/>
                </a:solidFill>
                <a:latin typeface="ヒラギノ丸ゴ ProN W4"/>
                <a:ea typeface="ヒラギノ丸ゴ ProN W4"/>
                <a:cs typeface="ヒラギノ丸ゴ ProN W4"/>
              </a:rPr>
              <a:t>RF</a:t>
            </a:r>
            <a:r>
              <a:rPr lang="ja-JP" altLang="en-US" sz="2800" dirty="0" smtClean="0">
                <a:solidFill>
                  <a:srgbClr val="FF6600"/>
                </a:solidFill>
                <a:latin typeface="ヒラギノ丸ゴ ProN W4"/>
                <a:ea typeface="ヒラギノ丸ゴ ProN W4"/>
                <a:cs typeface="ヒラギノ丸ゴ ProN W4"/>
              </a:rPr>
              <a:t>コム（電気コム）</a:t>
            </a:r>
            <a:endParaRPr kumimoji="1" lang="en-US" altLang="ja-JP" sz="2800" dirty="0" smtClean="0">
              <a:solidFill>
                <a:srgbClr val="FF6600"/>
              </a:solidFill>
              <a:latin typeface="ヒラギノ丸ゴ ProN W4"/>
              <a:ea typeface="ヒラギノ丸ゴ ProN W4"/>
              <a:cs typeface="ヒラギノ丸ゴ ProN W4"/>
            </a:endParaRPr>
          </a:p>
        </p:txBody>
      </p:sp>
      <p:cxnSp>
        <p:nvCxnSpPr>
          <p:cNvPr id="82" name="直線矢印コネクタ 81"/>
          <p:cNvCxnSpPr/>
          <p:nvPr/>
        </p:nvCxnSpPr>
        <p:spPr>
          <a:xfrm>
            <a:off x="1460291" y="6335839"/>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3" name="直線矢印コネクタ 82"/>
          <p:cNvCxnSpPr/>
          <p:nvPr/>
        </p:nvCxnSpPr>
        <p:spPr>
          <a:xfrm flipV="1">
            <a:off x="1447731" y="5040913"/>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テキスト ボックス 5"/>
          <p:cNvSpPr txBox="1"/>
          <p:nvPr/>
        </p:nvSpPr>
        <p:spPr>
          <a:xfrm>
            <a:off x="848168" y="3586807"/>
            <a:ext cx="2473754" cy="523220"/>
          </a:xfrm>
          <a:prstGeom prst="rect">
            <a:avLst/>
          </a:prstGeom>
          <a:noFill/>
        </p:spPr>
        <p:txBody>
          <a:bodyPr wrap="none" rtlCol="0">
            <a:spAutoFit/>
          </a:bodyPr>
          <a:lstStyle/>
          <a:p>
            <a:r>
              <a:rPr kumimoji="1" lang="ja-JP" altLang="en-US" sz="2800" i="1" dirty="0" smtClean="0">
                <a:solidFill>
                  <a:srgbClr val="8000FF"/>
                </a:solidFill>
                <a:latin typeface="ヒラギノ丸ゴ ProN W4"/>
                <a:ea typeface="ヒラギノ丸ゴ ProN W4"/>
                <a:cs typeface="ヒラギノ丸ゴ ProN W4"/>
              </a:rPr>
              <a:t>分光器フリー</a:t>
            </a:r>
            <a:endParaRPr kumimoji="1" lang="ja-JP" altLang="en-US" sz="2800" i="1" dirty="0">
              <a:solidFill>
                <a:srgbClr val="8000FF"/>
              </a:solidFill>
              <a:latin typeface="ヒラギノ丸ゴ ProN W4"/>
              <a:ea typeface="ヒラギノ丸ゴ ProN W4"/>
              <a:cs typeface="ヒラギノ丸ゴ ProN W4"/>
            </a:endParaRPr>
          </a:p>
        </p:txBody>
      </p:sp>
      <p:sp>
        <p:nvSpPr>
          <p:cNvPr id="7" name="テキスト ボックス 6"/>
          <p:cNvSpPr txBox="1"/>
          <p:nvPr/>
        </p:nvSpPr>
        <p:spPr>
          <a:xfrm>
            <a:off x="3856062" y="3554657"/>
            <a:ext cx="3550971" cy="523220"/>
          </a:xfrm>
          <a:prstGeom prst="rect">
            <a:avLst/>
          </a:prstGeom>
          <a:noFill/>
        </p:spPr>
        <p:txBody>
          <a:bodyPr wrap="none" rtlCol="0">
            <a:spAutoFit/>
          </a:bodyPr>
          <a:lstStyle/>
          <a:p>
            <a:r>
              <a:rPr kumimoji="1" lang="ja-JP" altLang="en-US" sz="2800" i="1" dirty="0" smtClean="0">
                <a:solidFill>
                  <a:srgbClr val="8000FF"/>
                </a:solidFill>
                <a:latin typeface="ヒラギノ丸ゴ ProN W4"/>
                <a:ea typeface="ヒラギノ丸ゴ ProN W4"/>
                <a:cs typeface="ヒラギノ丸ゴ ProN W4"/>
              </a:rPr>
              <a:t>回転偏光素子フリー</a:t>
            </a:r>
            <a:endParaRPr kumimoji="1" lang="ja-JP" altLang="en-US" sz="2800" i="1" dirty="0">
              <a:solidFill>
                <a:srgbClr val="8000FF"/>
              </a:solidFill>
              <a:latin typeface="ヒラギノ丸ゴ ProN W4"/>
              <a:ea typeface="ヒラギノ丸ゴ ProN W4"/>
              <a:cs typeface="ヒラギノ丸ゴ ProN W4"/>
            </a:endParaRPr>
          </a:p>
        </p:txBody>
      </p:sp>
      <p:cxnSp>
        <p:nvCxnSpPr>
          <p:cNvPr id="54" name="直線コネクタ 53"/>
          <p:cNvCxnSpPr/>
          <p:nvPr/>
        </p:nvCxnSpPr>
        <p:spPr>
          <a:xfrm>
            <a:off x="1865365" y="1491830"/>
            <a:ext cx="1" cy="955136"/>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直線コネクタ 54"/>
          <p:cNvCxnSpPr/>
          <p:nvPr/>
        </p:nvCxnSpPr>
        <p:spPr>
          <a:xfrm>
            <a:off x="543231" y="1740680"/>
            <a:ext cx="0" cy="706286"/>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a:off x="3190930" y="1976167"/>
            <a:ext cx="0" cy="470805"/>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p:nvPr/>
        </p:nvCxnSpPr>
        <p:spPr>
          <a:xfrm>
            <a:off x="2851895" y="1647892"/>
            <a:ext cx="0" cy="799074"/>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flipH="1">
            <a:off x="2523627" y="1475688"/>
            <a:ext cx="6315" cy="971281"/>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p:cNvCxnSpPr/>
          <p:nvPr/>
        </p:nvCxnSpPr>
        <p:spPr>
          <a:xfrm>
            <a:off x="2189970" y="1367702"/>
            <a:ext cx="0" cy="1079264"/>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1538808" y="1690944"/>
            <a:ext cx="0" cy="756022"/>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flipH="1">
            <a:off x="1199773" y="2003075"/>
            <a:ext cx="934" cy="443897"/>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p:cNvCxnSpPr/>
          <p:nvPr/>
        </p:nvCxnSpPr>
        <p:spPr>
          <a:xfrm>
            <a:off x="865759" y="1910019"/>
            <a:ext cx="362" cy="53695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7" name="直線コネクタ 66"/>
          <p:cNvCxnSpPr/>
          <p:nvPr/>
        </p:nvCxnSpPr>
        <p:spPr>
          <a:xfrm>
            <a:off x="3054846" y="5382576"/>
            <a:ext cx="1" cy="955136"/>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1732712" y="5631426"/>
            <a:ext cx="0" cy="706286"/>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4" name="直線コネクタ 93"/>
          <p:cNvCxnSpPr/>
          <p:nvPr/>
        </p:nvCxnSpPr>
        <p:spPr>
          <a:xfrm>
            <a:off x="4380410" y="5866913"/>
            <a:ext cx="0" cy="470805"/>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5" name="直線コネクタ 94"/>
          <p:cNvCxnSpPr/>
          <p:nvPr/>
        </p:nvCxnSpPr>
        <p:spPr>
          <a:xfrm>
            <a:off x="4041375" y="5538638"/>
            <a:ext cx="0" cy="799074"/>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6" name="直線コネクタ 95"/>
          <p:cNvCxnSpPr/>
          <p:nvPr/>
        </p:nvCxnSpPr>
        <p:spPr>
          <a:xfrm flipH="1">
            <a:off x="3713106" y="5366437"/>
            <a:ext cx="6315" cy="971281"/>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p:cNvCxnSpPr/>
          <p:nvPr/>
        </p:nvCxnSpPr>
        <p:spPr>
          <a:xfrm>
            <a:off x="3379450" y="5258448"/>
            <a:ext cx="0" cy="1079264"/>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8" name="直線コネクタ 97"/>
          <p:cNvCxnSpPr/>
          <p:nvPr/>
        </p:nvCxnSpPr>
        <p:spPr>
          <a:xfrm>
            <a:off x="2728288" y="5581690"/>
            <a:ext cx="0" cy="756022"/>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9" name="直線コネクタ 98"/>
          <p:cNvCxnSpPr/>
          <p:nvPr/>
        </p:nvCxnSpPr>
        <p:spPr>
          <a:xfrm flipH="1">
            <a:off x="2389253" y="5893821"/>
            <a:ext cx="934" cy="443897"/>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00" name="直線コネクタ 99"/>
          <p:cNvCxnSpPr/>
          <p:nvPr/>
        </p:nvCxnSpPr>
        <p:spPr>
          <a:xfrm>
            <a:off x="2055239" y="5800765"/>
            <a:ext cx="362" cy="536953"/>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nvGrpSpPr>
          <p:cNvPr id="13" name="図形グループ 12"/>
          <p:cNvGrpSpPr/>
          <p:nvPr/>
        </p:nvGrpSpPr>
        <p:grpSpPr>
          <a:xfrm>
            <a:off x="2390186" y="1198965"/>
            <a:ext cx="3851302" cy="1359966"/>
            <a:chOff x="2390187" y="1198965"/>
            <a:chExt cx="3851302" cy="1359966"/>
          </a:xfrm>
        </p:grpSpPr>
        <p:sp>
          <p:nvSpPr>
            <p:cNvPr id="51" name="円/楕円 50"/>
            <p:cNvSpPr/>
            <p:nvPr/>
          </p:nvSpPr>
          <p:spPr>
            <a:xfrm>
              <a:off x="2390187" y="1367702"/>
              <a:ext cx="281870" cy="1191229"/>
            </a:xfrm>
            <a:prstGeom prst="ellipse">
              <a:avLst/>
            </a:prstGeom>
            <a:noFill/>
            <a:ln w="38100" cmpd="sng">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cxnSp>
          <p:nvCxnSpPr>
            <p:cNvPr id="68" name="直線矢印コネクタ 67"/>
            <p:cNvCxnSpPr>
              <a:stCxn id="51" idx="0"/>
            </p:cNvCxnSpPr>
            <p:nvPr/>
          </p:nvCxnSpPr>
          <p:spPr>
            <a:xfrm>
              <a:off x="2531122" y="1367702"/>
              <a:ext cx="774178" cy="109944"/>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3305300" y="1198965"/>
              <a:ext cx="2936189" cy="1200329"/>
            </a:xfrm>
            <a:prstGeom prst="rect">
              <a:avLst/>
            </a:prstGeom>
            <a:noFill/>
            <a:ln w="38100" cmpd="sng">
              <a:solidFill>
                <a:srgbClr val="FF6600"/>
              </a:solidFill>
            </a:ln>
          </p:spPr>
          <p:txBody>
            <a:bodyPr wrap="none" rtlCol="0">
              <a:spAutoFit/>
            </a:bodyPr>
            <a:lstStyle/>
            <a:p>
              <a:r>
                <a:rPr kumimoji="1" lang="ja-JP" altLang="en-US" dirty="0" smtClean="0">
                  <a:latin typeface="ヒラギノ丸ゴ ProN W4"/>
                  <a:ea typeface="ヒラギノ丸ゴ ProN W4"/>
                  <a:cs typeface="ヒラギノ丸ゴ ProN W4"/>
                </a:rPr>
                <a:t>ストークス・パラメーター</a:t>
              </a:r>
              <a:endParaRPr kumimoji="1" lang="en-US" altLang="ja-JP" dirty="0" smtClean="0">
                <a:latin typeface="ヒラギノ丸ゴ ProN W4"/>
                <a:ea typeface="ヒラギノ丸ゴ ProN W4"/>
                <a:cs typeface="ヒラギノ丸ゴ ProN W4"/>
              </a:endParaRPr>
            </a:p>
            <a:p>
              <a:r>
                <a:rPr lang="ja-JP" altLang="en-US" dirty="0" smtClean="0">
                  <a:latin typeface="ヒラギノ丸ゴ ProN W4"/>
                  <a:ea typeface="ヒラギノ丸ゴ ProN W4"/>
                  <a:cs typeface="ヒラギノ丸ゴ ProN W4"/>
                </a:rPr>
                <a:t>（</a:t>
              </a:r>
              <a:r>
                <a:rPr lang="en-US" altLang="ja-JP" dirty="0" smtClean="0">
                  <a:latin typeface="ヒラギノ丸ゴ ProN W4"/>
                  <a:ea typeface="ヒラギノ丸ゴ ProN W4"/>
                  <a:cs typeface="ヒラギノ丸ゴ ProN W4"/>
                </a:rPr>
                <a:t>S</a:t>
              </a:r>
              <a:r>
                <a:rPr lang="en-US" altLang="ja-JP" baseline="-25000" dirty="0" smtClean="0">
                  <a:latin typeface="ヒラギノ丸ゴ ProN W4"/>
                  <a:ea typeface="ヒラギノ丸ゴ ProN W4"/>
                  <a:cs typeface="ヒラギノ丸ゴ ProN W4"/>
                </a:rPr>
                <a:t>1</a:t>
              </a:r>
              <a:r>
                <a:rPr lang="en-US" altLang="ja-JP" dirty="0" smtClean="0">
                  <a:latin typeface="ヒラギノ丸ゴ ProN W4"/>
                  <a:ea typeface="ヒラギノ丸ゴ ProN W4"/>
                  <a:cs typeface="ヒラギノ丸ゴ ProN W4"/>
                </a:rPr>
                <a:t>, S</a:t>
              </a:r>
              <a:r>
                <a:rPr lang="en-US" altLang="ja-JP" baseline="-25000" dirty="0" smtClean="0">
                  <a:latin typeface="ヒラギノ丸ゴ ProN W4"/>
                  <a:ea typeface="ヒラギノ丸ゴ ProN W4"/>
                  <a:cs typeface="ヒラギノ丸ゴ ProN W4"/>
                </a:rPr>
                <a:t>2</a:t>
              </a:r>
              <a:r>
                <a:rPr lang="en-US" altLang="ja-JP" dirty="0" smtClean="0">
                  <a:latin typeface="ヒラギノ丸ゴ ProN W4"/>
                  <a:ea typeface="ヒラギノ丸ゴ ProN W4"/>
                  <a:cs typeface="ヒラギノ丸ゴ ProN W4"/>
                </a:rPr>
                <a:t>, S</a:t>
              </a:r>
              <a:r>
                <a:rPr lang="en-US" altLang="ja-JP" baseline="-25000" dirty="0" smtClean="0">
                  <a:latin typeface="ヒラギノ丸ゴ ProN W4"/>
                  <a:ea typeface="ヒラギノ丸ゴ ProN W4"/>
                  <a:cs typeface="ヒラギノ丸ゴ ProN W4"/>
                </a:rPr>
                <a:t>3</a:t>
              </a:r>
              <a:r>
                <a:rPr lang="ja-JP" altLang="en-US" dirty="0" smtClean="0">
                  <a:latin typeface="ヒラギノ丸ゴ ProN W4"/>
                  <a:ea typeface="ヒラギノ丸ゴ ProN W4"/>
                  <a:cs typeface="ヒラギノ丸ゴ ProN W4"/>
                </a:rPr>
                <a:t>）</a:t>
              </a:r>
              <a:endParaRPr lang="en-US" altLang="ja-JP" dirty="0" smtClean="0">
                <a:latin typeface="ヒラギノ丸ゴ ProN W4"/>
                <a:ea typeface="ヒラギノ丸ゴ ProN W4"/>
                <a:cs typeface="ヒラギノ丸ゴ ProN W4"/>
              </a:endParaRPr>
            </a:p>
            <a:p>
              <a:r>
                <a:rPr lang="ja-JP" altLang="en-US" dirty="0" smtClean="0">
                  <a:latin typeface="ヒラギノ丸ゴ ProN W4"/>
                  <a:ea typeface="ヒラギノ丸ゴ ProN W4"/>
                  <a:cs typeface="ヒラギノ丸ゴ ProN W4"/>
                </a:rPr>
                <a:t>エリプソ・</a:t>
              </a:r>
              <a:r>
                <a:rPr lang="ja-JP" altLang="en-US" dirty="0">
                  <a:latin typeface="ヒラギノ丸ゴ ProN W4"/>
                  <a:ea typeface="ヒラギノ丸ゴ ProN W4"/>
                  <a:cs typeface="ヒラギノ丸ゴ ProN W4"/>
                </a:rPr>
                <a:t>パラメーター</a:t>
              </a:r>
              <a:endParaRPr lang="en-US" altLang="ja-JP" dirty="0">
                <a:latin typeface="ヒラギノ丸ゴ ProN W4"/>
                <a:ea typeface="ヒラギノ丸ゴ ProN W4"/>
                <a:cs typeface="ヒラギノ丸ゴ ProN W4"/>
              </a:endParaRPr>
            </a:p>
            <a:p>
              <a:r>
                <a:rPr lang="ja-JP" altLang="en-US" dirty="0" smtClean="0">
                  <a:latin typeface="ヒラギノ丸ゴ ProN W4"/>
                  <a:ea typeface="ヒラギノ丸ゴ ProN W4"/>
                  <a:cs typeface="ヒラギノ丸ゴ ProN W4"/>
                </a:rPr>
                <a:t>（</a:t>
              </a:r>
              <a:r>
                <a:rPr lang="en-US" altLang="ja-JP" dirty="0" err="1" smtClean="0">
                  <a:latin typeface="ヒラギノ丸ゴ ProN W4"/>
                  <a:ea typeface="ヒラギノ丸ゴ ProN W4"/>
                  <a:cs typeface="ヒラギノ丸ゴ ProN W4"/>
                </a:rPr>
                <a:t>Δ</a:t>
              </a:r>
              <a:r>
                <a:rPr lang="ja-JP" altLang="en-US" dirty="0" smtClean="0">
                  <a:latin typeface="ヒラギノ丸ゴ ProN W4"/>
                  <a:ea typeface="ヒラギノ丸ゴ ProN W4"/>
                  <a:cs typeface="ヒラギノ丸ゴ ProN W4"/>
                </a:rPr>
                <a:t>、</a:t>
              </a:r>
              <a:r>
                <a:rPr lang="en-US" altLang="ja-JP" dirty="0" err="1" smtClean="0">
                  <a:latin typeface="ヒラギノ丸ゴ ProN W4"/>
                  <a:ea typeface="ヒラギノ丸ゴ ProN W4"/>
                  <a:cs typeface="ヒラギノ丸ゴ ProN W4"/>
                </a:rPr>
                <a:t>Ψ</a:t>
              </a:r>
              <a:r>
                <a:rPr lang="ja-JP" altLang="en-US" dirty="0" smtClean="0">
                  <a:latin typeface="ヒラギノ丸ゴ ProN W4"/>
                  <a:ea typeface="ヒラギノ丸ゴ ProN W4"/>
                  <a:cs typeface="ヒラギノ丸ゴ ProN W4"/>
                </a:rPr>
                <a:t>）</a:t>
              </a:r>
              <a:endParaRPr lang="en-US" altLang="ja-JP" dirty="0">
                <a:latin typeface="ヒラギノ丸ゴ ProN W4"/>
                <a:ea typeface="ヒラギノ丸ゴ ProN W4"/>
                <a:cs typeface="ヒラギノ丸ゴ ProN W4"/>
              </a:endParaRPr>
            </a:p>
          </p:txBody>
        </p:sp>
      </p:grpSp>
      <p:sp>
        <p:nvSpPr>
          <p:cNvPr id="70" name="テキスト ボックス 69"/>
          <p:cNvSpPr txBox="1"/>
          <p:nvPr/>
        </p:nvSpPr>
        <p:spPr>
          <a:xfrm>
            <a:off x="1958973" y="2760661"/>
            <a:ext cx="6298734" cy="584776"/>
          </a:xfrm>
          <a:prstGeom prst="rect">
            <a:avLst/>
          </a:prstGeom>
          <a:noFill/>
          <a:ln w="38100" cmpd="sng">
            <a:noFill/>
          </a:ln>
        </p:spPr>
        <p:txBody>
          <a:bodyPr wrap="square" rtlCol="0">
            <a:spAutoFit/>
          </a:bodyPr>
          <a:lstStyle/>
          <a:p>
            <a:r>
              <a:rPr lang="ja-JP" altLang="en-US" sz="3200" i="1" dirty="0" smtClean="0">
                <a:solidFill>
                  <a:srgbClr val="FF0000"/>
                </a:solidFill>
                <a:latin typeface="ヒラギノ丸ゴ ProN W4"/>
                <a:ea typeface="ヒラギノ丸ゴ ProN W4"/>
                <a:cs typeface="ヒラギノ丸ゴ ProN W4"/>
              </a:rPr>
              <a:t>偏光</a:t>
            </a:r>
            <a:r>
              <a:rPr lang="en-US" altLang="ja-JP" sz="3200" i="1" dirty="0" smtClean="0">
                <a:solidFill>
                  <a:srgbClr val="FF0000"/>
                </a:solidFill>
                <a:latin typeface="ヒラギノ丸ゴ ProN W4"/>
                <a:ea typeface="ヒラギノ丸ゴ ProN W4"/>
                <a:cs typeface="ヒラギノ丸ゴ ProN W4"/>
              </a:rPr>
              <a:t>&amp;</a:t>
            </a:r>
            <a:r>
              <a:rPr lang="ja-JP" altLang="en-US" sz="3200" i="1" dirty="0" smtClean="0">
                <a:solidFill>
                  <a:srgbClr val="FF0000"/>
                </a:solidFill>
                <a:latin typeface="ヒラギノ丸ゴ ProN W4"/>
                <a:ea typeface="ヒラギノ丸ゴ ProN W4"/>
                <a:cs typeface="ヒラギノ丸ゴ ProN W4"/>
              </a:rPr>
              <a:t>分光計測＠デュアル光コム</a:t>
            </a:r>
            <a:endParaRPr kumimoji="1" lang="en-US" altLang="ja-JP" sz="3200" i="1" dirty="0" smtClean="0">
              <a:solidFill>
                <a:srgbClr val="FF00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1035800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141"/>
            <a:ext cx="9906000" cy="727765"/>
          </a:xfrm>
        </p:spPr>
        <p:txBody>
          <a:bodyPr>
            <a:noAutofit/>
          </a:bodyPr>
          <a:lstStyle/>
          <a:p>
            <a:pPr algn="ctr"/>
            <a:r>
              <a:rPr lang="ja-JP" altLang="en-US" sz="4800" u="none" dirty="0" smtClean="0">
                <a:latin typeface="ヒラギノ丸ゴ ProN W4"/>
                <a:ea typeface="ヒラギノ丸ゴ ProN W4"/>
                <a:cs typeface="ヒラギノ丸ゴ ProN W4"/>
              </a:rPr>
              <a:t>ハイパー・チャネルド</a:t>
            </a:r>
            <a:r>
              <a:rPr lang="en-US" sz="4800" u="none" dirty="0" smtClean="0">
                <a:latin typeface="ヒラギノ丸ゴ ProN W4"/>
                <a:ea typeface="ヒラギノ丸ゴ ProN W4"/>
                <a:cs typeface="ヒラギノ丸ゴ ProN W4"/>
              </a:rPr>
              <a:t>スペクトル</a:t>
            </a:r>
            <a:endParaRPr lang="en-US" sz="4800" u="none" dirty="0">
              <a:latin typeface="ヒラギノ丸ゴ ProN W4"/>
              <a:ea typeface="ヒラギノ丸ゴ ProN W4"/>
              <a:cs typeface="ヒラギノ丸ゴ ProN W4"/>
            </a:endParaRPr>
          </a:p>
        </p:txBody>
      </p:sp>
      <p:cxnSp>
        <p:nvCxnSpPr>
          <p:cNvPr id="13" name="直線矢印コネクタ 12"/>
          <p:cNvCxnSpPr/>
          <p:nvPr/>
        </p:nvCxnSpPr>
        <p:spPr>
          <a:xfrm>
            <a:off x="78404" y="2242375"/>
            <a:ext cx="5475731" cy="7052"/>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1493927" y="2693932"/>
            <a:ext cx="1338828" cy="646331"/>
          </a:xfrm>
          <a:prstGeom prst="rect">
            <a:avLst/>
          </a:prstGeom>
        </p:spPr>
        <p:txBody>
          <a:bodyPr wrap="none">
            <a:spAutoFit/>
          </a:bodyPr>
          <a:lstStyle/>
          <a:p>
            <a:pPr algn="ctr"/>
            <a:r>
              <a:rPr lang="ja-JP" altLang="en-US" dirty="0" smtClean="0"/>
              <a:t>高次波長板</a:t>
            </a:r>
            <a:endParaRPr lang="en-US" altLang="ja-JP" dirty="0" smtClean="0"/>
          </a:p>
          <a:p>
            <a:pPr algn="ctr"/>
            <a:r>
              <a:rPr lang="ja-JP" altLang="en-US" dirty="0" smtClean="0"/>
              <a:t>（方位：０</a:t>
            </a:r>
            <a:r>
              <a:rPr lang="en-US" altLang="ja-JP" dirty="0" smtClean="0"/>
              <a:t>°</a:t>
            </a:r>
            <a:r>
              <a:rPr lang="ja-JP" altLang="en-US" dirty="0" smtClean="0"/>
              <a:t>）</a:t>
            </a:r>
            <a:endParaRPr lang="en-US" altLang="ja-JP" dirty="0" smtClean="0"/>
          </a:p>
        </p:txBody>
      </p:sp>
      <p:sp>
        <p:nvSpPr>
          <p:cNvPr id="46" name="正方形/長方形 45"/>
          <p:cNvSpPr/>
          <p:nvPr/>
        </p:nvSpPr>
        <p:spPr>
          <a:xfrm>
            <a:off x="2089245" y="1793939"/>
            <a:ext cx="141111" cy="8607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47" name="正方形/長方形 46"/>
          <p:cNvSpPr/>
          <p:nvPr/>
        </p:nvSpPr>
        <p:spPr>
          <a:xfrm>
            <a:off x="511435" y="1793939"/>
            <a:ext cx="141111" cy="8607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1" name="正方形/長方形 50"/>
          <p:cNvSpPr/>
          <p:nvPr/>
        </p:nvSpPr>
        <p:spPr>
          <a:xfrm>
            <a:off x="-77424" y="2693932"/>
            <a:ext cx="1304789" cy="646331"/>
          </a:xfrm>
          <a:prstGeom prst="rect">
            <a:avLst/>
          </a:prstGeom>
        </p:spPr>
        <p:txBody>
          <a:bodyPr wrap="none">
            <a:spAutoFit/>
          </a:bodyPr>
          <a:lstStyle/>
          <a:p>
            <a:pPr algn="ctr"/>
            <a:r>
              <a:rPr lang="ja-JP" altLang="en-US" dirty="0" smtClean="0"/>
              <a:t>偏光子</a:t>
            </a:r>
            <a:endParaRPr lang="en-US" altLang="ja-JP" dirty="0" smtClean="0"/>
          </a:p>
          <a:p>
            <a:pPr algn="ctr"/>
            <a:r>
              <a:rPr lang="ja-JP" altLang="en-US" dirty="0" smtClean="0"/>
              <a:t>（方位：</a:t>
            </a:r>
            <a:r>
              <a:rPr lang="en-US" altLang="ja-JP" dirty="0" smtClean="0"/>
              <a:t>45°</a:t>
            </a:r>
            <a:r>
              <a:rPr lang="ja-JP" altLang="en-US" dirty="0" smtClean="0"/>
              <a:t>）</a:t>
            </a:r>
            <a:endParaRPr lang="en-US" altLang="ja-JP" dirty="0" smtClean="0"/>
          </a:p>
        </p:txBody>
      </p:sp>
      <p:grpSp>
        <p:nvGrpSpPr>
          <p:cNvPr id="27" name="図形グループ 26"/>
          <p:cNvGrpSpPr/>
          <p:nvPr/>
        </p:nvGrpSpPr>
        <p:grpSpPr>
          <a:xfrm>
            <a:off x="5575974" y="1073519"/>
            <a:ext cx="3411428" cy="2306016"/>
            <a:chOff x="5602510" y="1047643"/>
            <a:chExt cx="4662486" cy="3151690"/>
          </a:xfrm>
        </p:grpSpPr>
        <p:cxnSp>
          <p:nvCxnSpPr>
            <p:cNvPr id="6" name="直線矢印コネクタ 5"/>
            <p:cNvCxnSpPr/>
            <p:nvPr/>
          </p:nvCxnSpPr>
          <p:spPr>
            <a:xfrm flipH="1" flipV="1">
              <a:off x="6080670" y="1800583"/>
              <a:ext cx="14111" cy="189397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a:off x="6080670" y="3694556"/>
              <a:ext cx="304800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7" name="正方形/長方形 56"/>
            <p:cNvSpPr/>
            <p:nvPr/>
          </p:nvSpPr>
          <p:spPr>
            <a:xfrm>
              <a:off x="7418190" y="3694558"/>
              <a:ext cx="427657" cy="504775"/>
            </a:xfrm>
            <a:prstGeom prst="rect">
              <a:avLst/>
            </a:prstGeom>
          </p:spPr>
          <p:txBody>
            <a:bodyPr wrap="none">
              <a:spAutoFit/>
            </a:bodyPr>
            <a:lstStyle/>
            <a:p>
              <a:pPr algn="ctr"/>
              <a:r>
                <a:rPr lang="en-US" altLang="ja-JP" dirty="0" err="1" smtClean="0">
                  <a:latin typeface="Symbol" charset="2"/>
                  <a:cs typeface="Symbol" charset="2"/>
                </a:rPr>
                <a:t>λ</a:t>
              </a:r>
              <a:endParaRPr lang="en-US" altLang="ja-JP" dirty="0" smtClean="0">
                <a:latin typeface="Symbol" charset="2"/>
                <a:cs typeface="Symbol" charset="2"/>
              </a:endParaRPr>
            </a:p>
          </p:txBody>
        </p:sp>
        <p:sp>
          <p:nvSpPr>
            <p:cNvPr id="58" name="正方形/長方形 57"/>
            <p:cNvSpPr/>
            <p:nvPr/>
          </p:nvSpPr>
          <p:spPr>
            <a:xfrm rot="16200000">
              <a:off x="5167843" y="2501576"/>
              <a:ext cx="1374110" cy="504775"/>
            </a:xfrm>
            <a:prstGeom prst="rect">
              <a:avLst/>
            </a:prstGeom>
          </p:spPr>
          <p:txBody>
            <a:bodyPr wrap="none">
              <a:spAutoFit/>
            </a:bodyPr>
            <a:lstStyle/>
            <a:p>
              <a:pPr algn="ctr"/>
              <a:r>
                <a:rPr lang="en-US" altLang="ja-JP" dirty="0" smtClean="0"/>
                <a:t>Intensity</a:t>
              </a:r>
            </a:p>
          </p:txBody>
        </p:sp>
        <p:sp>
          <p:nvSpPr>
            <p:cNvPr id="11" name="フリーフォーム 10"/>
            <p:cNvSpPr/>
            <p:nvPr/>
          </p:nvSpPr>
          <p:spPr>
            <a:xfrm>
              <a:off x="6194778" y="1892955"/>
              <a:ext cx="2638778" cy="1636930"/>
            </a:xfrm>
            <a:custGeom>
              <a:avLst/>
              <a:gdLst>
                <a:gd name="connsiteX0" fmla="*/ 0 w 2638778"/>
                <a:gd name="connsiteY0" fmla="*/ 818485 h 1636930"/>
                <a:gd name="connsiteX1" fmla="*/ 225778 w 2638778"/>
                <a:gd name="connsiteY1" fmla="*/ 42374 h 1636930"/>
                <a:gd name="connsiteX2" fmla="*/ 381000 w 2638778"/>
                <a:gd name="connsiteY2" fmla="*/ 1608708 h 1636930"/>
                <a:gd name="connsiteX3" fmla="*/ 691444 w 2638778"/>
                <a:gd name="connsiteY3" fmla="*/ 41 h 1636930"/>
                <a:gd name="connsiteX4" fmla="*/ 1030111 w 2638778"/>
                <a:gd name="connsiteY4" fmla="*/ 1636930 h 1636930"/>
                <a:gd name="connsiteX5" fmla="*/ 1439333 w 2638778"/>
                <a:gd name="connsiteY5" fmla="*/ 41 h 1636930"/>
                <a:gd name="connsiteX6" fmla="*/ 2046111 w 2638778"/>
                <a:gd name="connsiteY6" fmla="*/ 1580485 h 1636930"/>
                <a:gd name="connsiteX7" fmla="*/ 2638778 w 2638778"/>
                <a:gd name="connsiteY7" fmla="*/ 41 h 163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8778" h="1636930">
                  <a:moveTo>
                    <a:pt x="0" y="818485"/>
                  </a:moveTo>
                  <a:cubicBezTo>
                    <a:pt x="81139" y="364577"/>
                    <a:pt x="162278" y="-89330"/>
                    <a:pt x="225778" y="42374"/>
                  </a:cubicBezTo>
                  <a:cubicBezTo>
                    <a:pt x="289278" y="174078"/>
                    <a:pt x="303389" y="1615764"/>
                    <a:pt x="381000" y="1608708"/>
                  </a:cubicBezTo>
                  <a:cubicBezTo>
                    <a:pt x="458611" y="1601653"/>
                    <a:pt x="583259" y="-4663"/>
                    <a:pt x="691444" y="41"/>
                  </a:cubicBezTo>
                  <a:cubicBezTo>
                    <a:pt x="799629" y="4745"/>
                    <a:pt x="905463" y="1636930"/>
                    <a:pt x="1030111" y="1636930"/>
                  </a:cubicBezTo>
                  <a:cubicBezTo>
                    <a:pt x="1154759" y="1636930"/>
                    <a:pt x="1270000" y="9448"/>
                    <a:pt x="1439333" y="41"/>
                  </a:cubicBezTo>
                  <a:cubicBezTo>
                    <a:pt x="1608666" y="-9366"/>
                    <a:pt x="1846204" y="1580485"/>
                    <a:pt x="2046111" y="1580485"/>
                  </a:cubicBezTo>
                  <a:cubicBezTo>
                    <a:pt x="2246018" y="1580485"/>
                    <a:pt x="2638778" y="41"/>
                    <a:pt x="2638778" y="41"/>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cxnSp>
          <p:nvCxnSpPr>
            <p:cNvPr id="14" name="直線コネクタ 13"/>
            <p:cNvCxnSpPr/>
            <p:nvPr/>
          </p:nvCxnSpPr>
          <p:spPr>
            <a:xfrm flipV="1">
              <a:off x="6872111" y="1145108"/>
              <a:ext cx="0" cy="655475"/>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2" name="直線コネクタ 61"/>
            <p:cNvCxnSpPr/>
            <p:nvPr/>
          </p:nvCxnSpPr>
          <p:spPr>
            <a:xfrm flipV="1">
              <a:off x="7648222" y="1145108"/>
              <a:ext cx="0" cy="655475"/>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a:off x="6872111" y="1469663"/>
              <a:ext cx="776111" cy="14111"/>
            </a:xfrm>
            <a:prstGeom prst="line">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5" name="正方形/長方形 64"/>
            <p:cNvSpPr/>
            <p:nvPr/>
          </p:nvSpPr>
          <p:spPr>
            <a:xfrm>
              <a:off x="7646474" y="1047643"/>
              <a:ext cx="2618522" cy="883357"/>
            </a:xfrm>
            <a:prstGeom prst="rect">
              <a:avLst/>
            </a:prstGeom>
          </p:spPr>
          <p:txBody>
            <a:bodyPr wrap="none">
              <a:spAutoFit/>
            </a:bodyPr>
            <a:lstStyle/>
            <a:p>
              <a:pPr algn="ctr"/>
              <a:r>
                <a:rPr lang="ja-JP" altLang="en-US" dirty="0" smtClean="0"/>
                <a:t>波長板の次数：大</a:t>
              </a:r>
              <a:endParaRPr lang="en-US" altLang="ja-JP" dirty="0" smtClean="0"/>
            </a:p>
            <a:p>
              <a:pPr algn="ctr"/>
              <a:r>
                <a:rPr lang="en-US" altLang="ja-JP" dirty="0" smtClean="0"/>
                <a:t>→ </a:t>
              </a:r>
              <a:r>
                <a:rPr lang="ja-JP" altLang="en-US" dirty="0" smtClean="0"/>
                <a:t>周波数：小</a:t>
              </a:r>
              <a:endParaRPr lang="en-US" altLang="ja-JP" dirty="0" smtClean="0"/>
            </a:p>
          </p:txBody>
        </p:sp>
      </p:grpSp>
      <p:cxnSp>
        <p:nvCxnSpPr>
          <p:cNvPr id="67" name="直線矢印コネクタ 66"/>
          <p:cNvCxnSpPr/>
          <p:nvPr/>
        </p:nvCxnSpPr>
        <p:spPr>
          <a:xfrm flipH="1" flipV="1">
            <a:off x="743989" y="4329135"/>
            <a:ext cx="14112" cy="189397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p:nvPr/>
        </p:nvCxnSpPr>
        <p:spPr>
          <a:xfrm>
            <a:off x="743989" y="6223106"/>
            <a:ext cx="304800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正方形/長方形 69"/>
          <p:cNvSpPr/>
          <p:nvPr/>
        </p:nvSpPr>
        <p:spPr>
          <a:xfrm>
            <a:off x="2178658" y="6223106"/>
            <a:ext cx="233357" cy="369332"/>
          </a:xfrm>
          <a:prstGeom prst="rect">
            <a:avLst/>
          </a:prstGeom>
        </p:spPr>
        <p:txBody>
          <a:bodyPr wrap="none">
            <a:spAutoFit/>
          </a:bodyPr>
          <a:lstStyle/>
          <a:p>
            <a:pPr algn="ctr"/>
            <a:r>
              <a:rPr lang="en-US" altLang="ja-JP" dirty="0" smtClean="0">
                <a:latin typeface="Symbol" charset="2"/>
                <a:cs typeface="Symbol" charset="2"/>
              </a:rPr>
              <a:t>l</a:t>
            </a:r>
          </a:p>
        </p:txBody>
      </p:sp>
      <p:sp>
        <p:nvSpPr>
          <p:cNvPr id="72" name="正方形/長方形 71"/>
          <p:cNvSpPr/>
          <p:nvPr/>
        </p:nvSpPr>
        <p:spPr>
          <a:xfrm rot="16200000">
            <a:off x="15516" y="5097847"/>
            <a:ext cx="1005403" cy="369332"/>
          </a:xfrm>
          <a:prstGeom prst="rect">
            <a:avLst/>
          </a:prstGeom>
        </p:spPr>
        <p:txBody>
          <a:bodyPr wrap="none">
            <a:spAutoFit/>
          </a:bodyPr>
          <a:lstStyle/>
          <a:p>
            <a:pPr algn="ctr"/>
            <a:r>
              <a:rPr lang="en-US" altLang="ja-JP" dirty="0" smtClean="0"/>
              <a:t>Intensity</a:t>
            </a:r>
          </a:p>
        </p:txBody>
      </p:sp>
      <p:cxnSp>
        <p:nvCxnSpPr>
          <p:cNvPr id="75" name="直線コネクタ 74"/>
          <p:cNvCxnSpPr/>
          <p:nvPr/>
        </p:nvCxnSpPr>
        <p:spPr>
          <a:xfrm flipV="1">
            <a:off x="1272292" y="4645218"/>
            <a:ext cx="0" cy="1577891"/>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7" name="直線コネクタ 76"/>
          <p:cNvCxnSpPr/>
          <p:nvPr/>
        </p:nvCxnSpPr>
        <p:spPr>
          <a:xfrm flipV="1">
            <a:off x="1540785" y="5040329"/>
            <a:ext cx="0" cy="1182781"/>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8" name="直線コネクタ 77"/>
          <p:cNvCxnSpPr/>
          <p:nvPr/>
        </p:nvCxnSpPr>
        <p:spPr>
          <a:xfrm flipV="1">
            <a:off x="1809278" y="5378994"/>
            <a:ext cx="0" cy="844114"/>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9" name="直線コネクタ 78"/>
          <p:cNvCxnSpPr/>
          <p:nvPr/>
        </p:nvCxnSpPr>
        <p:spPr>
          <a:xfrm flipV="1">
            <a:off x="2077771" y="5040329"/>
            <a:ext cx="0" cy="1182781"/>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flipV="1">
            <a:off x="2346264" y="4645218"/>
            <a:ext cx="0" cy="1577891"/>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5" name="直線コネクタ 104"/>
          <p:cNvCxnSpPr/>
          <p:nvPr/>
        </p:nvCxnSpPr>
        <p:spPr>
          <a:xfrm flipV="1">
            <a:off x="2614757" y="5040329"/>
            <a:ext cx="0" cy="1182781"/>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6" name="直線コネクタ 105"/>
          <p:cNvCxnSpPr/>
          <p:nvPr/>
        </p:nvCxnSpPr>
        <p:spPr>
          <a:xfrm flipV="1">
            <a:off x="2883251" y="5378994"/>
            <a:ext cx="3562" cy="844114"/>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7" name="直線コネクタ 106"/>
          <p:cNvCxnSpPr/>
          <p:nvPr/>
        </p:nvCxnSpPr>
        <p:spPr>
          <a:xfrm flipV="1">
            <a:off x="3151743" y="5040329"/>
            <a:ext cx="0" cy="1182781"/>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09" name="正方形/長方形 108"/>
          <p:cNvSpPr/>
          <p:nvPr/>
        </p:nvSpPr>
        <p:spPr>
          <a:xfrm>
            <a:off x="3231417" y="5140991"/>
            <a:ext cx="530915" cy="369332"/>
          </a:xfrm>
          <a:prstGeom prst="rect">
            <a:avLst/>
          </a:prstGeom>
        </p:spPr>
        <p:txBody>
          <a:bodyPr wrap="none">
            <a:spAutoFit/>
          </a:bodyPr>
          <a:lstStyle/>
          <a:p>
            <a:pPr algn="ctr"/>
            <a:r>
              <a:rPr lang="ja-JP" altLang="en-US" dirty="0" smtClean="0"/>
              <a:t>・・・</a:t>
            </a:r>
            <a:endParaRPr lang="en-US" altLang="ja-JP" dirty="0" smtClean="0"/>
          </a:p>
        </p:txBody>
      </p:sp>
      <p:sp>
        <p:nvSpPr>
          <p:cNvPr id="110" name="正方形/長方形 109"/>
          <p:cNvSpPr/>
          <p:nvPr/>
        </p:nvSpPr>
        <p:spPr>
          <a:xfrm>
            <a:off x="758100" y="5140991"/>
            <a:ext cx="530915" cy="369332"/>
          </a:xfrm>
          <a:prstGeom prst="rect">
            <a:avLst/>
          </a:prstGeom>
        </p:spPr>
        <p:txBody>
          <a:bodyPr wrap="none">
            <a:spAutoFit/>
          </a:bodyPr>
          <a:lstStyle/>
          <a:p>
            <a:pPr algn="ctr"/>
            <a:r>
              <a:rPr lang="ja-JP" altLang="en-US" dirty="0" smtClean="0"/>
              <a:t>・・・</a:t>
            </a:r>
            <a:endParaRPr lang="en-US" altLang="ja-JP" dirty="0" smtClean="0"/>
          </a:p>
        </p:txBody>
      </p:sp>
      <p:sp>
        <p:nvSpPr>
          <p:cNvPr id="111" name="正方形/長方形 110"/>
          <p:cNvSpPr/>
          <p:nvPr/>
        </p:nvSpPr>
        <p:spPr>
          <a:xfrm>
            <a:off x="5180565" y="6109225"/>
            <a:ext cx="3416320" cy="461665"/>
          </a:xfrm>
          <a:prstGeom prst="rect">
            <a:avLst/>
          </a:prstGeom>
        </p:spPr>
        <p:txBody>
          <a:bodyPr wrap="none">
            <a:spAutoFit/>
          </a:bodyPr>
          <a:lstStyle/>
          <a:p>
            <a:r>
              <a:rPr lang="ja-JP" altLang="en-US" sz="2400" dirty="0" smtClean="0"/>
              <a:t>・複屈折標準試料の作製</a:t>
            </a:r>
            <a:endParaRPr lang="en-US" altLang="ja-JP" sz="2400" dirty="0" smtClean="0"/>
          </a:p>
        </p:txBody>
      </p:sp>
      <p:cxnSp>
        <p:nvCxnSpPr>
          <p:cNvPr id="112" name="直線矢印コネクタ 111"/>
          <p:cNvCxnSpPr/>
          <p:nvPr/>
        </p:nvCxnSpPr>
        <p:spPr>
          <a:xfrm flipH="1" flipV="1">
            <a:off x="4959000" y="3745307"/>
            <a:ext cx="9268" cy="12438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直線矢印コネクタ 114"/>
          <p:cNvCxnSpPr/>
          <p:nvPr/>
        </p:nvCxnSpPr>
        <p:spPr>
          <a:xfrm>
            <a:off x="4959000" y="4989192"/>
            <a:ext cx="200180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正方形/長方形 117"/>
          <p:cNvSpPr/>
          <p:nvPr/>
        </p:nvSpPr>
        <p:spPr>
          <a:xfrm rot="16200000">
            <a:off x="4568154" y="4191661"/>
            <a:ext cx="305943" cy="369332"/>
          </a:xfrm>
          <a:prstGeom prst="rect">
            <a:avLst/>
          </a:prstGeom>
        </p:spPr>
        <p:txBody>
          <a:bodyPr wrap="none">
            <a:spAutoFit/>
          </a:bodyPr>
          <a:lstStyle/>
          <a:p>
            <a:pPr algn="ctr"/>
            <a:r>
              <a:rPr lang="en-US" altLang="ja-JP" dirty="0" smtClean="0"/>
              <a:t>n</a:t>
            </a:r>
          </a:p>
        </p:txBody>
      </p:sp>
      <p:sp>
        <p:nvSpPr>
          <p:cNvPr id="28" name="フリーフォーム 27"/>
          <p:cNvSpPr/>
          <p:nvPr/>
        </p:nvSpPr>
        <p:spPr>
          <a:xfrm>
            <a:off x="5174716" y="3796509"/>
            <a:ext cx="1668172" cy="898959"/>
          </a:xfrm>
          <a:custGeom>
            <a:avLst/>
            <a:gdLst>
              <a:gd name="connsiteX0" fmla="*/ 0 w 2540000"/>
              <a:gd name="connsiteY0" fmla="*/ 0 h 1368778"/>
              <a:gd name="connsiteX1" fmla="*/ 973667 w 2540000"/>
              <a:gd name="connsiteY1" fmla="*/ 959556 h 1368778"/>
              <a:gd name="connsiteX2" fmla="*/ 2540000 w 2540000"/>
              <a:gd name="connsiteY2" fmla="*/ 1368778 h 1368778"/>
            </a:gdLst>
            <a:ahLst/>
            <a:cxnLst>
              <a:cxn ang="0">
                <a:pos x="connsiteX0" y="connsiteY0"/>
              </a:cxn>
              <a:cxn ang="0">
                <a:pos x="connsiteX1" y="connsiteY1"/>
              </a:cxn>
              <a:cxn ang="0">
                <a:pos x="connsiteX2" y="connsiteY2"/>
              </a:cxn>
            </a:cxnLst>
            <a:rect l="l" t="t" r="r" b="b"/>
            <a:pathLst>
              <a:path w="2540000" h="1368778">
                <a:moveTo>
                  <a:pt x="0" y="0"/>
                </a:moveTo>
                <a:cubicBezTo>
                  <a:pt x="275167" y="365713"/>
                  <a:pt x="550334" y="731426"/>
                  <a:pt x="973667" y="959556"/>
                </a:cubicBezTo>
                <a:cubicBezTo>
                  <a:pt x="1397000" y="1187686"/>
                  <a:pt x="2540000" y="1368778"/>
                  <a:pt x="2540000" y="1368778"/>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19" name="正方形/長方形 118"/>
          <p:cNvSpPr/>
          <p:nvPr/>
        </p:nvSpPr>
        <p:spPr>
          <a:xfrm>
            <a:off x="4691317" y="5253346"/>
            <a:ext cx="2492990" cy="369332"/>
          </a:xfrm>
          <a:prstGeom prst="rect">
            <a:avLst/>
          </a:prstGeom>
        </p:spPr>
        <p:txBody>
          <a:bodyPr wrap="none">
            <a:spAutoFit/>
          </a:bodyPr>
          <a:lstStyle/>
          <a:p>
            <a:pPr algn="ctr"/>
            <a:r>
              <a:rPr lang="ja-JP" altLang="en-US" dirty="0" smtClean="0"/>
              <a:t>高精度屈折率分散計測</a:t>
            </a:r>
            <a:endParaRPr lang="en-US" altLang="ja-JP" dirty="0" smtClean="0"/>
          </a:p>
        </p:txBody>
      </p:sp>
      <p:cxnSp>
        <p:nvCxnSpPr>
          <p:cNvPr id="120" name="直線矢印コネクタ 119"/>
          <p:cNvCxnSpPr/>
          <p:nvPr/>
        </p:nvCxnSpPr>
        <p:spPr>
          <a:xfrm flipH="1" flipV="1">
            <a:off x="7430156" y="3775180"/>
            <a:ext cx="9268" cy="12438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1" name="直線矢印コネクタ 120"/>
          <p:cNvCxnSpPr/>
          <p:nvPr/>
        </p:nvCxnSpPr>
        <p:spPr>
          <a:xfrm>
            <a:off x="7430156" y="5019065"/>
            <a:ext cx="200180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3" name="正方形/長方形 122"/>
          <p:cNvSpPr/>
          <p:nvPr/>
        </p:nvSpPr>
        <p:spPr>
          <a:xfrm rot="16200000">
            <a:off x="6712030" y="4221534"/>
            <a:ext cx="1073393" cy="369332"/>
          </a:xfrm>
          <a:prstGeom prst="rect">
            <a:avLst/>
          </a:prstGeom>
        </p:spPr>
        <p:txBody>
          <a:bodyPr wrap="none">
            <a:spAutoFit/>
          </a:bodyPr>
          <a:lstStyle/>
          <a:p>
            <a:pPr algn="ctr"/>
            <a:r>
              <a:rPr lang="en-US" altLang="ja-JP" dirty="0" smtClean="0"/>
              <a:t>S1, S2, S3</a:t>
            </a:r>
          </a:p>
        </p:txBody>
      </p:sp>
      <p:sp>
        <p:nvSpPr>
          <p:cNvPr id="124" name="フリーフォーム 123"/>
          <p:cNvSpPr/>
          <p:nvPr/>
        </p:nvSpPr>
        <p:spPr>
          <a:xfrm>
            <a:off x="7603538" y="4073277"/>
            <a:ext cx="1668172" cy="369843"/>
          </a:xfrm>
          <a:custGeom>
            <a:avLst/>
            <a:gdLst>
              <a:gd name="connsiteX0" fmla="*/ 0 w 2540000"/>
              <a:gd name="connsiteY0" fmla="*/ 0 h 1368778"/>
              <a:gd name="connsiteX1" fmla="*/ 973667 w 2540000"/>
              <a:gd name="connsiteY1" fmla="*/ 959556 h 1368778"/>
              <a:gd name="connsiteX2" fmla="*/ 2540000 w 2540000"/>
              <a:gd name="connsiteY2" fmla="*/ 1368778 h 1368778"/>
              <a:gd name="connsiteX0" fmla="*/ 0 w 2540000"/>
              <a:gd name="connsiteY0" fmla="*/ 0 h 1368778"/>
              <a:gd name="connsiteX1" fmla="*/ 1317442 w 2540000"/>
              <a:gd name="connsiteY1" fmla="*/ 379435 h 1368778"/>
              <a:gd name="connsiteX2" fmla="*/ 2540000 w 2540000"/>
              <a:gd name="connsiteY2" fmla="*/ 1368778 h 1368778"/>
              <a:gd name="connsiteX0" fmla="*/ 0 w 2604457"/>
              <a:gd name="connsiteY0" fmla="*/ 237676 h 1004848"/>
              <a:gd name="connsiteX1" fmla="*/ 1381899 w 2604457"/>
              <a:gd name="connsiteY1" fmla="*/ 15505 h 1004848"/>
              <a:gd name="connsiteX2" fmla="*/ 2604457 w 2604457"/>
              <a:gd name="connsiteY2" fmla="*/ 1004848 h 1004848"/>
              <a:gd name="connsiteX0" fmla="*/ 0 w 2540000"/>
              <a:gd name="connsiteY0" fmla="*/ 225679 h 563133"/>
              <a:gd name="connsiteX1" fmla="*/ 1381899 w 2540000"/>
              <a:gd name="connsiteY1" fmla="*/ 3508 h 563133"/>
              <a:gd name="connsiteX2" fmla="*/ 2540000 w 2540000"/>
              <a:gd name="connsiteY2" fmla="*/ 563132 h 563133"/>
            </a:gdLst>
            <a:ahLst/>
            <a:cxnLst>
              <a:cxn ang="0">
                <a:pos x="connsiteX0" y="connsiteY0"/>
              </a:cxn>
              <a:cxn ang="0">
                <a:pos x="connsiteX1" y="connsiteY1"/>
              </a:cxn>
              <a:cxn ang="0">
                <a:pos x="connsiteX2" y="connsiteY2"/>
              </a:cxn>
            </a:cxnLst>
            <a:rect l="l" t="t" r="r" b="b"/>
            <a:pathLst>
              <a:path w="2540000" h="563133">
                <a:moveTo>
                  <a:pt x="0" y="225679"/>
                </a:moveTo>
                <a:cubicBezTo>
                  <a:pt x="275167" y="591392"/>
                  <a:pt x="958566" y="-52734"/>
                  <a:pt x="1381899" y="3508"/>
                </a:cubicBezTo>
                <a:cubicBezTo>
                  <a:pt x="1805232" y="59750"/>
                  <a:pt x="2540000" y="563132"/>
                  <a:pt x="2540000" y="563132"/>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25" name="正方形/長方形 124"/>
          <p:cNvSpPr/>
          <p:nvPr/>
        </p:nvSpPr>
        <p:spPr>
          <a:xfrm>
            <a:off x="7502977" y="5350893"/>
            <a:ext cx="1800493" cy="369332"/>
          </a:xfrm>
          <a:prstGeom prst="rect">
            <a:avLst/>
          </a:prstGeom>
        </p:spPr>
        <p:txBody>
          <a:bodyPr wrap="none">
            <a:spAutoFit/>
          </a:bodyPr>
          <a:lstStyle/>
          <a:p>
            <a:pPr algn="ctr"/>
            <a:r>
              <a:rPr lang="ja-JP" altLang="en-US" dirty="0" smtClean="0"/>
              <a:t>高精度偏光計測</a:t>
            </a:r>
            <a:endParaRPr lang="en-US" altLang="ja-JP" dirty="0" smtClean="0"/>
          </a:p>
        </p:txBody>
      </p:sp>
      <p:grpSp>
        <p:nvGrpSpPr>
          <p:cNvPr id="18" name="図形グループ 17"/>
          <p:cNvGrpSpPr/>
          <p:nvPr/>
        </p:nvGrpSpPr>
        <p:grpSpPr>
          <a:xfrm>
            <a:off x="3083132" y="1819041"/>
            <a:ext cx="1375459" cy="1546322"/>
            <a:chOff x="3083130" y="1819041"/>
            <a:chExt cx="1375459" cy="1546322"/>
          </a:xfrm>
        </p:grpSpPr>
        <p:sp>
          <p:nvSpPr>
            <p:cNvPr id="59" name="正方形/長方形 58"/>
            <p:cNvSpPr/>
            <p:nvPr/>
          </p:nvSpPr>
          <p:spPr>
            <a:xfrm>
              <a:off x="3707323" y="1819041"/>
              <a:ext cx="141111" cy="8607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60" name="正方形/長方形 59"/>
            <p:cNvSpPr/>
            <p:nvPr/>
          </p:nvSpPr>
          <p:spPr>
            <a:xfrm>
              <a:off x="3083130" y="2719032"/>
              <a:ext cx="1375459" cy="646331"/>
            </a:xfrm>
            <a:prstGeom prst="rect">
              <a:avLst/>
            </a:prstGeom>
          </p:spPr>
          <p:txBody>
            <a:bodyPr wrap="none">
              <a:spAutoFit/>
            </a:bodyPr>
            <a:lstStyle/>
            <a:p>
              <a:pPr algn="ctr"/>
              <a:r>
                <a:rPr lang="ja-JP" altLang="en-US" dirty="0" smtClean="0"/>
                <a:t>検光子</a:t>
              </a:r>
              <a:endParaRPr lang="en-US" altLang="ja-JP" dirty="0" smtClean="0"/>
            </a:p>
            <a:p>
              <a:pPr algn="ctr"/>
              <a:r>
                <a:rPr lang="ja-JP" altLang="en-US" dirty="0" smtClean="0"/>
                <a:t>（方位：</a:t>
              </a:r>
              <a:r>
                <a:rPr lang="en-US" altLang="ja-JP" dirty="0" smtClean="0"/>
                <a:t>-45°</a:t>
              </a:r>
              <a:r>
                <a:rPr lang="ja-JP" altLang="en-US" dirty="0" smtClean="0"/>
                <a:t>）</a:t>
              </a:r>
              <a:endParaRPr lang="en-US" altLang="ja-JP" dirty="0" smtClean="0"/>
            </a:p>
          </p:txBody>
        </p:sp>
      </p:grpSp>
      <p:grpSp>
        <p:nvGrpSpPr>
          <p:cNvPr id="17" name="図形グループ 16"/>
          <p:cNvGrpSpPr/>
          <p:nvPr/>
        </p:nvGrpSpPr>
        <p:grpSpPr>
          <a:xfrm>
            <a:off x="127793" y="1130721"/>
            <a:ext cx="5035506" cy="3225432"/>
            <a:chOff x="83657" y="1132069"/>
            <a:chExt cx="5035507" cy="3225432"/>
          </a:xfrm>
        </p:grpSpPr>
        <p:sp>
          <p:nvSpPr>
            <p:cNvPr id="48" name="正方形/長方形 47"/>
            <p:cNvSpPr/>
            <p:nvPr/>
          </p:nvSpPr>
          <p:spPr>
            <a:xfrm>
              <a:off x="2774922" y="1805987"/>
              <a:ext cx="2344242" cy="860778"/>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2" name="正方形/長方形 51"/>
            <p:cNvSpPr/>
            <p:nvPr/>
          </p:nvSpPr>
          <p:spPr>
            <a:xfrm>
              <a:off x="2774921" y="1781223"/>
              <a:ext cx="2274330" cy="923330"/>
            </a:xfrm>
            <a:prstGeom prst="rect">
              <a:avLst/>
            </a:prstGeom>
          </p:spPr>
          <p:txBody>
            <a:bodyPr wrap="none">
              <a:spAutoFit/>
            </a:bodyPr>
            <a:lstStyle/>
            <a:p>
              <a:pPr algn="ctr"/>
              <a:r>
                <a:rPr lang="ja-JP" altLang="en-US" dirty="0" smtClean="0"/>
                <a:t>デュアル光コム分光</a:t>
              </a:r>
              <a:endParaRPr lang="en-US" altLang="ja-JP" dirty="0" smtClean="0"/>
            </a:p>
            <a:p>
              <a:pPr algn="ctr"/>
              <a:r>
                <a:rPr lang="ja-JP" altLang="en-US" dirty="0" smtClean="0"/>
                <a:t>（偏光計測</a:t>
              </a:r>
              <a:r>
                <a:rPr lang="en-US" altLang="ja-JP" dirty="0" smtClean="0"/>
                <a:t>@</a:t>
              </a:r>
              <a:r>
                <a:rPr lang="ja-JP" altLang="en-US" dirty="0" smtClean="0"/>
                <a:t>方位</a:t>
              </a:r>
              <a:r>
                <a:rPr lang="en-US" altLang="ja-JP" dirty="0" smtClean="0"/>
                <a:t>-45°</a:t>
              </a:r>
            </a:p>
            <a:p>
              <a:pPr algn="ctr"/>
              <a:r>
                <a:rPr lang="en-US" altLang="ja-JP" dirty="0" smtClean="0"/>
                <a:t>&amp;</a:t>
              </a:r>
              <a:r>
                <a:rPr lang="ja-JP" altLang="en-US" dirty="0" smtClean="0"/>
                <a:t>分光計測）</a:t>
              </a:r>
              <a:endParaRPr lang="en-US" altLang="ja-JP" dirty="0" smtClean="0"/>
            </a:p>
          </p:txBody>
        </p:sp>
        <p:grpSp>
          <p:nvGrpSpPr>
            <p:cNvPr id="12" name="図形グループ 11"/>
            <p:cNvGrpSpPr/>
            <p:nvPr/>
          </p:nvGrpSpPr>
          <p:grpSpPr>
            <a:xfrm>
              <a:off x="83657" y="1132069"/>
              <a:ext cx="4342055" cy="3225432"/>
              <a:chOff x="83657" y="1132069"/>
              <a:chExt cx="4342055" cy="3225432"/>
            </a:xfrm>
          </p:grpSpPr>
          <p:sp>
            <p:nvSpPr>
              <p:cNvPr id="126" name="正方形/長方形 125"/>
              <p:cNvSpPr/>
              <p:nvPr/>
            </p:nvSpPr>
            <p:spPr>
              <a:xfrm>
                <a:off x="83657" y="3526504"/>
                <a:ext cx="4342055" cy="830997"/>
              </a:xfrm>
              <a:prstGeom prst="rect">
                <a:avLst/>
              </a:prstGeom>
            </p:spPr>
            <p:txBody>
              <a:bodyPr wrap="none">
                <a:spAutoFit/>
              </a:bodyPr>
              <a:lstStyle/>
              <a:p>
                <a:pPr algn="ctr"/>
                <a:r>
                  <a:rPr lang="ja-JP" altLang="en-US" sz="2400" dirty="0" smtClean="0">
                    <a:solidFill>
                      <a:srgbClr val="8000FF"/>
                    </a:solidFill>
                  </a:rPr>
                  <a:t>波長板の次数をあげることで</a:t>
                </a:r>
                <a:endParaRPr lang="en-US" altLang="ja-JP" sz="2400" dirty="0" smtClean="0">
                  <a:solidFill>
                    <a:srgbClr val="8000FF"/>
                  </a:solidFill>
                </a:endParaRPr>
              </a:p>
              <a:p>
                <a:pPr algn="ctr"/>
                <a:r>
                  <a:rPr lang="ja-JP" altLang="en-US" sz="2400" dirty="0" smtClean="0">
                    <a:solidFill>
                      <a:srgbClr val="8000FF"/>
                    </a:solidFill>
                  </a:rPr>
                  <a:t>チャネルドスペクトルを高密度化</a:t>
                </a:r>
                <a:endParaRPr lang="en-US" altLang="ja-JP" sz="2400" dirty="0" smtClean="0">
                  <a:solidFill>
                    <a:srgbClr val="8000FF"/>
                  </a:solidFill>
                </a:endParaRPr>
              </a:p>
            </p:txBody>
          </p:sp>
          <p:grpSp>
            <p:nvGrpSpPr>
              <p:cNvPr id="8" name="図形グループ 7"/>
              <p:cNvGrpSpPr/>
              <p:nvPr/>
            </p:nvGrpSpPr>
            <p:grpSpPr>
              <a:xfrm>
                <a:off x="1586268" y="1780693"/>
                <a:ext cx="1056097" cy="895308"/>
                <a:chOff x="1586268" y="1780693"/>
                <a:chExt cx="1056097" cy="895308"/>
              </a:xfrm>
            </p:grpSpPr>
            <p:sp>
              <p:nvSpPr>
                <p:cNvPr id="53" name="正方形/長方形 52"/>
                <p:cNvSpPr/>
                <p:nvPr/>
              </p:nvSpPr>
              <p:spPr>
                <a:xfrm>
                  <a:off x="1586268" y="1794499"/>
                  <a:ext cx="141111" cy="860778"/>
                </a:xfrm>
                <a:prstGeom prst="rect">
                  <a:avLst/>
                </a:prstGeom>
                <a:solidFill>
                  <a:srgbClr val="8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4" name="正方形/長方形 53"/>
                <p:cNvSpPr/>
                <p:nvPr/>
              </p:nvSpPr>
              <p:spPr>
                <a:xfrm>
                  <a:off x="2501254" y="1794499"/>
                  <a:ext cx="141111" cy="860778"/>
                </a:xfrm>
                <a:prstGeom prst="rect">
                  <a:avLst/>
                </a:prstGeom>
                <a:solidFill>
                  <a:srgbClr val="8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7" name="正方形/長方形 6"/>
                <p:cNvSpPr/>
                <p:nvPr/>
              </p:nvSpPr>
              <p:spPr>
                <a:xfrm>
                  <a:off x="1741183" y="1780693"/>
                  <a:ext cx="773875" cy="895308"/>
                </a:xfrm>
                <a:prstGeom prst="rect">
                  <a:avLst/>
                </a:prstGeom>
                <a:solidFill>
                  <a:srgbClr val="8000FF">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9" name="テキスト ボックス 8"/>
              <p:cNvSpPr txBox="1"/>
              <p:nvPr/>
            </p:nvSpPr>
            <p:spPr>
              <a:xfrm>
                <a:off x="1504624" y="1132069"/>
                <a:ext cx="2368558" cy="646331"/>
              </a:xfrm>
              <a:prstGeom prst="rect">
                <a:avLst/>
              </a:prstGeom>
              <a:noFill/>
            </p:spPr>
            <p:txBody>
              <a:bodyPr wrap="none" rtlCol="0">
                <a:spAutoFit/>
              </a:bodyPr>
              <a:lstStyle/>
              <a:p>
                <a:pPr algn="ctr"/>
                <a:r>
                  <a:rPr kumimoji="1" lang="ja-JP" altLang="en-US" dirty="0" smtClean="0">
                    <a:solidFill>
                      <a:srgbClr val="8000FF"/>
                    </a:solidFill>
                  </a:rPr>
                  <a:t>ファブリ・ペロー共振器</a:t>
                </a:r>
                <a:endParaRPr kumimoji="1" lang="en-US" altLang="ja-JP" dirty="0" smtClean="0">
                  <a:solidFill>
                    <a:srgbClr val="8000FF"/>
                  </a:solidFill>
                </a:endParaRPr>
              </a:p>
              <a:p>
                <a:pPr algn="ctr"/>
                <a:r>
                  <a:rPr lang="ja-JP" altLang="en-US" dirty="0" smtClean="0">
                    <a:solidFill>
                      <a:srgbClr val="8000FF"/>
                    </a:solidFill>
                  </a:rPr>
                  <a:t>エンハンスド共振器</a:t>
                </a:r>
                <a:endParaRPr kumimoji="1" lang="ja-JP" altLang="en-US" dirty="0">
                  <a:solidFill>
                    <a:srgbClr val="8000FF"/>
                  </a:solidFill>
                </a:endParaRPr>
              </a:p>
            </p:txBody>
          </p:sp>
        </p:grpSp>
      </p:grpSp>
      <p:sp>
        <p:nvSpPr>
          <p:cNvPr id="63" name="正方形/長方形 62"/>
          <p:cNvSpPr/>
          <p:nvPr/>
        </p:nvSpPr>
        <p:spPr>
          <a:xfrm>
            <a:off x="953653" y="1804639"/>
            <a:ext cx="141111" cy="860778"/>
          </a:xfrm>
          <a:prstGeom prst="rect">
            <a:avLst/>
          </a:prstGeom>
          <a:solidFill>
            <a:srgbClr val="00AC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64" name="正方形/長方形 63"/>
          <p:cNvSpPr/>
          <p:nvPr/>
        </p:nvSpPr>
        <p:spPr>
          <a:xfrm>
            <a:off x="506386" y="1423719"/>
            <a:ext cx="1049386" cy="369332"/>
          </a:xfrm>
          <a:prstGeom prst="rect">
            <a:avLst/>
          </a:prstGeom>
        </p:spPr>
        <p:txBody>
          <a:bodyPr wrap="none">
            <a:spAutoFit/>
          </a:bodyPr>
          <a:lstStyle/>
          <a:p>
            <a:pPr algn="ctr"/>
            <a:r>
              <a:rPr lang="ja-JP" altLang="en-US" dirty="0" smtClean="0">
                <a:solidFill>
                  <a:srgbClr val="008000"/>
                </a:solidFill>
              </a:rPr>
              <a:t>サンプル</a:t>
            </a:r>
            <a:endParaRPr lang="en-US" altLang="ja-JP" dirty="0" smtClean="0">
              <a:solidFill>
                <a:srgbClr val="008000"/>
              </a:solidFill>
            </a:endParaRPr>
          </a:p>
        </p:txBody>
      </p:sp>
      <p:sp>
        <p:nvSpPr>
          <p:cNvPr id="61" name="正方形/長方形 60"/>
          <p:cNvSpPr/>
          <p:nvPr/>
        </p:nvSpPr>
        <p:spPr>
          <a:xfrm>
            <a:off x="5852869" y="4981561"/>
            <a:ext cx="312906" cy="369332"/>
          </a:xfrm>
          <a:prstGeom prst="rect">
            <a:avLst/>
          </a:prstGeom>
        </p:spPr>
        <p:txBody>
          <a:bodyPr wrap="none">
            <a:spAutoFit/>
          </a:bodyPr>
          <a:lstStyle/>
          <a:p>
            <a:pPr algn="ctr"/>
            <a:r>
              <a:rPr lang="en-US" altLang="ja-JP" dirty="0" err="1" smtClean="0">
                <a:latin typeface="Symbol" charset="2"/>
                <a:cs typeface="Symbol" charset="2"/>
              </a:rPr>
              <a:t>λ</a:t>
            </a:r>
            <a:endParaRPr lang="en-US" altLang="ja-JP" dirty="0" smtClean="0">
              <a:latin typeface="Symbol" charset="2"/>
              <a:cs typeface="Symbol" charset="2"/>
            </a:endParaRPr>
          </a:p>
        </p:txBody>
      </p:sp>
      <p:sp>
        <p:nvSpPr>
          <p:cNvPr id="66" name="正方形/長方形 65"/>
          <p:cNvSpPr/>
          <p:nvPr/>
        </p:nvSpPr>
        <p:spPr>
          <a:xfrm>
            <a:off x="8195736" y="5040327"/>
            <a:ext cx="312906" cy="369332"/>
          </a:xfrm>
          <a:prstGeom prst="rect">
            <a:avLst/>
          </a:prstGeom>
        </p:spPr>
        <p:txBody>
          <a:bodyPr wrap="none">
            <a:spAutoFit/>
          </a:bodyPr>
          <a:lstStyle/>
          <a:p>
            <a:pPr algn="ctr"/>
            <a:r>
              <a:rPr lang="en-US" altLang="ja-JP" dirty="0" err="1" smtClean="0">
                <a:latin typeface="Symbol" charset="2"/>
                <a:cs typeface="Symbol" charset="2"/>
              </a:rPr>
              <a:t>λ</a:t>
            </a:r>
            <a:endParaRPr lang="en-US" altLang="ja-JP" dirty="0" smtClean="0">
              <a:latin typeface="Symbol" charset="2"/>
              <a:cs typeface="Symbol" charset="2"/>
            </a:endParaRPr>
          </a:p>
        </p:txBody>
      </p:sp>
    </p:spTree>
    <p:extLst>
      <p:ext uri="{BB962C8B-B14F-4D97-AF65-F5344CB8AC3E}">
        <p14:creationId xmlns:p14="http://schemas.microsoft.com/office/powerpoint/2010/main" val="480399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141"/>
            <a:ext cx="9906000" cy="727765"/>
          </a:xfrm>
        </p:spPr>
        <p:txBody>
          <a:bodyPr>
            <a:noAutofit/>
          </a:bodyPr>
          <a:lstStyle/>
          <a:p>
            <a:pPr algn="ctr"/>
            <a:r>
              <a:rPr lang="ja-JP" altLang="en-US" sz="4800" u="none" dirty="0" smtClean="0">
                <a:latin typeface="ヒラギノ丸ゴ ProN W4"/>
                <a:ea typeface="ヒラギノ丸ゴ ProN W4"/>
                <a:cs typeface="ヒラギノ丸ゴ ProN W4"/>
              </a:rPr>
              <a:t>分光コム・エリプソメトリー</a:t>
            </a:r>
            <a:endParaRPr lang="en-US" sz="4800" u="none" dirty="0">
              <a:latin typeface="ヒラギノ丸ゴ ProN W4"/>
              <a:ea typeface="ヒラギノ丸ゴ ProN W4"/>
              <a:cs typeface="ヒラギノ丸ゴ ProN W4"/>
            </a:endParaRPr>
          </a:p>
        </p:txBody>
      </p:sp>
      <p:grpSp>
        <p:nvGrpSpPr>
          <p:cNvPr id="9" name="図形グループ 8"/>
          <p:cNvGrpSpPr/>
          <p:nvPr/>
        </p:nvGrpSpPr>
        <p:grpSpPr>
          <a:xfrm rot="1800000">
            <a:off x="2231117" y="1669573"/>
            <a:ext cx="2552018" cy="1473408"/>
            <a:chOff x="275802" y="1063879"/>
            <a:chExt cx="2552018" cy="1473408"/>
          </a:xfrm>
        </p:grpSpPr>
        <p:cxnSp>
          <p:nvCxnSpPr>
            <p:cNvPr id="13" name="直線矢印コネクタ 12"/>
            <p:cNvCxnSpPr/>
            <p:nvPr/>
          </p:nvCxnSpPr>
          <p:spPr>
            <a:xfrm rot="19800000">
              <a:off x="275802" y="1063879"/>
              <a:ext cx="2552018" cy="1473408"/>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正方形/長方形 46"/>
            <p:cNvSpPr/>
            <p:nvPr/>
          </p:nvSpPr>
          <p:spPr>
            <a:xfrm>
              <a:off x="801318" y="1352147"/>
              <a:ext cx="141111" cy="8607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sp>
        <p:nvSpPr>
          <p:cNvPr id="51" name="正方形/長方形 50"/>
          <p:cNvSpPr/>
          <p:nvPr/>
        </p:nvSpPr>
        <p:spPr>
          <a:xfrm>
            <a:off x="2003234" y="2461061"/>
            <a:ext cx="1304789" cy="646331"/>
          </a:xfrm>
          <a:prstGeom prst="rect">
            <a:avLst/>
          </a:prstGeom>
        </p:spPr>
        <p:txBody>
          <a:bodyPr wrap="none">
            <a:spAutoFit/>
          </a:bodyPr>
          <a:lstStyle/>
          <a:p>
            <a:pPr algn="ctr"/>
            <a:r>
              <a:rPr lang="ja-JP" altLang="en-US" dirty="0" smtClean="0"/>
              <a:t>偏光子</a:t>
            </a:r>
            <a:endParaRPr lang="en-US" altLang="ja-JP" dirty="0" smtClean="0"/>
          </a:p>
          <a:p>
            <a:pPr algn="ctr"/>
            <a:r>
              <a:rPr lang="ja-JP" altLang="en-US" dirty="0" smtClean="0"/>
              <a:t>（方位：</a:t>
            </a:r>
            <a:r>
              <a:rPr lang="en-US" altLang="ja-JP" dirty="0" smtClean="0"/>
              <a:t>45°</a:t>
            </a:r>
            <a:r>
              <a:rPr lang="ja-JP" altLang="en-US" dirty="0" smtClean="0"/>
              <a:t>）</a:t>
            </a:r>
            <a:endParaRPr lang="en-US" altLang="ja-JP" dirty="0" smtClean="0"/>
          </a:p>
        </p:txBody>
      </p:sp>
      <p:cxnSp>
        <p:nvCxnSpPr>
          <p:cNvPr id="56" name="直線矢印コネクタ 55"/>
          <p:cNvCxnSpPr/>
          <p:nvPr/>
        </p:nvCxnSpPr>
        <p:spPr>
          <a:xfrm flipV="1">
            <a:off x="4746911" y="1678040"/>
            <a:ext cx="2552018" cy="1473408"/>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3413715" y="3148010"/>
            <a:ext cx="2666389" cy="122408"/>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3413715" y="3270419"/>
            <a:ext cx="2666389" cy="3336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4134774" y="3234722"/>
            <a:ext cx="1049386" cy="369332"/>
          </a:xfrm>
          <a:prstGeom prst="rect">
            <a:avLst/>
          </a:prstGeom>
        </p:spPr>
        <p:txBody>
          <a:bodyPr wrap="none">
            <a:spAutoFit/>
          </a:bodyPr>
          <a:lstStyle/>
          <a:p>
            <a:pPr algn="ctr"/>
            <a:r>
              <a:rPr lang="ja-JP" altLang="en-US" dirty="0" smtClean="0"/>
              <a:t>サンプル</a:t>
            </a:r>
            <a:endParaRPr lang="en-US" altLang="ja-JP" dirty="0" smtClean="0"/>
          </a:p>
        </p:txBody>
      </p:sp>
      <p:sp>
        <p:nvSpPr>
          <p:cNvPr id="19" name="テキスト ボックス 18"/>
          <p:cNvSpPr txBox="1"/>
          <p:nvPr/>
        </p:nvSpPr>
        <p:spPr>
          <a:xfrm>
            <a:off x="1678978" y="4047067"/>
            <a:ext cx="5503046" cy="2308324"/>
          </a:xfrm>
          <a:prstGeom prst="rect">
            <a:avLst/>
          </a:prstGeom>
          <a:noFill/>
        </p:spPr>
        <p:txBody>
          <a:bodyPr wrap="none" rtlCol="0">
            <a:spAutoFit/>
          </a:bodyPr>
          <a:lstStyle/>
          <a:p>
            <a:r>
              <a:rPr kumimoji="1" lang="ja-JP" altLang="en-US" sz="2400" dirty="0" smtClean="0">
                <a:latin typeface="ヒラギノ丸ゴ ProN W4"/>
                <a:ea typeface="ヒラギノ丸ゴ ProN W4"/>
                <a:cs typeface="ヒラギノ丸ゴ ProN W4"/>
              </a:rPr>
              <a:t>振幅と位相の同時計測</a:t>
            </a:r>
            <a:endParaRPr kumimoji="1" lang="en-US" altLang="ja-JP" sz="2400" dirty="0" smtClean="0">
              <a:latin typeface="ヒラギノ丸ゴ ProN W4"/>
              <a:ea typeface="ヒラギノ丸ゴ ProN W4"/>
              <a:cs typeface="ヒラギノ丸ゴ ProN W4"/>
            </a:endParaRPr>
          </a:p>
          <a:p>
            <a:r>
              <a:rPr lang="en-US" altLang="ja-JP" sz="2400" dirty="0" smtClean="0">
                <a:solidFill>
                  <a:srgbClr val="8000FF"/>
                </a:solidFill>
                <a:latin typeface="ヒラギノ丸ゴ ProN W4"/>
                <a:ea typeface="ヒラギノ丸ゴ ProN W4"/>
                <a:cs typeface="ヒラギノ丸ゴ ProN W4"/>
              </a:rPr>
              <a:t>	☞</a:t>
            </a:r>
            <a:r>
              <a:rPr lang="ja-JP" altLang="en-US" sz="2400" dirty="0" smtClean="0">
                <a:solidFill>
                  <a:srgbClr val="8000FF"/>
                </a:solidFill>
                <a:latin typeface="ヒラギノ丸ゴ ProN W4"/>
                <a:ea typeface="ヒラギノ丸ゴ ProN W4"/>
                <a:cs typeface="ヒラギノ丸ゴ ProN W4"/>
              </a:rPr>
              <a:t>複素屈折率の直接算出</a:t>
            </a:r>
            <a:endParaRPr lang="en-US" altLang="ja-JP" sz="2400" dirty="0">
              <a:solidFill>
                <a:srgbClr val="8000FF"/>
              </a:solidFill>
              <a:latin typeface="ヒラギノ丸ゴ ProN W4"/>
              <a:ea typeface="ヒラギノ丸ゴ ProN W4"/>
              <a:cs typeface="ヒラギノ丸ゴ ProN W4"/>
            </a:endParaRPr>
          </a:p>
          <a:p>
            <a:r>
              <a:rPr lang="en-US" altLang="ja-JP" sz="2400" dirty="0">
                <a:solidFill>
                  <a:srgbClr val="8000FF"/>
                </a:solidFill>
                <a:latin typeface="ヒラギノ丸ゴ ProN W4"/>
                <a:ea typeface="ヒラギノ丸ゴ ProN W4"/>
                <a:cs typeface="ヒラギノ丸ゴ ProN W4"/>
              </a:rPr>
              <a:t>	</a:t>
            </a:r>
            <a:r>
              <a:rPr lang="en-US" altLang="ja-JP" sz="2400" dirty="0" smtClean="0">
                <a:solidFill>
                  <a:srgbClr val="8000FF"/>
                </a:solidFill>
                <a:latin typeface="ヒラギノ丸ゴ ProN W4"/>
                <a:ea typeface="ヒラギノ丸ゴ ProN W4"/>
                <a:cs typeface="ヒラギノ丸ゴ ProN W4"/>
              </a:rPr>
              <a:t>☞</a:t>
            </a:r>
            <a:r>
              <a:rPr lang="ja-JP" altLang="en-US" sz="2400" dirty="0" smtClean="0">
                <a:solidFill>
                  <a:srgbClr val="8000FF"/>
                </a:solidFill>
                <a:latin typeface="ヒラギノ丸ゴ ProN W4"/>
                <a:ea typeface="ヒラギノ丸ゴ ProN W4"/>
                <a:cs typeface="ヒラギノ丸ゴ ProN W4"/>
              </a:rPr>
              <a:t>偏光子の回転不要</a:t>
            </a:r>
            <a:endParaRPr lang="en-US" altLang="ja-JP" sz="2400" dirty="0" smtClean="0">
              <a:solidFill>
                <a:srgbClr val="8000FF"/>
              </a:solidFill>
              <a:latin typeface="ヒラギノ丸ゴ ProN W4"/>
              <a:ea typeface="ヒラギノ丸ゴ ProN W4"/>
              <a:cs typeface="ヒラギノ丸ゴ ProN W4"/>
            </a:endParaRPr>
          </a:p>
          <a:p>
            <a:r>
              <a:rPr lang="en-US" altLang="ja-JP" sz="2400" dirty="0" smtClean="0">
                <a:solidFill>
                  <a:srgbClr val="8000FF"/>
                </a:solidFill>
                <a:latin typeface="ヒラギノ丸ゴ ProN W4"/>
                <a:ea typeface="ヒラギノ丸ゴ ProN W4"/>
                <a:cs typeface="ヒラギノ丸ゴ ProN W4"/>
              </a:rPr>
              <a:t>	☞</a:t>
            </a:r>
            <a:r>
              <a:rPr lang="ja-JP" altLang="en-US" sz="2400" dirty="0" smtClean="0">
                <a:solidFill>
                  <a:srgbClr val="8000FF"/>
                </a:solidFill>
                <a:latin typeface="ヒラギノ丸ゴ ProN W4"/>
                <a:ea typeface="ヒラギノ丸ゴ ProN W4"/>
                <a:cs typeface="ヒラギノ丸ゴ ProN W4"/>
              </a:rPr>
              <a:t>実時間測定</a:t>
            </a:r>
            <a:endParaRPr lang="en-US" altLang="ja-JP" sz="2400" dirty="0" smtClean="0">
              <a:solidFill>
                <a:srgbClr val="8000FF"/>
              </a:solidFill>
              <a:latin typeface="ヒラギノ丸ゴ ProN W4"/>
              <a:ea typeface="ヒラギノ丸ゴ ProN W4"/>
              <a:cs typeface="ヒラギノ丸ゴ ProN W4"/>
            </a:endParaRPr>
          </a:p>
          <a:p>
            <a:r>
              <a:rPr lang="ja-JP" altLang="en-US" sz="2400" dirty="0" smtClean="0">
                <a:latin typeface="ヒラギノ丸ゴ ProN W4"/>
                <a:ea typeface="ヒラギノ丸ゴ ProN W4"/>
                <a:cs typeface="ヒラギノ丸ゴ ProN W4"/>
              </a:rPr>
              <a:t>高分解能測定</a:t>
            </a:r>
            <a:endParaRPr lang="en-US" altLang="ja-JP" sz="2400" dirty="0" smtClean="0">
              <a:latin typeface="ヒラギノ丸ゴ ProN W4"/>
              <a:ea typeface="ヒラギノ丸ゴ ProN W4"/>
              <a:cs typeface="ヒラギノ丸ゴ ProN W4"/>
            </a:endParaRPr>
          </a:p>
          <a:p>
            <a:r>
              <a:rPr kumimoji="1" lang="en-US" altLang="ja-JP" sz="2400" dirty="0">
                <a:latin typeface="ヒラギノ丸ゴ ProN W4"/>
                <a:ea typeface="ヒラギノ丸ゴ ProN W4"/>
                <a:cs typeface="ヒラギノ丸ゴ ProN W4"/>
              </a:rPr>
              <a:t>	</a:t>
            </a:r>
            <a:r>
              <a:rPr kumimoji="1" lang="en-US" altLang="ja-JP" sz="2400" dirty="0" smtClean="0">
                <a:solidFill>
                  <a:srgbClr val="8000FF"/>
                </a:solidFill>
                <a:latin typeface="ヒラギノ丸ゴ ProN W4"/>
                <a:ea typeface="ヒラギノ丸ゴ ProN W4"/>
                <a:cs typeface="ヒラギノ丸ゴ ProN W4"/>
              </a:rPr>
              <a:t>☞</a:t>
            </a:r>
            <a:r>
              <a:rPr kumimoji="1" lang="ja-JP" altLang="en-US" sz="2400" dirty="0" smtClean="0">
                <a:solidFill>
                  <a:srgbClr val="8000FF"/>
                </a:solidFill>
                <a:latin typeface="ヒラギノ丸ゴ ProN W4"/>
                <a:ea typeface="ヒラギノ丸ゴ ProN W4"/>
                <a:cs typeface="ヒラギノ丸ゴ ProN W4"/>
              </a:rPr>
              <a:t>モデルフィッティング精度の向上</a:t>
            </a:r>
            <a:endParaRPr kumimoji="1" lang="ja-JP" altLang="en-US" sz="2400" dirty="0">
              <a:solidFill>
                <a:srgbClr val="8000FF"/>
              </a:solidFill>
              <a:latin typeface="ヒラギノ丸ゴ ProN W4"/>
              <a:ea typeface="ヒラギノ丸ゴ ProN W4"/>
              <a:cs typeface="ヒラギノ丸ゴ ProN W4"/>
            </a:endParaRPr>
          </a:p>
        </p:txBody>
      </p:sp>
      <p:grpSp>
        <p:nvGrpSpPr>
          <p:cNvPr id="3" name="図形グループ 2"/>
          <p:cNvGrpSpPr/>
          <p:nvPr/>
        </p:nvGrpSpPr>
        <p:grpSpPr>
          <a:xfrm>
            <a:off x="5196012" y="1528551"/>
            <a:ext cx="1338828" cy="1207727"/>
            <a:chOff x="5196011" y="1528549"/>
            <a:chExt cx="1338828" cy="1207727"/>
          </a:xfrm>
        </p:grpSpPr>
        <p:sp>
          <p:nvSpPr>
            <p:cNvPr id="20" name="正方形/長方形 19"/>
            <p:cNvSpPr/>
            <p:nvPr/>
          </p:nvSpPr>
          <p:spPr>
            <a:xfrm rot="19800000" flipH="1">
              <a:off x="6009549" y="1875498"/>
              <a:ext cx="141111" cy="8607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4" name="正方形/長方形 23"/>
            <p:cNvSpPr/>
            <p:nvPr/>
          </p:nvSpPr>
          <p:spPr>
            <a:xfrm>
              <a:off x="5196011" y="1528549"/>
              <a:ext cx="1338828" cy="369332"/>
            </a:xfrm>
            <a:prstGeom prst="rect">
              <a:avLst/>
            </a:prstGeom>
          </p:spPr>
          <p:txBody>
            <a:bodyPr wrap="none">
              <a:spAutoFit/>
            </a:bodyPr>
            <a:lstStyle/>
            <a:p>
              <a:pPr algn="ctr"/>
              <a:r>
                <a:rPr lang="ja-JP" altLang="en-US" dirty="0" smtClean="0"/>
                <a:t>回転検光子</a:t>
              </a:r>
              <a:endParaRPr lang="en-US" altLang="ja-JP" dirty="0" smtClean="0"/>
            </a:p>
          </p:txBody>
        </p:sp>
      </p:grpSp>
      <p:grpSp>
        <p:nvGrpSpPr>
          <p:cNvPr id="15" name="図形グループ 14"/>
          <p:cNvGrpSpPr/>
          <p:nvPr/>
        </p:nvGrpSpPr>
        <p:grpSpPr>
          <a:xfrm>
            <a:off x="4954686" y="1930792"/>
            <a:ext cx="2344243" cy="923330"/>
            <a:chOff x="3529712" y="1575862"/>
            <a:chExt cx="2344242" cy="923330"/>
          </a:xfrm>
        </p:grpSpPr>
        <p:sp>
          <p:nvSpPr>
            <p:cNvPr id="48" name="正方形/長方形 47"/>
            <p:cNvSpPr/>
            <p:nvPr/>
          </p:nvSpPr>
          <p:spPr>
            <a:xfrm>
              <a:off x="3529712" y="1575862"/>
              <a:ext cx="2344242" cy="860778"/>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2" name="正方形/長方形 51"/>
            <p:cNvSpPr/>
            <p:nvPr/>
          </p:nvSpPr>
          <p:spPr>
            <a:xfrm>
              <a:off x="3556108" y="1575862"/>
              <a:ext cx="2274329" cy="923330"/>
            </a:xfrm>
            <a:prstGeom prst="rect">
              <a:avLst/>
            </a:prstGeom>
          </p:spPr>
          <p:txBody>
            <a:bodyPr wrap="none">
              <a:spAutoFit/>
            </a:bodyPr>
            <a:lstStyle/>
            <a:p>
              <a:pPr algn="ctr"/>
              <a:r>
                <a:rPr lang="ja-JP" altLang="en-US" dirty="0" smtClean="0"/>
                <a:t>デュアル光コム分光</a:t>
              </a:r>
              <a:endParaRPr lang="en-US" altLang="ja-JP" dirty="0" smtClean="0"/>
            </a:p>
            <a:p>
              <a:pPr algn="ctr"/>
              <a:r>
                <a:rPr lang="ja-JP" altLang="en-US" dirty="0" smtClean="0"/>
                <a:t>（偏光計測</a:t>
              </a:r>
              <a:r>
                <a:rPr lang="en-US" altLang="ja-JP" dirty="0" smtClean="0"/>
                <a:t>@</a:t>
              </a:r>
              <a:r>
                <a:rPr lang="ja-JP" altLang="en-US" dirty="0" smtClean="0"/>
                <a:t>方位</a:t>
              </a:r>
              <a:r>
                <a:rPr lang="en-US" altLang="ja-JP" dirty="0" smtClean="0"/>
                <a:t>-45°</a:t>
              </a:r>
            </a:p>
            <a:p>
              <a:pPr algn="ctr"/>
              <a:r>
                <a:rPr lang="en-US" altLang="ja-JP" dirty="0" smtClean="0"/>
                <a:t>&amp;</a:t>
              </a:r>
              <a:r>
                <a:rPr lang="ja-JP" altLang="en-US" dirty="0" smtClean="0"/>
                <a:t>分光計測）</a:t>
              </a:r>
              <a:endParaRPr lang="en-US" altLang="ja-JP" dirty="0" smtClean="0"/>
            </a:p>
          </p:txBody>
        </p:sp>
      </p:grpSp>
    </p:spTree>
    <p:extLst>
      <p:ext uri="{BB962C8B-B14F-4D97-AF65-F5344CB8AC3E}">
        <p14:creationId xmlns:p14="http://schemas.microsoft.com/office/powerpoint/2010/main" val="1405285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001950" y="2768744"/>
            <a:ext cx="6237245" cy="584776"/>
          </a:xfrm>
          <a:prstGeom prst="rect">
            <a:avLst/>
          </a:prstGeom>
          <a:noFill/>
          <a:ln w="38100" cmpd="sng">
            <a:solidFill>
              <a:srgbClr val="FFFFFF"/>
            </a:solidFill>
          </a:ln>
        </p:spPr>
        <p:txBody>
          <a:bodyPr wrap="square" rtlCol="0">
            <a:spAutoFit/>
          </a:bodyPr>
          <a:lstStyle/>
          <a:p>
            <a:r>
              <a:rPr kumimoji="1" lang="ja-JP" altLang="en-US" sz="3200" dirty="0" smtClean="0">
                <a:solidFill>
                  <a:srgbClr val="FF0000"/>
                </a:solidFill>
                <a:latin typeface="ヒラギノ丸ゴ ProN W4"/>
                <a:ea typeface="ヒラギノ丸ゴ ProN W4"/>
                <a:cs typeface="ヒラギノ丸ゴ ProN W4"/>
              </a:rPr>
              <a:t>デュアル光コム分光イメージング</a:t>
            </a:r>
            <a:endParaRPr kumimoji="1" lang="en-US" altLang="ja-JP" sz="3200" dirty="0" smtClean="0">
              <a:solidFill>
                <a:srgbClr val="FF0000"/>
              </a:solidFill>
              <a:latin typeface="ヒラギノ丸ゴ ProN W4"/>
              <a:ea typeface="ヒラギノ丸ゴ ProN W4"/>
              <a:cs typeface="ヒラギノ丸ゴ ProN W4"/>
            </a:endParaRPr>
          </a:p>
        </p:txBody>
      </p:sp>
      <p:grpSp>
        <p:nvGrpSpPr>
          <p:cNvPr id="71" name="図形グループ 70"/>
          <p:cNvGrpSpPr/>
          <p:nvPr/>
        </p:nvGrpSpPr>
        <p:grpSpPr>
          <a:xfrm>
            <a:off x="6613156" y="1379531"/>
            <a:ext cx="2649620" cy="1079264"/>
            <a:chOff x="529155" y="1768412"/>
            <a:chExt cx="2649620" cy="1079264"/>
          </a:xfrm>
        </p:grpSpPr>
        <p:cxnSp>
          <p:nvCxnSpPr>
            <p:cNvPr id="72" name="直線コネクタ 71"/>
            <p:cNvCxnSpPr/>
            <p:nvPr/>
          </p:nvCxnSpPr>
          <p:spPr>
            <a:xfrm>
              <a:off x="860358" y="2240203"/>
              <a:ext cx="0" cy="60747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3" name="直線コネクタ 72"/>
            <p:cNvCxnSpPr/>
            <p:nvPr/>
          </p:nvCxnSpPr>
          <p:spPr>
            <a:xfrm>
              <a:off x="1191561" y="2036809"/>
              <a:ext cx="0" cy="810867"/>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4" name="直線コネクタ 73"/>
            <p:cNvCxnSpPr/>
            <p:nvPr/>
          </p:nvCxnSpPr>
          <p:spPr>
            <a:xfrm>
              <a:off x="529155" y="2391273"/>
              <a:ext cx="0" cy="45640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5" name="直線コネクタ 74"/>
            <p:cNvCxnSpPr/>
            <p:nvPr/>
          </p:nvCxnSpPr>
          <p:spPr>
            <a:xfrm>
              <a:off x="1522764" y="1866527"/>
              <a:ext cx="0" cy="981149"/>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6" name="直線コネクタ 75"/>
            <p:cNvCxnSpPr/>
            <p:nvPr/>
          </p:nvCxnSpPr>
          <p:spPr>
            <a:xfrm flipH="1">
              <a:off x="2847573" y="2240203"/>
              <a:ext cx="0" cy="60747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7" name="直線コネクタ 76"/>
            <p:cNvCxnSpPr/>
            <p:nvPr/>
          </p:nvCxnSpPr>
          <p:spPr>
            <a:xfrm flipH="1">
              <a:off x="2516371" y="2036809"/>
              <a:ext cx="0" cy="810867"/>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8" name="直線コネクタ 77"/>
            <p:cNvCxnSpPr/>
            <p:nvPr/>
          </p:nvCxnSpPr>
          <p:spPr>
            <a:xfrm flipH="1">
              <a:off x="3178775" y="2391273"/>
              <a:ext cx="0" cy="45640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9" name="直線コネクタ 78"/>
            <p:cNvCxnSpPr/>
            <p:nvPr/>
          </p:nvCxnSpPr>
          <p:spPr>
            <a:xfrm flipH="1">
              <a:off x="2185169" y="1866527"/>
              <a:ext cx="0" cy="981149"/>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1853967" y="1768412"/>
              <a:ext cx="0" cy="1079264"/>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84" name="図形グループ 83"/>
          <p:cNvGrpSpPr/>
          <p:nvPr/>
        </p:nvGrpSpPr>
        <p:grpSpPr>
          <a:xfrm>
            <a:off x="1754795" y="5260379"/>
            <a:ext cx="2649620" cy="1079264"/>
            <a:chOff x="529155" y="1768412"/>
            <a:chExt cx="2649620" cy="1079264"/>
          </a:xfrm>
        </p:grpSpPr>
        <p:cxnSp>
          <p:nvCxnSpPr>
            <p:cNvPr id="85" name="直線コネクタ 84"/>
            <p:cNvCxnSpPr/>
            <p:nvPr/>
          </p:nvCxnSpPr>
          <p:spPr>
            <a:xfrm>
              <a:off x="860358" y="2240203"/>
              <a:ext cx="0" cy="607473"/>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6" name="直線コネクタ 85"/>
            <p:cNvCxnSpPr/>
            <p:nvPr/>
          </p:nvCxnSpPr>
          <p:spPr>
            <a:xfrm>
              <a:off x="1191561" y="2036809"/>
              <a:ext cx="0" cy="810867"/>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7" name="直線コネクタ 86"/>
            <p:cNvCxnSpPr/>
            <p:nvPr/>
          </p:nvCxnSpPr>
          <p:spPr>
            <a:xfrm>
              <a:off x="529155" y="2391273"/>
              <a:ext cx="0" cy="456403"/>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8" name="直線コネクタ 87"/>
            <p:cNvCxnSpPr/>
            <p:nvPr/>
          </p:nvCxnSpPr>
          <p:spPr>
            <a:xfrm>
              <a:off x="1522764" y="1866527"/>
              <a:ext cx="0" cy="98114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9" name="直線コネクタ 88"/>
            <p:cNvCxnSpPr/>
            <p:nvPr/>
          </p:nvCxnSpPr>
          <p:spPr>
            <a:xfrm flipH="1">
              <a:off x="2847573" y="2240203"/>
              <a:ext cx="0" cy="607473"/>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0" name="直線コネクタ 89"/>
            <p:cNvCxnSpPr/>
            <p:nvPr/>
          </p:nvCxnSpPr>
          <p:spPr>
            <a:xfrm flipH="1">
              <a:off x="2516371" y="2036809"/>
              <a:ext cx="0" cy="810867"/>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1" name="直線コネクタ 90"/>
            <p:cNvCxnSpPr/>
            <p:nvPr/>
          </p:nvCxnSpPr>
          <p:spPr>
            <a:xfrm flipH="1">
              <a:off x="3178775" y="2391273"/>
              <a:ext cx="0" cy="456403"/>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2" name="直線コネクタ 91"/>
            <p:cNvCxnSpPr/>
            <p:nvPr/>
          </p:nvCxnSpPr>
          <p:spPr>
            <a:xfrm flipH="1">
              <a:off x="2185169" y="1866527"/>
              <a:ext cx="0" cy="98114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3" name="直線コネクタ 92"/>
            <p:cNvCxnSpPr/>
            <p:nvPr/>
          </p:nvCxnSpPr>
          <p:spPr>
            <a:xfrm>
              <a:off x="1853967" y="1768412"/>
              <a:ext cx="0" cy="1079264"/>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2" name="テキスト ボックス 1"/>
          <p:cNvSpPr txBox="1"/>
          <p:nvPr/>
        </p:nvSpPr>
        <p:spPr>
          <a:xfrm>
            <a:off x="3412141" y="210795"/>
            <a:ext cx="2954655" cy="923330"/>
          </a:xfrm>
          <a:prstGeom prst="rect">
            <a:avLst/>
          </a:prstGeom>
          <a:noFill/>
        </p:spPr>
        <p:txBody>
          <a:bodyPr wrap="none" rtlCol="0">
            <a:spAutoFit/>
          </a:bodyPr>
          <a:lstStyle/>
          <a:p>
            <a:r>
              <a:rPr kumimoji="1" lang="ja-JP" altLang="en-US" sz="5400" dirty="0" smtClean="0">
                <a:latin typeface="ヒラギノ丸ゴ ProN W4"/>
                <a:ea typeface="ヒラギノ丸ゴ ProN W4"/>
                <a:cs typeface="ヒラギノ丸ゴ ProN W4"/>
              </a:rPr>
              <a:t>画像コム</a:t>
            </a:r>
            <a:endParaRPr kumimoji="1" lang="ja-JP" altLang="en-US" sz="5400" dirty="0">
              <a:latin typeface="ヒラギノ丸ゴ ProN W4"/>
              <a:ea typeface="ヒラギノ丸ゴ ProN W4"/>
              <a:cs typeface="ヒラギノ丸ゴ ProN W4"/>
            </a:endParaRPr>
          </a:p>
        </p:txBody>
      </p:sp>
      <p:sp>
        <p:nvSpPr>
          <p:cNvPr id="3" name="テキスト ボックス 2"/>
          <p:cNvSpPr txBox="1"/>
          <p:nvPr/>
        </p:nvSpPr>
        <p:spPr>
          <a:xfrm>
            <a:off x="5116704" y="4612316"/>
            <a:ext cx="2339102" cy="523220"/>
          </a:xfrm>
          <a:prstGeom prst="rect">
            <a:avLst/>
          </a:prstGeom>
          <a:solidFill>
            <a:srgbClr val="000090"/>
          </a:solidFill>
        </p:spPr>
        <p:txBody>
          <a:bodyPr wrap="none" rtlCol="0">
            <a:spAutoFit/>
          </a:bodyPr>
          <a:lstStyle/>
          <a:p>
            <a:r>
              <a:rPr kumimoji="1" lang="ja-JP" altLang="en-US" sz="2800" dirty="0" smtClean="0">
                <a:solidFill>
                  <a:srgbClr val="FFFF00"/>
                </a:solidFill>
                <a:latin typeface="ヒラギノ丸ゴ ProN W4"/>
                <a:ea typeface="ヒラギノ丸ゴ ProN W4"/>
                <a:cs typeface="ヒラギノ丸ゴ ProN W4"/>
              </a:rPr>
              <a:t>ﾊﾞｲｵｲﾒｰｼﾞﾝｸﾞ</a:t>
            </a:r>
            <a:endParaRPr kumimoji="1" lang="ja-JP" altLang="en-US" sz="2800" dirty="0">
              <a:solidFill>
                <a:srgbClr val="FFFF00"/>
              </a:solidFill>
              <a:latin typeface="ヒラギノ丸ゴ ProN W4"/>
              <a:ea typeface="ヒラギノ丸ゴ ProN W4"/>
              <a:cs typeface="ヒラギノ丸ゴ ProN W4"/>
            </a:endParaRPr>
          </a:p>
        </p:txBody>
      </p:sp>
      <p:sp>
        <p:nvSpPr>
          <p:cNvPr id="5" name="テキスト ボックス 4"/>
          <p:cNvSpPr txBox="1"/>
          <p:nvPr/>
        </p:nvSpPr>
        <p:spPr>
          <a:xfrm>
            <a:off x="7612776" y="4611664"/>
            <a:ext cx="1980029" cy="523220"/>
          </a:xfrm>
          <a:prstGeom prst="rect">
            <a:avLst/>
          </a:prstGeom>
          <a:solidFill>
            <a:srgbClr val="000090"/>
          </a:solidFill>
        </p:spPr>
        <p:txBody>
          <a:bodyPr wrap="none" rtlCol="0">
            <a:spAutoFit/>
          </a:bodyPr>
          <a:lstStyle/>
          <a:p>
            <a:r>
              <a:rPr kumimoji="1" lang="ja-JP" altLang="en-US" sz="2800" dirty="0" smtClean="0">
                <a:solidFill>
                  <a:srgbClr val="FFFF00"/>
                </a:solidFill>
                <a:latin typeface="ヒラギノ丸ゴ ProN W4"/>
                <a:ea typeface="ヒラギノ丸ゴ ProN W4"/>
                <a:cs typeface="ヒラギノ丸ゴ ProN W4"/>
              </a:rPr>
              <a:t>光情報記録　</a:t>
            </a:r>
            <a:endParaRPr kumimoji="1" lang="ja-JP" altLang="en-US" sz="2800" dirty="0">
              <a:solidFill>
                <a:srgbClr val="FFFF00"/>
              </a:solidFill>
              <a:latin typeface="ヒラギノ丸ゴ ProN W4"/>
              <a:ea typeface="ヒラギノ丸ゴ ProN W4"/>
              <a:cs typeface="ヒラギノ丸ゴ ProN W4"/>
            </a:endParaRPr>
          </a:p>
        </p:txBody>
      </p:sp>
      <p:sp>
        <p:nvSpPr>
          <p:cNvPr id="9" name="テキスト ボックス 8"/>
          <p:cNvSpPr txBox="1"/>
          <p:nvPr/>
        </p:nvSpPr>
        <p:spPr>
          <a:xfrm>
            <a:off x="6990225" y="526042"/>
            <a:ext cx="2339102" cy="523220"/>
          </a:xfrm>
          <a:prstGeom prst="rect">
            <a:avLst/>
          </a:prstGeom>
          <a:noFill/>
        </p:spPr>
        <p:txBody>
          <a:bodyPr wrap="none" rtlCol="0">
            <a:spAutoFit/>
          </a:bodyPr>
          <a:lstStyle/>
          <a:p>
            <a:r>
              <a:rPr kumimoji="1" lang="ja-JP" altLang="en-US" sz="2800" dirty="0" smtClean="0">
                <a:solidFill>
                  <a:srgbClr val="008000"/>
                </a:solidFill>
                <a:latin typeface="ヒラギノ丸ゴ ProN W4"/>
                <a:ea typeface="ヒラギノ丸ゴ ProN W4"/>
                <a:cs typeface="ヒラギノ丸ゴ ProN W4"/>
              </a:rPr>
              <a:t>読み出しコム</a:t>
            </a:r>
            <a:endParaRPr lang="en-US" altLang="ja-JP" sz="2800" dirty="0">
              <a:solidFill>
                <a:srgbClr val="008000"/>
              </a:solidFill>
              <a:latin typeface="ヒラギノ丸ゴ ProN W4"/>
              <a:ea typeface="ヒラギノ丸ゴ ProN W4"/>
              <a:cs typeface="ヒラギノ丸ゴ ProN W4"/>
            </a:endParaRPr>
          </a:p>
        </p:txBody>
      </p:sp>
      <p:sp>
        <p:nvSpPr>
          <p:cNvPr id="10" name="角丸四角形 9"/>
          <p:cNvSpPr/>
          <p:nvPr/>
        </p:nvSpPr>
        <p:spPr>
          <a:xfrm>
            <a:off x="4874186" y="4476480"/>
            <a:ext cx="4809320" cy="1441464"/>
          </a:xfrm>
          <a:prstGeom prst="roundRect">
            <a:avLst/>
          </a:prstGeom>
          <a:noFill/>
          <a:ln w="57150"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11" name="テキスト ボックス 10"/>
          <p:cNvSpPr txBox="1"/>
          <p:nvPr/>
        </p:nvSpPr>
        <p:spPr>
          <a:xfrm>
            <a:off x="5110059" y="5951730"/>
            <a:ext cx="5211683" cy="954107"/>
          </a:xfrm>
          <a:prstGeom prst="rect">
            <a:avLst/>
          </a:prstGeom>
          <a:noFill/>
        </p:spPr>
        <p:txBody>
          <a:bodyPr wrap="none" rtlCol="0">
            <a:spAutoFit/>
          </a:bodyPr>
          <a:lstStyle/>
          <a:p>
            <a:r>
              <a:rPr kumimoji="1" lang="ja-JP" altLang="en-US" sz="2800" dirty="0" smtClean="0">
                <a:solidFill>
                  <a:srgbClr val="FF0000"/>
                </a:solidFill>
                <a:latin typeface="ヒラギノ丸ゴ ProN W4"/>
                <a:ea typeface="ヒラギノ丸ゴ ProN W4"/>
                <a:cs typeface="ヒラギノ丸ゴ ProN W4"/>
              </a:rPr>
              <a:t>光情報量の大幅な増大</a:t>
            </a:r>
            <a:endParaRPr kumimoji="1" lang="en-US" altLang="ja-JP" sz="2800" dirty="0" smtClean="0">
              <a:solidFill>
                <a:srgbClr val="FF0000"/>
              </a:solidFill>
              <a:latin typeface="ヒラギノ丸ゴ ProN W4"/>
              <a:ea typeface="ヒラギノ丸ゴ ProN W4"/>
              <a:cs typeface="ヒラギノ丸ゴ ProN W4"/>
            </a:endParaRPr>
          </a:p>
          <a:p>
            <a:r>
              <a:rPr lang="ja-JP" altLang="en-US" sz="2800" dirty="0" smtClean="0">
                <a:solidFill>
                  <a:srgbClr val="FF0000"/>
                </a:solidFill>
                <a:latin typeface="ヒラギノ丸ゴ ProN W4"/>
                <a:ea typeface="ヒラギノ丸ゴ ProN W4"/>
                <a:cs typeface="ヒラギノ丸ゴ ProN W4"/>
              </a:rPr>
              <a:t>（画像、振幅、位相、周波数）</a:t>
            </a:r>
            <a:endParaRPr kumimoji="1" lang="en-US" altLang="ja-JP" sz="2800" dirty="0" smtClean="0">
              <a:solidFill>
                <a:srgbClr val="FF0000"/>
              </a:solidFill>
              <a:latin typeface="ヒラギノ丸ゴ ProN W4"/>
              <a:ea typeface="ヒラギノ丸ゴ ProN W4"/>
              <a:cs typeface="ヒラギノ丸ゴ ProN W4"/>
            </a:endParaRPr>
          </a:p>
        </p:txBody>
      </p:sp>
      <p:cxnSp>
        <p:nvCxnSpPr>
          <p:cNvPr id="16" name="直線矢印コネクタ 15"/>
          <p:cNvCxnSpPr/>
          <p:nvPr/>
        </p:nvCxnSpPr>
        <p:spPr>
          <a:xfrm>
            <a:off x="265633" y="2454991"/>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flipV="1">
            <a:off x="253073" y="1160065"/>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p:nvPr/>
        </p:nvCxnSpPr>
        <p:spPr>
          <a:xfrm>
            <a:off x="6318652" y="2454991"/>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p:nvPr/>
        </p:nvCxnSpPr>
        <p:spPr>
          <a:xfrm flipV="1">
            <a:off x="6306092" y="1160065"/>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6" name="図形グループ 5"/>
          <p:cNvGrpSpPr/>
          <p:nvPr/>
        </p:nvGrpSpPr>
        <p:grpSpPr>
          <a:xfrm>
            <a:off x="1812005" y="2572119"/>
            <a:ext cx="6597547" cy="1025318"/>
            <a:chOff x="1812002" y="2572119"/>
            <a:chExt cx="6597547" cy="1025318"/>
          </a:xfrm>
        </p:grpSpPr>
        <p:grpSp>
          <p:nvGrpSpPr>
            <p:cNvPr id="4" name="図形グループ 3"/>
            <p:cNvGrpSpPr/>
            <p:nvPr/>
          </p:nvGrpSpPr>
          <p:grpSpPr>
            <a:xfrm>
              <a:off x="1812002" y="2572119"/>
              <a:ext cx="6597547" cy="1025318"/>
              <a:chOff x="1812002" y="2572119"/>
              <a:chExt cx="6597547" cy="1025318"/>
            </a:xfrm>
          </p:grpSpPr>
          <p:sp>
            <p:nvSpPr>
              <p:cNvPr id="61" name="正方形/長方形 60"/>
              <p:cNvSpPr/>
              <p:nvPr/>
            </p:nvSpPr>
            <p:spPr>
              <a:xfrm>
                <a:off x="1812002" y="3345437"/>
                <a:ext cx="6597547"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sp>
            <p:nvSpPr>
              <p:cNvPr id="62" name="正方形/長方形 61"/>
              <p:cNvSpPr/>
              <p:nvPr/>
            </p:nvSpPr>
            <p:spPr>
              <a:xfrm>
                <a:off x="1812002" y="2572119"/>
                <a:ext cx="219293" cy="871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grpSp>
        <p:sp>
          <p:nvSpPr>
            <p:cNvPr id="63" name="正方形/長方形 62"/>
            <p:cNvSpPr/>
            <p:nvPr/>
          </p:nvSpPr>
          <p:spPr>
            <a:xfrm>
              <a:off x="8190256" y="2572119"/>
              <a:ext cx="219293" cy="871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grpSp>
      <p:sp>
        <p:nvSpPr>
          <p:cNvPr id="66" name="下矢印 65"/>
          <p:cNvSpPr/>
          <p:nvPr/>
        </p:nvSpPr>
        <p:spPr>
          <a:xfrm>
            <a:off x="2688416" y="3361239"/>
            <a:ext cx="1099591" cy="124002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grpSp>
        <p:nvGrpSpPr>
          <p:cNvPr id="70" name="図形グループ 69"/>
          <p:cNvGrpSpPr/>
          <p:nvPr/>
        </p:nvGrpSpPr>
        <p:grpSpPr>
          <a:xfrm>
            <a:off x="529158" y="1366537"/>
            <a:ext cx="2649620" cy="1079264"/>
            <a:chOff x="529155" y="1768412"/>
            <a:chExt cx="2649620" cy="1079264"/>
          </a:xfrm>
        </p:grpSpPr>
        <p:cxnSp>
          <p:nvCxnSpPr>
            <p:cNvPr id="20" name="直線コネクタ 19"/>
            <p:cNvCxnSpPr/>
            <p:nvPr/>
          </p:nvCxnSpPr>
          <p:spPr>
            <a:xfrm>
              <a:off x="860358" y="2240203"/>
              <a:ext cx="0" cy="60747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1191561" y="2036809"/>
              <a:ext cx="0" cy="810867"/>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529155" y="2391273"/>
              <a:ext cx="0" cy="45640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a:off x="1522764" y="1866527"/>
              <a:ext cx="0" cy="981149"/>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flipH="1">
              <a:off x="2847573" y="2240203"/>
              <a:ext cx="0" cy="60747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flipH="1">
              <a:off x="2516371" y="2036809"/>
              <a:ext cx="0" cy="810867"/>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flipH="1">
              <a:off x="3178775" y="2391273"/>
              <a:ext cx="0" cy="45640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3" name="直線コネクタ 42"/>
            <p:cNvCxnSpPr/>
            <p:nvPr/>
          </p:nvCxnSpPr>
          <p:spPr>
            <a:xfrm flipH="1">
              <a:off x="2185169" y="1866527"/>
              <a:ext cx="0" cy="981149"/>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直線コネクタ 67"/>
            <p:cNvCxnSpPr/>
            <p:nvPr/>
          </p:nvCxnSpPr>
          <p:spPr>
            <a:xfrm>
              <a:off x="1853967" y="1768412"/>
              <a:ext cx="0" cy="1079264"/>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81" name="テキスト ボックス 80"/>
          <p:cNvSpPr txBox="1"/>
          <p:nvPr/>
        </p:nvSpPr>
        <p:spPr>
          <a:xfrm>
            <a:off x="614204" y="4545444"/>
            <a:ext cx="4268399" cy="523220"/>
          </a:xfrm>
          <a:prstGeom prst="rect">
            <a:avLst/>
          </a:prstGeom>
          <a:noFill/>
        </p:spPr>
        <p:txBody>
          <a:bodyPr wrap="none" rtlCol="0">
            <a:spAutoFit/>
          </a:bodyPr>
          <a:lstStyle/>
          <a:p>
            <a:r>
              <a:rPr kumimoji="1" lang="ja-JP" altLang="en-US" sz="2800" dirty="0" smtClean="0">
                <a:solidFill>
                  <a:srgbClr val="FF6600"/>
                </a:solidFill>
                <a:latin typeface="ヒラギノ丸ゴ ProN W4"/>
                <a:ea typeface="ヒラギノ丸ゴ ProN W4"/>
                <a:cs typeface="ヒラギノ丸ゴ ProN W4"/>
              </a:rPr>
              <a:t>画像</a:t>
            </a:r>
            <a:r>
              <a:rPr kumimoji="1" lang="en-US" altLang="ja-JP" sz="2800" dirty="0" smtClean="0">
                <a:solidFill>
                  <a:srgbClr val="FF6600"/>
                </a:solidFill>
                <a:latin typeface="ヒラギノ丸ゴ ProN W4"/>
                <a:ea typeface="ヒラギノ丸ゴ ProN W4"/>
                <a:cs typeface="ヒラギノ丸ゴ ProN W4"/>
              </a:rPr>
              <a:t>RF</a:t>
            </a:r>
            <a:r>
              <a:rPr lang="ja-JP" altLang="en-US" sz="2800" dirty="0" smtClean="0">
                <a:solidFill>
                  <a:srgbClr val="FF6600"/>
                </a:solidFill>
                <a:latin typeface="ヒラギノ丸ゴ ProN W4"/>
                <a:ea typeface="ヒラギノ丸ゴ ProN W4"/>
                <a:cs typeface="ヒラギノ丸ゴ ProN W4"/>
              </a:rPr>
              <a:t>コム（電気コム）</a:t>
            </a:r>
            <a:endParaRPr kumimoji="1" lang="en-US" altLang="ja-JP" sz="2800" dirty="0" smtClean="0">
              <a:solidFill>
                <a:srgbClr val="FF6600"/>
              </a:solidFill>
              <a:latin typeface="ヒラギノ丸ゴ ProN W4"/>
              <a:ea typeface="ヒラギノ丸ゴ ProN W4"/>
              <a:cs typeface="ヒラギノ丸ゴ ProN W4"/>
            </a:endParaRPr>
          </a:p>
        </p:txBody>
      </p:sp>
      <p:cxnSp>
        <p:nvCxnSpPr>
          <p:cNvPr id="82" name="直線矢印コネクタ 81"/>
          <p:cNvCxnSpPr/>
          <p:nvPr/>
        </p:nvCxnSpPr>
        <p:spPr>
          <a:xfrm>
            <a:off x="1460291" y="6335839"/>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3" name="直線矢印コネクタ 82"/>
          <p:cNvCxnSpPr/>
          <p:nvPr/>
        </p:nvCxnSpPr>
        <p:spPr>
          <a:xfrm flipV="1">
            <a:off x="1447731" y="5040913"/>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259198" y="449892"/>
            <a:ext cx="3416320" cy="954107"/>
          </a:xfrm>
          <a:prstGeom prst="rect">
            <a:avLst/>
          </a:prstGeom>
          <a:noFill/>
        </p:spPr>
        <p:txBody>
          <a:bodyPr wrap="none" rtlCol="0">
            <a:spAutoFit/>
          </a:bodyPr>
          <a:lstStyle/>
          <a:p>
            <a:pPr algn="ctr"/>
            <a:r>
              <a:rPr kumimoji="1" lang="ja-JP" altLang="en-US" sz="2800" dirty="0" smtClean="0">
                <a:solidFill>
                  <a:srgbClr val="0000FF"/>
                </a:solidFill>
                <a:latin typeface="ヒラギノ丸ゴ ProN W4"/>
                <a:ea typeface="ヒラギノ丸ゴ ProN W4"/>
                <a:cs typeface="ヒラギノ丸ゴ ProN W4"/>
              </a:rPr>
              <a:t>画像コム</a:t>
            </a:r>
            <a:r>
              <a:rPr kumimoji="1" lang="en-US" altLang="ja-JP" sz="2800" dirty="0" smtClean="0">
                <a:solidFill>
                  <a:srgbClr val="0000FF"/>
                </a:solidFill>
                <a:latin typeface="ヒラギノ丸ゴ ProN W4"/>
                <a:ea typeface="ヒラギノ丸ゴ ProN W4"/>
                <a:cs typeface="ヒラギノ丸ゴ ProN W4"/>
              </a:rPr>
              <a:t/>
            </a:r>
            <a:br>
              <a:rPr kumimoji="1" lang="en-US" altLang="ja-JP" sz="2800" dirty="0" smtClean="0">
                <a:solidFill>
                  <a:srgbClr val="0000FF"/>
                </a:solidFill>
                <a:latin typeface="ヒラギノ丸ゴ ProN W4"/>
                <a:ea typeface="ヒラギノ丸ゴ ProN W4"/>
                <a:cs typeface="ヒラギノ丸ゴ ProN W4"/>
              </a:rPr>
            </a:br>
            <a:r>
              <a:rPr kumimoji="1" lang="ja-JP" altLang="en-US" sz="2800" dirty="0" smtClean="0">
                <a:solidFill>
                  <a:srgbClr val="0000FF"/>
                </a:solidFill>
                <a:latin typeface="ヒラギノ丸ゴ ProN W4"/>
                <a:ea typeface="ヒラギノ丸ゴ ProN W4"/>
                <a:cs typeface="ヒラギノ丸ゴ ProN W4"/>
              </a:rPr>
              <a:t>（超ﾏﾙﾁｶﾗｰ</a:t>
            </a:r>
            <a:r>
              <a:rPr lang="ja-JP" altLang="en-US" sz="2800" dirty="0" smtClean="0">
                <a:solidFill>
                  <a:srgbClr val="0000FF"/>
                </a:solidFill>
                <a:latin typeface="ヒラギノ丸ゴ ProN W4"/>
                <a:ea typeface="ヒラギノ丸ゴ ProN W4"/>
                <a:cs typeface="ヒラギノ丸ゴ ProN W4"/>
              </a:rPr>
              <a:t>画像群</a:t>
            </a:r>
            <a:r>
              <a:rPr kumimoji="1" lang="ja-JP" altLang="en-US" sz="2800" dirty="0" smtClean="0">
                <a:solidFill>
                  <a:srgbClr val="0000FF"/>
                </a:solidFill>
                <a:latin typeface="ヒラギノ丸ゴ ProN W4"/>
                <a:ea typeface="ヒラギノ丸ゴ ProN W4"/>
                <a:cs typeface="ヒラギノ丸ゴ ProN W4"/>
              </a:rPr>
              <a:t>）</a:t>
            </a:r>
            <a:endParaRPr kumimoji="1" lang="ja-JP" altLang="en-US" sz="2800" dirty="0">
              <a:solidFill>
                <a:srgbClr val="0000FF"/>
              </a:solidFill>
              <a:latin typeface="ヒラギノ丸ゴ ProN W4"/>
              <a:ea typeface="ヒラギノ丸ゴ ProN W4"/>
              <a:cs typeface="ヒラギノ丸ゴ ProN W4"/>
            </a:endParaRPr>
          </a:p>
        </p:txBody>
      </p:sp>
      <p:sp>
        <p:nvSpPr>
          <p:cNvPr id="54" name="テキスト ボックス 53"/>
          <p:cNvSpPr txBox="1"/>
          <p:nvPr/>
        </p:nvSpPr>
        <p:spPr>
          <a:xfrm>
            <a:off x="3526458" y="3503578"/>
            <a:ext cx="6782625" cy="954107"/>
          </a:xfrm>
          <a:prstGeom prst="rect">
            <a:avLst/>
          </a:prstGeom>
          <a:noFill/>
        </p:spPr>
        <p:txBody>
          <a:bodyPr wrap="none" rtlCol="0">
            <a:spAutoFit/>
          </a:bodyPr>
          <a:lstStyle/>
          <a:p>
            <a:r>
              <a:rPr kumimoji="1" lang="ja-JP" altLang="en-US" sz="2800" i="1" dirty="0" smtClean="0">
                <a:solidFill>
                  <a:srgbClr val="8000FF"/>
                </a:solidFill>
                <a:latin typeface="ヒラギノ丸ゴ ProN W4"/>
                <a:ea typeface="ヒラギノ丸ゴ ProN W4"/>
                <a:cs typeface="ヒラギノ丸ゴ ProN W4"/>
              </a:rPr>
              <a:t>ロックイン・イメージング</a:t>
            </a:r>
            <a:endParaRPr kumimoji="1" lang="en-US" altLang="ja-JP" sz="2800" i="1" dirty="0" smtClean="0">
              <a:solidFill>
                <a:srgbClr val="8000FF"/>
              </a:solidFill>
              <a:latin typeface="ヒラギノ丸ゴ ProN W4"/>
              <a:ea typeface="ヒラギノ丸ゴ ProN W4"/>
              <a:cs typeface="ヒラギノ丸ゴ ProN W4"/>
            </a:endParaRPr>
          </a:p>
          <a:p>
            <a:r>
              <a:rPr kumimoji="1" lang="ja-JP" altLang="en-US" sz="2800" i="1" dirty="0" smtClean="0">
                <a:solidFill>
                  <a:srgbClr val="8000FF"/>
                </a:solidFill>
                <a:latin typeface="ヒラギノ丸ゴ ProN W4"/>
                <a:ea typeface="ヒラギノ丸ゴ ProN W4"/>
                <a:cs typeface="ヒラギノ丸ゴ ProN W4"/>
              </a:rPr>
              <a:t>（振幅＆位相＆画像＆周波数の多重化</a:t>
            </a:r>
            <a:r>
              <a:rPr lang="ja-JP" altLang="en-US" sz="2800" i="1" dirty="0">
                <a:solidFill>
                  <a:srgbClr val="8000FF"/>
                </a:solidFill>
                <a:latin typeface="ヒラギノ丸ゴ ProN W4"/>
                <a:ea typeface="ヒラギノ丸ゴ ProN W4"/>
                <a:cs typeface="ヒラギノ丸ゴ ProN W4"/>
              </a:rPr>
              <a:t>）</a:t>
            </a:r>
            <a:endParaRPr kumimoji="1" lang="ja-JP" altLang="en-US" sz="2800" i="1" dirty="0">
              <a:solidFill>
                <a:srgbClr val="8000FF"/>
              </a:solidFill>
              <a:latin typeface="ヒラギノ丸ゴ ProN W4"/>
              <a:ea typeface="ヒラギノ丸ゴ ProN W4"/>
              <a:cs typeface="ヒラギノ丸ゴ ProN W4"/>
            </a:endParaRPr>
          </a:p>
        </p:txBody>
      </p:sp>
      <p:sp>
        <p:nvSpPr>
          <p:cNvPr id="56" name="テキスト ボックス 55"/>
          <p:cNvSpPr txBox="1"/>
          <p:nvPr/>
        </p:nvSpPr>
        <p:spPr>
          <a:xfrm>
            <a:off x="5108821" y="5266246"/>
            <a:ext cx="2573217" cy="523220"/>
          </a:xfrm>
          <a:prstGeom prst="rect">
            <a:avLst/>
          </a:prstGeom>
          <a:solidFill>
            <a:srgbClr val="000090"/>
          </a:solidFill>
        </p:spPr>
        <p:txBody>
          <a:bodyPr wrap="none" rtlCol="0">
            <a:spAutoFit/>
          </a:bodyPr>
          <a:lstStyle/>
          <a:p>
            <a:r>
              <a:rPr kumimoji="1" lang="en-US" altLang="ja-JP" sz="2800" dirty="0" smtClean="0">
                <a:solidFill>
                  <a:srgbClr val="FFFF00"/>
                </a:solidFill>
                <a:latin typeface="ヒラギノ丸ゴ ProN W4"/>
                <a:ea typeface="ヒラギノ丸ゴ ProN W4"/>
                <a:cs typeface="ヒラギノ丸ゴ ProN W4"/>
              </a:rPr>
              <a:t>3</a:t>
            </a:r>
            <a:r>
              <a:rPr kumimoji="1" lang="ja-JP" altLang="en-US" sz="2800" dirty="0" smtClean="0">
                <a:solidFill>
                  <a:srgbClr val="FFFF00"/>
                </a:solidFill>
                <a:latin typeface="ヒラギノ丸ゴ ProN W4"/>
                <a:ea typeface="ヒラギノ丸ゴ ProN W4"/>
                <a:cs typeface="ヒラギノ丸ゴ ProN W4"/>
              </a:rPr>
              <a:t>次元内部透視</a:t>
            </a:r>
            <a:endParaRPr kumimoji="1" lang="ja-JP" altLang="en-US" sz="2800" dirty="0">
              <a:solidFill>
                <a:srgbClr val="FFFF00"/>
              </a:solidFill>
              <a:latin typeface="ヒラギノ丸ゴ ProN W4"/>
              <a:ea typeface="ヒラギノ丸ゴ ProN W4"/>
              <a:cs typeface="ヒラギノ丸ゴ ProN W4"/>
            </a:endParaRPr>
          </a:p>
        </p:txBody>
      </p:sp>
      <p:sp>
        <p:nvSpPr>
          <p:cNvPr id="57" name="テキスト ボックス 56"/>
          <p:cNvSpPr txBox="1"/>
          <p:nvPr/>
        </p:nvSpPr>
        <p:spPr>
          <a:xfrm>
            <a:off x="7793424" y="5255997"/>
            <a:ext cx="1620957" cy="523220"/>
          </a:xfrm>
          <a:prstGeom prst="rect">
            <a:avLst/>
          </a:prstGeom>
          <a:solidFill>
            <a:srgbClr val="000090"/>
          </a:solidFill>
        </p:spPr>
        <p:txBody>
          <a:bodyPr wrap="none" rtlCol="0">
            <a:spAutoFit/>
          </a:bodyPr>
          <a:lstStyle/>
          <a:p>
            <a:r>
              <a:rPr kumimoji="1" lang="ja-JP" altLang="en-US" sz="2800" dirty="0" smtClean="0">
                <a:solidFill>
                  <a:srgbClr val="FFFF00"/>
                </a:solidFill>
                <a:latin typeface="ヒラギノ丸ゴ ProN W4"/>
                <a:ea typeface="ヒラギノ丸ゴ ProN W4"/>
                <a:cs typeface="ヒラギノ丸ゴ ProN W4"/>
              </a:rPr>
              <a:t>ﾃﾞｨｽﾌﾟﾚｲ</a:t>
            </a:r>
            <a:endParaRPr kumimoji="1" lang="ja-JP" altLang="en-US" sz="2800" dirty="0">
              <a:solidFill>
                <a:srgbClr val="FFFF00"/>
              </a:solidFill>
              <a:latin typeface="ヒラギノ丸ゴ ProN W4"/>
              <a:ea typeface="ヒラギノ丸ゴ ProN W4"/>
              <a:cs typeface="ヒラギノ丸ゴ ProN W4"/>
            </a:endParaRPr>
          </a:p>
        </p:txBody>
      </p:sp>
      <p:sp>
        <p:nvSpPr>
          <p:cNvPr id="7" name="円/楕円 6"/>
          <p:cNvSpPr/>
          <p:nvPr/>
        </p:nvSpPr>
        <p:spPr>
          <a:xfrm>
            <a:off x="2340855" y="1540387"/>
            <a:ext cx="331202" cy="1004738"/>
          </a:xfrm>
          <a:prstGeom prst="ellipse">
            <a:avLst/>
          </a:prstGeom>
          <a:noFill/>
          <a:ln w="38100" cmpd="sng">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丸ゴ ProN W4"/>
              <a:ea typeface="ヒラギノ丸ゴ ProN W4"/>
              <a:cs typeface="ヒラギノ丸ゴ ProN W4"/>
            </a:endParaRPr>
          </a:p>
        </p:txBody>
      </p:sp>
      <p:pic>
        <p:nvPicPr>
          <p:cNvPr id="8" name="図 7"/>
          <p:cNvPicPr>
            <a:picLocks noChangeAspect="1"/>
          </p:cNvPicPr>
          <p:nvPr/>
        </p:nvPicPr>
        <p:blipFill>
          <a:blip r:embed="rId3"/>
          <a:stretch>
            <a:fillRect/>
          </a:stretch>
        </p:blipFill>
        <p:spPr>
          <a:xfrm>
            <a:off x="3688220" y="1160065"/>
            <a:ext cx="1381075" cy="1035806"/>
          </a:xfrm>
          <a:prstGeom prst="rect">
            <a:avLst/>
          </a:prstGeom>
          <a:ln w="38100" cmpd="sng">
            <a:solidFill>
              <a:srgbClr val="FF6600"/>
            </a:solidFill>
          </a:ln>
        </p:spPr>
      </p:pic>
      <p:cxnSp>
        <p:nvCxnSpPr>
          <p:cNvPr id="14" name="直線矢印コネクタ 13"/>
          <p:cNvCxnSpPr>
            <a:stCxn id="7" idx="0"/>
          </p:cNvCxnSpPr>
          <p:nvPr/>
        </p:nvCxnSpPr>
        <p:spPr>
          <a:xfrm flipV="1">
            <a:off x="2506456" y="1464658"/>
            <a:ext cx="1169062" cy="75735"/>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1707058" y="6447701"/>
            <a:ext cx="2710999" cy="369332"/>
          </a:xfrm>
          <a:prstGeom prst="rect">
            <a:avLst/>
          </a:prstGeom>
          <a:solidFill>
            <a:srgbClr val="000090"/>
          </a:solidFill>
        </p:spPr>
        <p:txBody>
          <a:bodyPr wrap="none" rtlCol="0">
            <a:spAutoFit/>
          </a:bodyPr>
          <a:lstStyle/>
          <a:p>
            <a:r>
              <a:rPr kumimoji="1" lang="ja-JP" altLang="en-US" dirty="0" smtClean="0">
                <a:solidFill>
                  <a:srgbClr val="FFFF00"/>
                </a:solidFill>
                <a:latin typeface="ヒラギノ丸ゴ ProN W4"/>
                <a:ea typeface="ヒラギノ丸ゴ ProN W4"/>
                <a:cs typeface="ヒラギノ丸ゴ ProN W4"/>
              </a:rPr>
              <a:t>任意波長のイメージ抽出</a:t>
            </a:r>
            <a:endParaRPr kumimoji="1" lang="ja-JP" altLang="en-US" dirty="0">
              <a:solidFill>
                <a:srgbClr val="FFFF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1726890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08904"/>
            <a:ext cx="9906000" cy="769441"/>
          </a:xfrm>
          <a:prstGeom prst="rect">
            <a:avLst/>
          </a:prstGeom>
          <a:noFill/>
        </p:spPr>
        <p:txBody>
          <a:bodyPr wrap="square" rtlCol="0">
            <a:spAutoFit/>
          </a:bodyPr>
          <a:lstStyle/>
          <a:p>
            <a:pPr algn="ctr"/>
            <a:r>
              <a:rPr kumimoji="1" lang="ja-JP" altLang="en-US" sz="4400" b="1" dirty="0" smtClean="0">
                <a:latin typeface="ヒラギノ丸ゴ Pro W4"/>
                <a:ea typeface="ヒラギノ丸ゴ Pro W4"/>
                <a:cs typeface="ヒラギノ丸ゴ Pro W4"/>
              </a:rPr>
              <a:t>画像コムと非線形ラマン分光の融合</a:t>
            </a:r>
            <a:endParaRPr kumimoji="1" lang="ja-JP" altLang="en-US" sz="4400" b="1" dirty="0">
              <a:latin typeface="ヒラギノ丸ゴ Pro W4"/>
              <a:ea typeface="ヒラギノ丸ゴ Pro W4"/>
              <a:cs typeface="ヒラギノ丸ゴ Pro W4"/>
            </a:endParaRPr>
          </a:p>
        </p:txBody>
      </p:sp>
      <p:pic>
        <p:nvPicPr>
          <p:cNvPr id="4" name="図 3" descr="fig5.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781" y="934058"/>
            <a:ext cx="7967135" cy="4954016"/>
          </a:xfrm>
          <a:prstGeom prst="rect">
            <a:avLst/>
          </a:prstGeom>
        </p:spPr>
      </p:pic>
      <p:sp>
        <p:nvSpPr>
          <p:cNvPr id="8" name="テキスト ボックス 7"/>
          <p:cNvSpPr txBox="1"/>
          <p:nvPr/>
        </p:nvSpPr>
        <p:spPr>
          <a:xfrm>
            <a:off x="370604" y="5864191"/>
            <a:ext cx="9187108" cy="954107"/>
          </a:xfrm>
          <a:prstGeom prst="rect">
            <a:avLst/>
          </a:prstGeom>
          <a:solidFill>
            <a:srgbClr val="000090"/>
          </a:solidFill>
        </p:spPr>
        <p:txBody>
          <a:bodyPr wrap="square" rtlCol="0">
            <a:spAutoFit/>
          </a:bodyPr>
          <a:lstStyle/>
          <a:p>
            <a:r>
              <a:rPr lang="ja-JP" altLang="en-US" sz="2800" b="1" dirty="0" smtClean="0">
                <a:solidFill>
                  <a:srgbClr val="FFFF00"/>
                </a:solidFill>
                <a:latin typeface="ヒラギノ丸ゴ Pro W4"/>
                <a:ea typeface="ヒラギノ丸ゴ Pro W4"/>
                <a:cs typeface="ヒラギノ丸ゴ Pro W4"/>
              </a:rPr>
              <a:t>分子指紋を究極の分光性能（高分解能、高確度、広帯域、実時間、高感度）で識別して画像化</a:t>
            </a:r>
            <a:endParaRPr kumimoji="1" lang="en-US" altLang="ja-JP" sz="2800" b="1" dirty="0" smtClean="0">
              <a:solidFill>
                <a:srgbClr val="00FFFF"/>
              </a:solidFill>
              <a:latin typeface="ヒラギノ丸ゴ Pro W4"/>
              <a:ea typeface="ヒラギノ丸ゴ Pro W4"/>
              <a:cs typeface="ヒラギノ丸ゴ Pro W4"/>
            </a:endParaRPr>
          </a:p>
        </p:txBody>
      </p:sp>
      <p:sp>
        <p:nvSpPr>
          <p:cNvPr id="118" name="正方形/長方形 117"/>
          <p:cNvSpPr/>
          <p:nvPr/>
        </p:nvSpPr>
        <p:spPr>
          <a:xfrm>
            <a:off x="1261326" y="3096000"/>
            <a:ext cx="698917" cy="12093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81" name="図形グループ 80"/>
          <p:cNvGrpSpPr/>
          <p:nvPr/>
        </p:nvGrpSpPr>
        <p:grpSpPr>
          <a:xfrm>
            <a:off x="271466" y="3046515"/>
            <a:ext cx="2612660" cy="1050408"/>
            <a:chOff x="2517089" y="2675617"/>
            <a:chExt cx="5284015" cy="1382293"/>
          </a:xfrm>
        </p:grpSpPr>
        <p:cxnSp>
          <p:nvCxnSpPr>
            <p:cNvPr id="82" name="直線矢印コネクタ 81"/>
            <p:cNvCxnSpPr/>
            <p:nvPr/>
          </p:nvCxnSpPr>
          <p:spPr bwMode="auto">
            <a:xfrm flipV="1">
              <a:off x="2538183" y="2675617"/>
              <a:ext cx="0" cy="1377584"/>
            </a:xfrm>
            <a:prstGeom prst="straightConnector1">
              <a:avLst/>
            </a:prstGeom>
            <a:noFill/>
            <a:ln w="38100" cap="flat" cmpd="sng" algn="ctr">
              <a:solidFill>
                <a:schemeClr val="tx1"/>
              </a:solidFill>
              <a:prstDash val="solid"/>
              <a:round/>
              <a:headEnd type="none" w="med" len="med"/>
              <a:tailEnd type="arrow"/>
            </a:ln>
            <a:effectLst/>
          </p:spPr>
        </p:cxnSp>
        <p:grpSp>
          <p:nvGrpSpPr>
            <p:cNvPr id="83" name="図形グループ 82"/>
            <p:cNvGrpSpPr/>
            <p:nvPr/>
          </p:nvGrpSpPr>
          <p:grpSpPr>
            <a:xfrm>
              <a:off x="2968894" y="2881716"/>
              <a:ext cx="4082150" cy="1176194"/>
              <a:chOff x="2705006" y="2881716"/>
              <a:chExt cx="4082150" cy="1176194"/>
            </a:xfrm>
          </p:grpSpPr>
          <p:cxnSp>
            <p:nvCxnSpPr>
              <p:cNvPr id="85" name="直線コネクタ 84"/>
              <p:cNvCxnSpPr/>
              <p:nvPr/>
            </p:nvCxnSpPr>
            <p:spPr bwMode="auto">
              <a:xfrm>
                <a:off x="3062081" y="3834029"/>
                <a:ext cx="0" cy="219174"/>
              </a:xfrm>
              <a:prstGeom prst="line">
                <a:avLst/>
              </a:prstGeom>
              <a:noFill/>
              <a:ln w="38100" cap="flat" cmpd="sng" algn="ctr">
                <a:solidFill>
                  <a:schemeClr val="tx1"/>
                </a:solidFill>
                <a:prstDash val="solid"/>
                <a:round/>
                <a:headEnd type="none" w="med" len="med"/>
                <a:tailEnd type="none" w="med" len="med"/>
              </a:ln>
              <a:effectLst/>
            </p:spPr>
          </p:cxnSp>
          <p:cxnSp>
            <p:nvCxnSpPr>
              <p:cNvPr id="86" name="直線コネクタ 85"/>
              <p:cNvCxnSpPr/>
              <p:nvPr/>
            </p:nvCxnSpPr>
            <p:spPr bwMode="auto">
              <a:xfrm>
                <a:off x="2705006" y="3981203"/>
                <a:ext cx="0" cy="72000"/>
              </a:xfrm>
              <a:prstGeom prst="line">
                <a:avLst/>
              </a:prstGeom>
              <a:noFill/>
              <a:ln w="38100" cap="flat" cmpd="sng" algn="ctr">
                <a:solidFill>
                  <a:schemeClr val="tx1"/>
                </a:solidFill>
                <a:prstDash val="solid"/>
                <a:round/>
                <a:headEnd type="none" w="med" len="med"/>
                <a:tailEnd type="none" w="med" len="med"/>
              </a:ln>
              <a:effectLst/>
            </p:spPr>
          </p:cxnSp>
          <p:cxnSp>
            <p:nvCxnSpPr>
              <p:cNvPr id="87" name="直線コネクタ 86"/>
              <p:cNvCxnSpPr/>
              <p:nvPr/>
            </p:nvCxnSpPr>
            <p:spPr bwMode="auto">
              <a:xfrm flipH="1">
                <a:off x="3419156" y="3549203"/>
                <a:ext cx="8616" cy="504000"/>
              </a:xfrm>
              <a:prstGeom prst="line">
                <a:avLst/>
              </a:prstGeom>
              <a:noFill/>
              <a:ln w="38100" cap="flat" cmpd="sng" algn="ctr">
                <a:solidFill>
                  <a:schemeClr val="tx1"/>
                </a:solidFill>
                <a:prstDash val="solid"/>
                <a:round/>
                <a:headEnd type="none" w="med" len="med"/>
                <a:tailEnd type="none" w="med" len="med"/>
              </a:ln>
              <a:effectLst/>
            </p:spPr>
          </p:cxnSp>
          <p:cxnSp>
            <p:nvCxnSpPr>
              <p:cNvPr id="88" name="直線コネクタ 87"/>
              <p:cNvCxnSpPr/>
              <p:nvPr/>
            </p:nvCxnSpPr>
            <p:spPr bwMode="auto">
              <a:xfrm flipH="1">
                <a:off x="3802079" y="3225204"/>
                <a:ext cx="10426" cy="827999"/>
              </a:xfrm>
              <a:prstGeom prst="line">
                <a:avLst/>
              </a:prstGeom>
              <a:noFill/>
              <a:ln w="38100" cap="flat" cmpd="sng" algn="ctr">
                <a:solidFill>
                  <a:schemeClr val="tx1"/>
                </a:solidFill>
                <a:prstDash val="solid"/>
                <a:round/>
                <a:headEnd type="none" w="med" len="med"/>
                <a:tailEnd type="none" w="med" len="med"/>
              </a:ln>
              <a:effectLst/>
            </p:spPr>
          </p:cxnSp>
          <p:cxnSp>
            <p:nvCxnSpPr>
              <p:cNvPr id="89" name="直線コネクタ 88"/>
              <p:cNvCxnSpPr/>
              <p:nvPr/>
            </p:nvCxnSpPr>
            <p:spPr bwMode="auto">
              <a:xfrm flipH="1">
                <a:off x="4190432" y="3012295"/>
                <a:ext cx="10426" cy="1040908"/>
              </a:xfrm>
              <a:prstGeom prst="line">
                <a:avLst/>
              </a:prstGeom>
              <a:noFill/>
              <a:ln w="38100" cap="flat" cmpd="sng" algn="ctr">
                <a:solidFill>
                  <a:schemeClr val="tx1"/>
                </a:solidFill>
                <a:prstDash val="solid"/>
                <a:round/>
                <a:headEnd type="none" w="med" len="med"/>
                <a:tailEnd type="none" w="med" len="med"/>
              </a:ln>
              <a:effectLst/>
            </p:spPr>
          </p:cxnSp>
          <p:cxnSp>
            <p:nvCxnSpPr>
              <p:cNvPr id="90" name="直線コネクタ 89"/>
              <p:cNvCxnSpPr/>
              <p:nvPr/>
            </p:nvCxnSpPr>
            <p:spPr bwMode="auto">
              <a:xfrm flipH="1">
                <a:off x="4578785" y="2881718"/>
                <a:ext cx="10426" cy="1171485"/>
              </a:xfrm>
              <a:prstGeom prst="line">
                <a:avLst/>
              </a:prstGeom>
              <a:noFill/>
              <a:ln w="38100" cap="flat" cmpd="sng" algn="ctr">
                <a:solidFill>
                  <a:schemeClr val="tx1"/>
                </a:solidFill>
                <a:prstDash val="solid"/>
                <a:round/>
                <a:headEnd type="none" w="med" len="med"/>
                <a:tailEnd type="none" w="med" len="med"/>
              </a:ln>
              <a:effectLst/>
            </p:spPr>
          </p:cxnSp>
          <p:cxnSp>
            <p:nvCxnSpPr>
              <p:cNvPr id="91" name="直線コネクタ 90"/>
              <p:cNvCxnSpPr/>
              <p:nvPr/>
            </p:nvCxnSpPr>
            <p:spPr bwMode="auto">
              <a:xfrm flipH="1">
                <a:off x="4967138" y="2969581"/>
                <a:ext cx="10426" cy="1083622"/>
              </a:xfrm>
              <a:prstGeom prst="line">
                <a:avLst/>
              </a:prstGeom>
              <a:noFill/>
              <a:ln w="38100" cap="flat" cmpd="sng" algn="ctr">
                <a:solidFill>
                  <a:schemeClr val="tx1"/>
                </a:solidFill>
                <a:prstDash val="solid"/>
                <a:round/>
                <a:headEnd type="none" w="med" len="med"/>
                <a:tailEnd type="none" w="med" len="med"/>
              </a:ln>
              <a:effectLst/>
            </p:spPr>
          </p:cxnSp>
          <p:cxnSp>
            <p:nvCxnSpPr>
              <p:cNvPr id="92" name="直線コネクタ 91"/>
              <p:cNvCxnSpPr/>
              <p:nvPr/>
            </p:nvCxnSpPr>
            <p:spPr bwMode="auto">
              <a:xfrm flipH="1">
                <a:off x="5355491" y="3081204"/>
                <a:ext cx="10426" cy="971999"/>
              </a:xfrm>
              <a:prstGeom prst="line">
                <a:avLst/>
              </a:prstGeom>
              <a:noFill/>
              <a:ln w="38100" cap="flat" cmpd="sng" algn="ctr">
                <a:solidFill>
                  <a:schemeClr val="tx1"/>
                </a:solidFill>
                <a:prstDash val="solid"/>
                <a:round/>
                <a:headEnd type="none" w="med" len="med"/>
                <a:tailEnd type="none" w="med" len="med"/>
              </a:ln>
              <a:effectLst/>
            </p:spPr>
          </p:cxnSp>
          <p:cxnSp>
            <p:nvCxnSpPr>
              <p:cNvPr id="93" name="直線コネクタ 92"/>
              <p:cNvCxnSpPr/>
              <p:nvPr/>
            </p:nvCxnSpPr>
            <p:spPr bwMode="auto">
              <a:xfrm flipH="1">
                <a:off x="5742940" y="3262452"/>
                <a:ext cx="10426" cy="790751"/>
              </a:xfrm>
              <a:prstGeom prst="line">
                <a:avLst/>
              </a:prstGeom>
              <a:noFill/>
              <a:ln w="38100" cap="flat" cmpd="sng" algn="ctr">
                <a:solidFill>
                  <a:schemeClr val="tx1"/>
                </a:solidFill>
                <a:prstDash val="solid"/>
                <a:round/>
                <a:headEnd type="none" w="med" len="med"/>
                <a:tailEnd type="none" w="med" len="med"/>
              </a:ln>
              <a:effectLst/>
            </p:spPr>
          </p:cxnSp>
          <p:cxnSp>
            <p:nvCxnSpPr>
              <p:cNvPr id="94" name="直線コネクタ 93"/>
              <p:cNvCxnSpPr/>
              <p:nvPr/>
            </p:nvCxnSpPr>
            <p:spPr bwMode="auto">
              <a:xfrm flipH="1">
                <a:off x="6130388" y="3513203"/>
                <a:ext cx="9526" cy="540000"/>
              </a:xfrm>
              <a:prstGeom prst="line">
                <a:avLst/>
              </a:prstGeom>
              <a:noFill/>
              <a:ln w="38100" cap="flat" cmpd="sng" algn="ctr">
                <a:solidFill>
                  <a:schemeClr val="tx1"/>
                </a:solidFill>
                <a:prstDash val="solid"/>
                <a:round/>
                <a:headEnd type="none" w="med" len="med"/>
                <a:tailEnd type="none" w="med" len="med"/>
              </a:ln>
              <a:effectLst/>
            </p:spPr>
          </p:cxnSp>
          <p:cxnSp>
            <p:nvCxnSpPr>
              <p:cNvPr id="95" name="直線コネクタ 94"/>
              <p:cNvCxnSpPr/>
              <p:nvPr/>
            </p:nvCxnSpPr>
            <p:spPr bwMode="auto">
              <a:xfrm flipH="1">
                <a:off x="6517841" y="3765203"/>
                <a:ext cx="10426" cy="288000"/>
              </a:xfrm>
              <a:prstGeom prst="line">
                <a:avLst/>
              </a:prstGeom>
              <a:noFill/>
              <a:ln w="38100" cap="flat" cmpd="sng" algn="ctr">
                <a:solidFill>
                  <a:schemeClr val="tx1"/>
                </a:solidFill>
                <a:prstDash val="solid"/>
                <a:round/>
                <a:headEnd type="none" w="med" len="med"/>
                <a:tailEnd type="none" w="med" len="med"/>
              </a:ln>
              <a:effectLst/>
            </p:spPr>
          </p:cxnSp>
          <p:cxnSp>
            <p:nvCxnSpPr>
              <p:cNvPr id="96" name="直線コネクタ 95"/>
              <p:cNvCxnSpPr/>
              <p:nvPr/>
            </p:nvCxnSpPr>
            <p:spPr bwMode="auto">
              <a:xfrm>
                <a:off x="3181107" y="3726025"/>
                <a:ext cx="0" cy="327176"/>
              </a:xfrm>
              <a:prstGeom prst="line">
                <a:avLst/>
              </a:prstGeom>
              <a:noFill/>
              <a:ln w="38100" cap="flat" cmpd="sng" algn="ctr">
                <a:solidFill>
                  <a:schemeClr val="tx1"/>
                </a:solidFill>
                <a:prstDash val="solid"/>
                <a:round/>
                <a:headEnd type="none" w="med" len="med"/>
                <a:tailEnd type="none" w="med" len="med"/>
              </a:ln>
              <a:effectLst/>
            </p:spPr>
          </p:cxnSp>
          <p:cxnSp>
            <p:nvCxnSpPr>
              <p:cNvPr id="97" name="直線コネクタ 96"/>
              <p:cNvCxnSpPr/>
              <p:nvPr/>
            </p:nvCxnSpPr>
            <p:spPr bwMode="auto">
              <a:xfrm>
                <a:off x="2824032" y="3909201"/>
                <a:ext cx="0" cy="144000"/>
              </a:xfrm>
              <a:prstGeom prst="line">
                <a:avLst/>
              </a:prstGeom>
              <a:noFill/>
              <a:ln w="38100" cap="flat" cmpd="sng" algn="ctr">
                <a:solidFill>
                  <a:schemeClr val="tx1"/>
                </a:solidFill>
                <a:prstDash val="solid"/>
                <a:round/>
                <a:headEnd type="none" w="med" len="med"/>
                <a:tailEnd type="none" w="med" len="med"/>
              </a:ln>
              <a:effectLst/>
            </p:spPr>
          </p:cxnSp>
          <p:cxnSp>
            <p:nvCxnSpPr>
              <p:cNvPr id="98" name="直線コネクタ 97"/>
              <p:cNvCxnSpPr/>
              <p:nvPr/>
            </p:nvCxnSpPr>
            <p:spPr bwMode="auto">
              <a:xfrm rot="5400000">
                <a:off x="3241300" y="3740358"/>
                <a:ext cx="618341" cy="7344"/>
              </a:xfrm>
              <a:prstGeom prst="line">
                <a:avLst/>
              </a:prstGeom>
              <a:noFill/>
              <a:ln w="38100" cap="flat" cmpd="sng" algn="ctr">
                <a:solidFill>
                  <a:schemeClr val="tx1"/>
                </a:solidFill>
                <a:prstDash val="solid"/>
                <a:round/>
                <a:headEnd type="none" w="med" len="med"/>
                <a:tailEnd type="none" w="med" len="med"/>
              </a:ln>
              <a:effectLst/>
            </p:spPr>
          </p:cxnSp>
          <p:cxnSp>
            <p:nvCxnSpPr>
              <p:cNvPr id="99" name="直線コネクタ 98"/>
              <p:cNvCxnSpPr/>
              <p:nvPr/>
            </p:nvCxnSpPr>
            <p:spPr bwMode="auto">
              <a:xfrm flipH="1">
                <a:off x="3931531" y="3145300"/>
                <a:ext cx="10426" cy="907901"/>
              </a:xfrm>
              <a:prstGeom prst="line">
                <a:avLst/>
              </a:prstGeom>
              <a:noFill/>
              <a:ln w="38100" cap="flat" cmpd="sng" algn="ctr">
                <a:solidFill>
                  <a:schemeClr val="tx1"/>
                </a:solidFill>
                <a:prstDash val="solid"/>
                <a:round/>
                <a:headEnd type="none" w="med" len="med"/>
                <a:tailEnd type="none" w="med" len="med"/>
              </a:ln>
              <a:effectLst/>
            </p:spPr>
          </p:cxnSp>
          <p:cxnSp>
            <p:nvCxnSpPr>
              <p:cNvPr id="100" name="直線コネクタ 99"/>
              <p:cNvCxnSpPr/>
              <p:nvPr/>
            </p:nvCxnSpPr>
            <p:spPr bwMode="auto">
              <a:xfrm flipH="1">
                <a:off x="4319884" y="2940291"/>
                <a:ext cx="10426" cy="1112910"/>
              </a:xfrm>
              <a:prstGeom prst="line">
                <a:avLst/>
              </a:prstGeom>
              <a:noFill/>
              <a:ln w="38100" cap="flat" cmpd="sng" algn="ctr">
                <a:solidFill>
                  <a:schemeClr val="tx1"/>
                </a:solidFill>
                <a:prstDash val="solid"/>
                <a:round/>
                <a:headEnd type="none" w="med" len="med"/>
                <a:tailEnd type="none" w="med" len="med"/>
              </a:ln>
              <a:effectLst/>
            </p:spPr>
          </p:cxnSp>
          <p:cxnSp>
            <p:nvCxnSpPr>
              <p:cNvPr id="101" name="直線コネクタ 100"/>
              <p:cNvCxnSpPr/>
              <p:nvPr/>
            </p:nvCxnSpPr>
            <p:spPr bwMode="auto">
              <a:xfrm flipH="1">
                <a:off x="4708237" y="2881716"/>
                <a:ext cx="10426" cy="1171485"/>
              </a:xfrm>
              <a:prstGeom prst="line">
                <a:avLst/>
              </a:prstGeom>
              <a:noFill/>
              <a:ln w="38100" cap="flat" cmpd="sng" algn="ctr">
                <a:solidFill>
                  <a:schemeClr val="tx1"/>
                </a:solidFill>
                <a:prstDash val="solid"/>
                <a:round/>
                <a:headEnd type="none" w="med" len="med"/>
                <a:tailEnd type="none" w="med" len="med"/>
              </a:ln>
              <a:effectLst/>
            </p:spPr>
          </p:cxnSp>
          <p:cxnSp>
            <p:nvCxnSpPr>
              <p:cNvPr id="102" name="直線コネクタ 101"/>
              <p:cNvCxnSpPr/>
              <p:nvPr/>
            </p:nvCxnSpPr>
            <p:spPr bwMode="auto">
              <a:xfrm flipH="1">
                <a:off x="5096590" y="2969579"/>
                <a:ext cx="10426" cy="1083622"/>
              </a:xfrm>
              <a:prstGeom prst="line">
                <a:avLst/>
              </a:prstGeom>
              <a:noFill/>
              <a:ln w="38100" cap="flat" cmpd="sng" algn="ctr">
                <a:solidFill>
                  <a:schemeClr val="tx1"/>
                </a:solidFill>
                <a:prstDash val="solid"/>
                <a:round/>
                <a:headEnd type="none" w="med" len="med"/>
                <a:tailEnd type="none" w="med" len="med"/>
              </a:ln>
              <a:effectLst/>
            </p:spPr>
          </p:cxnSp>
          <p:cxnSp>
            <p:nvCxnSpPr>
              <p:cNvPr id="103" name="直線コネクタ 102"/>
              <p:cNvCxnSpPr/>
              <p:nvPr/>
            </p:nvCxnSpPr>
            <p:spPr bwMode="auto">
              <a:xfrm flipH="1">
                <a:off x="5484943" y="3145301"/>
                <a:ext cx="10426" cy="907900"/>
              </a:xfrm>
              <a:prstGeom prst="line">
                <a:avLst/>
              </a:prstGeom>
              <a:noFill/>
              <a:ln w="38100" cap="flat" cmpd="sng" algn="ctr">
                <a:solidFill>
                  <a:schemeClr val="tx1"/>
                </a:solidFill>
                <a:prstDash val="solid"/>
                <a:round/>
                <a:headEnd type="none" w="med" len="med"/>
                <a:tailEnd type="none" w="med" len="med"/>
              </a:ln>
              <a:effectLst/>
            </p:spPr>
          </p:cxnSp>
          <p:cxnSp>
            <p:nvCxnSpPr>
              <p:cNvPr id="104" name="直線コネクタ 103"/>
              <p:cNvCxnSpPr/>
              <p:nvPr/>
            </p:nvCxnSpPr>
            <p:spPr bwMode="auto">
              <a:xfrm flipH="1">
                <a:off x="5872392" y="3298450"/>
                <a:ext cx="10426" cy="754751"/>
              </a:xfrm>
              <a:prstGeom prst="line">
                <a:avLst/>
              </a:prstGeom>
              <a:noFill/>
              <a:ln w="38100" cap="flat" cmpd="sng" algn="ctr">
                <a:solidFill>
                  <a:schemeClr val="tx1"/>
                </a:solidFill>
                <a:prstDash val="solid"/>
                <a:round/>
                <a:headEnd type="none" w="med" len="med"/>
                <a:tailEnd type="none" w="med" len="med"/>
              </a:ln>
              <a:effectLst/>
            </p:spPr>
          </p:cxnSp>
          <p:cxnSp>
            <p:nvCxnSpPr>
              <p:cNvPr id="105" name="直線コネクタ 104"/>
              <p:cNvCxnSpPr/>
              <p:nvPr/>
            </p:nvCxnSpPr>
            <p:spPr bwMode="auto">
              <a:xfrm flipH="1">
                <a:off x="6258940" y="3585201"/>
                <a:ext cx="10426" cy="468000"/>
              </a:xfrm>
              <a:prstGeom prst="line">
                <a:avLst/>
              </a:prstGeom>
              <a:noFill/>
              <a:ln w="38100" cap="flat" cmpd="sng" algn="ctr">
                <a:solidFill>
                  <a:schemeClr val="tx1"/>
                </a:solidFill>
                <a:prstDash val="solid"/>
                <a:round/>
                <a:headEnd type="none" w="med" len="med"/>
                <a:tailEnd type="none" w="med" len="med"/>
              </a:ln>
              <a:effectLst/>
            </p:spPr>
          </p:cxnSp>
          <p:cxnSp>
            <p:nvCxnSpPr>
              <p:cNvPr id="106" name="直線コネクタ 105"/>
              <p:cNvCxnSpPr/>
              <p:nvPr/>
            </p:nvCxnSpPr>
            <p:spPr bwMode="auto">
              <a:xfrm flipH="1">
                <a:off x="6647293" y="3848201"/>
                <a:ext cx="10426" cy="205000"/>
              </a:xfrm>
              <a:prstGeom prst="line">
                <a:avLst/>
              </a:prstGeom>
              <a:noFill/>
              <a:ln w="38100" cap="flat" cmpd="sng" algn="ctr">
                <a:solidFill>
                  <a:schemeClr val="tx1"/>
                </a:solidFill>
                <a:prstDash val="solid"/>
                <a:round/>
                <a:headEnd type="none" w="med" len="med"/>
                <a:tailEnd type="none" w="med" len="med"/>
              </a:ln>
              <a:effectLst/>
            </p:spPr>
          </p:cxnSp>
          <p:cxnSp>
            <p:nvCxnSpPr>
              <p:cNvPr id="107" name="直線コネクタ 106"/>
              <p:cNvCxnSpPr/>
              <p:nvPr/>
            </p:nvCxnSpPr>
            <p:spPr bwMode="auto">
              <a:xfrm rot="5400000">
                <a:off x="3105187" y="3851413"/>
                <a:ext cx="396735" cy="6843"/>
              </a:xfrm>
              <a:prstGeom prst="line">
                <a:avLst/>
              </a:prstGeom>
              <a:noFill/>
              <a:ln w="38100" cap="flat" cmpd="sng" algn="ctr">
                <a:solidFill>
                  <a:schemeClr val="tx1"/>
                </a:solidFill>
                <a:prstDash val="solid"/>
                <a:round/>
                <a:headEnd type="none" w="med" len="med"/>
                <a:tailEnd type="none" w="med" len="med"/>
              </a:ln>
              <a:effectLst/>
            </p:spPr>
          </p:cxnSp>
          <p:cxnSp>
            <p:nvCxnSpPr>
              <p:cNvPr id="108" name="直線コネクタ 107"/>
              <p:cNvCxnSpPr/>
              <p:nvPr/>
            </p:nvCxnSpPr>
            <p:spPr bwMode="auto">
              <a:xfrm>
                <a:off x="2943056" y="3867229"/>
                <a:ext cx="0" cy="185974"/>
              </a:xfrm>
              <a:prstGeom prst="line">
                <a:avLst/>
              </a:prstGeom>
              <a:noFill/>
              <a:ln w="38100" cap="flat" cmpd="sng" algn="ctr">
                <a:solidFill>
                  <a:schemeClr val="tx1"/>
                </a:solidFill>
                <a:prstDash val="solid"/>
                <a:round/>
                <a:headEnd type="none" w="med" len="med"/>
                <a:tailEnd type="none" w="med" len="med"/>
              </a:ln>
              <a:effectLst/>
            </p:spPr>
          </p:cxnSp>
          <p:cxnSp>
            <p:nvCxnSpPr>
              <p:cNvPr id="109" name="直線コネクタ 108"/>
              <p:cNvCxnSpPr/>
              <p:nvPr/>
            </p:nvCxnSpPr>
            <p:spPr bwMode="auto">
              <a:xfrm flipH="1">
                <a:off x="3674438" y="3306721"/>
                <a:ext cx="8616" cy="744574"/>
              </a:xfrm>
              <a:prstGeom prst="line">
                <a:avLst/>
              </a:prstGeom>
              <a:noFill/>
              <a:ln w="38100" cap="flat" cmpd="sng" algn="ctr">
                <a:solidFill>
                  <a:schemeClr val="tx1"/>
                </a:solidFill>
                <a:prstDash val="solid"/>
                <a:round/>
                <a:headEnd type="none" w="med" len="med"/>
                <a:tailEnd type="none" w="med" len="med"/>
              </a:ln>
              <a:effectLst/>
            </p:spPr>
          </p:cxnSp>
          <p:cxnSp>
            <p:nvCxnSpPr>
              <p:cNvPr id="110" name="直線コネクタ 109"/>
              <p:cNvCxnSpPr/>
              <p:nvPr/>
            </p:nvCxnSpPr>
            <p:spPr bwMode="auto">
              <a:xfrm flipH="1">
                <a:off x="4060981" y="3102686"/>
                <a:ext cx="10426" cy="943899"/>
              </a:xfrm>
              <a:prstGeom prst="line">
                <a:avLst/>
              </a:prstGeom>
              <a:noFill/>
              <a:ln w="38100" cap="flat" cmpd="sng" algn="ctr">
                <a:solidFill>
                  <a:schemeClr val="tx1"/>
                </a:solidFill>
                <a:prstDash val="solid"/>
                <a:round/>
                <a:headEnd type="none" w="med" len="med"/>
                <a:tailEnd type="none" w="med" len="med"/>
              </a:ln>
              <a:effectLst/>
            </p:spPr>
          </p:cxnSp>
          <p:cxnSp>
            <p:nvCxnSpPr>
              <p:cNvPr id="111" name="直線コネクタ 110"/>
              <p:cNvCxnSpPr/>
              <p:nvPr/>
            </p:nvCxnSpPr>
            <p:spPr bwMode="auto">
              <a:xfrm flipH="1">
                <a:off x="4449334" y="2940293"/>
                <a:ext cx="10426" cy="1112910"/>
              </a:xfrm>
              <a:prstGeom prst="line">
                <a:avLst/>
              </a:prstGeom>
              <a:noFill/>
              <a:ln w="38100" cap="flat" cmpd="sng" algn="ctr">
                <a:solidFill>
                  <a:schemeClr val="tx1"/>
                </a:solidFill>
                <a:prstDash val="solid"/>
                <a:round/>
                <a:headEnd type="none" w="med" len="med"/>
                <a:tailEnd type="none" w="med" len="med"/>
              </a:ln>
              <a:effectLst/>
            </p:spPr>
          </p:cxnSp>
          <p:cxnSp>
            <p:nvCxnSpPr>
              <p:cNvPr id="112" name="直線コネクタ 111"/>
              <p:cNvCxnSpPr/>
              <p:nvPr/>
            </p:nvCxnSpPr>
            <p:spPr bwMode="auto">
              <a:xfrm flipH="1">
                <a:off x="4837687" y="2915810"/>
                <a:ext cx="10426" cy="1116000"/>
              </a:xfrm>
              <a:prstGeom prst="line">
                <a:avLst/>
              </a:prstGeom>
              <a:noFill/>
              <a:ln w="38100" cap="flat" cmpd="sng" algn="ctr">
                <a:solidFill>
                  <a:schemeClr val="tx1"/>
                </a:solidFill>
                <a:prstDash val="solid"/>
                <a:round/>
                <a:headEnd type="none" w="med" len="med"/>
                <a:tailEnd type="none" w="med" len="med"/>
              </a:ln>
              <a:effectLst/>
            </p:spPr>
          </p:cxnSp>
          <p:cxnSp>
            <p:nvCxnSpPr>
              <p:cNvPr id="113" name="直線コネクタ 112"/>
              <p:cNvCxnSpPr/>
              <p:nvPr/>
            </p:nvCxnSpPr>
            <p:spPr bwMode="auto">
              <a:xfrm flipH="1">
                <a:off x="5226040" y="3046288"/>
                <a:ext cx="10426" cy="1011622"/>
              </a:xfrm>
              <a:prstGeom prst="line">
                <a:avLst/>
              </a:prstGeom>
              <a:noFill/>
              <a:ln w="38100" cap="flat" cmpd="sng" algn="ctr">
                <a:solidFill>
                  <a:schemeClr val="tx1"/>
                </a:solidFill>
                <a:prstDash val="solid"/>
                <a:round/>
                <a:headEnd type="none" w="med" len="med"/>
                <a:tailEnd type="none" w="med" len="med"/>
              </a:ln>
              <a:effectLst/>
            </p:spPr>
          </p:cxnSp>
          <p:cxnSp>
            <p:nvCxnSpPr>
              <p:cNvPr id="114" name="直線コネクタ 113"/>
              <p:cNvCxnSpPr/>
              <p:nvPr/>
            </p:nvCxnSpPr>
            <p:spPr bwMode="auto">
              <a:xfrm flipH="1">
                <a:off x="5614393" y="3187214"/>
                <a:ext cx="9522" cy="865989"/>
              </a:xfrm>
              <a:prstGeom prst="line">
                <a:avLst/>
              </a:prstGeom>
              <a:noFill/>
              <a:ln w="38100" cap="flat" cmpd="sng" algn="ctr">
                <a:solidFill>
                  <a:schemeClr val="tx1"/>
                </a:solidFill>
                <a:prstDash val="solid"/>
                <a:round/>
                <a:headEnd type="none" w="med" len="med"/>
                <a:tailEnd type="none" w="med" len="med"/>
              </a:ln>
              <a:effectLst/>
            </p:spPr>
          </p:cxnSp>
          <p:cxnSp>
            <p:nvCxnSpPr>
              <p:cNvPr id="115" name="直線コネクタ 114"/>
              <p:cNvCxnSpPr/>
              <p:nvPr/>
            </p:nvCxnSpPr>
            <p:spPr bwMode="auto">
              <a:xfrm flipH="1">
                <a:off x="6001842" y="3403295"/>
                <a:ext cx="9521" cy="648000"/>
              </a:xfrm>
              <a:prstGeom prst="line">
                <a:avLst/>
              </a:prstGeom>
              <a:noFill/>
              <a:ln w="38100" cap="flat" cmpd="sng" algn="ctr">
                <a:solidFill>
                  <a:schemeClr val="tx1"/>
                </a:solidFill>
                <a:prstDash val="solid"/>
                <a:round/>
                <a:headEnd type="none" w="med" len="med"/>
                <a:tailEnd type="none" w="med" len="med"/>
              </a:ln>
              <a:effectLst/>
            </p:spPr>
          </p:cxnSp>
          <p:cxnSp>
            <p:nvCxnSpPr>
              <p:cNvPr id="116" name="直線コネクタ 115"/>
              <p:cNvCxnSpPr/>
              <p:nvPr/>
            </p:nvCxnSpPr>
            <p:spPr bwMode="auto">
              <a:xfrm flipH="1">
                <a:off x="6388390" y="3672478"/>
                <a:ext cx="10426" cy="380725"/>
              </a:xfrm>
              <a:prstGeom prst="line">
                <a:avLst/>
              </a:prstGeom>
              <a:noFill/>
              <a:ln w="38100" cap="flat" cmpd="sng" algn="ctr">
                <a:solidFill>
                  <a:schemeClr val="tx1"/>
                </a:solidFill>
                <a:prstDash val="solid"/>
                <a:round/>
                <a:headEnd type="none" w="med" len="med"/>
                <a:tailEnd type="none" w="med" len="med"/>
              </a:ln>
              <a:effectLst/>
            </p:spPr>
          </p:cxnSp>
          <p:cxnSp>
            <p:nvCxnSpPr>
              <p:cNvPr id="117" name="直線コネクタ 116"/>
              <p:cNvCxnSpPr/>
              <p:nvPr/>
            </p:nvCxnSpPr>
            <p:spPr bwMode="auto">
              <a:xfrm flipH="1">
                <a:off x="6776730" y="3848203"/>
                <a:ext cx="10426" cy="205000"/>
              </a:xfrm>
              <a:prstGeom prst="line">
                <a:avLst/>
              </a:prstGeom>
              <a:noFill/>
              <a:ln w="38100" cap="flat" cmpd="sng" algn="ctr">
                <a:solidFill>
                  <a:schemeClr val="tx1"/>
                </a:solidFill>
                <a:prstDash val="solid"/>
                <a:round/>
                <a:headEnd type="none" w="med" len="med"/>
                <a:tailEnd type="none" w="med" len="med"/>
              </a:ln>
              <a:effectLst/>
            </p:spPr>
          </p:cxnSp>
        </p:grpSp>
        <p:cxnSp>
          <p:nvCxnSpPr>
            <p:cNvPr id="84" name="直線矢印コネクタ 83"/>
            <p:cNvCxnSpPr/>
            <p:nvPr/>
          </p:nvCxnSpPr>
          <p:spPr bwMode="auto">
            <a:xfrm>
              <a:off x="2517089" y="4053201"/>
              <a:ext cx="5284015" cy="0"/>
            </a:xfrm>
            <a:prstGeom prst="straightConnector1">
              <a:avLst/>
            </a:prstGeom>
            <a:noFill/>
            <a:ln w="38100" cap="flat" cmpd="sng" algn="ctr">
              <a:solidFill>
                <a:schemeClr val="tx1"/>
              </a:solidFill>
              <a:prstDash val="solid"/>
              <a:round/>
              <a:headEnd type="none" w="med" len="med"/>
              <a:tailEnd type="arrow"/>
            </a:ln>
            <a:effectLst/>
          </p:spPr>
        </p:cxnSp>
      </p:grpSp>
      <p:sp>
        <p:nvSpPr>
          <p:cNvPr id="120" name="角丸四角形 119"/>
          <p:cNvSpPr/>
          <p:nvPr/>
        </p:nvSpPr>
        <p:spPr>
          <a:xfrm>
            <a:off x="2355829" y="3153645"/>
            <a:ext cx="58852" cy="1102192"/>
          </a:xfrm>
          <a:prstGeom prst="round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1" name="角丸四角形 120"/>
          <p:cNvSpPr/>
          <p:nvPr/>
        </p:nvSpPr>
        <p:spPr>
          <a:xfrm>
            <a:off x="465249" y="3153645"/>
            <a:ext cx="1784177" cy="1064514"/>
          </a:xfrm>
          <a:prstGeom prst="roundRect">
            <a:avLst/>
          </a:prstGeom>
          <a:noFill/>
          <a:ln w="38100" cmpd="sng">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2" name="テキスト ボックス 121"/>
          <p:cNvSpPr txBox="1"/>
          <p:nvPr/>
        </p:nvSpPr>
        <p:spPr>
          <a:xfrm>
            <a:off x="2153124" y="2658996"/>
            <a:ext cx="486832" cy="461665"/>
          </a:xfrm>
          <a:prstGeom prst="rect">
            <a:avLst/>
          </a:prstGeom>
          <a:noFill/>
        </p:spPr>
        <p:txBody>
          <a:bodyPr wrap="none" rtlCol="0">
            <a:spAutoFit/>
          </a:bodyPr>
          <a:lstStyle/>
          <a:p>
            <a:r>
              <a:rPr kumimoji="1" lang="en-US" altLang="ja-JP" sz="2400" dirty="0" smtClean="0">
                <a:solidFill>
                  <a:srgbClr val="FF0000"/>
                </a:solidFill>
                <a:latin typeface="Symbol" charset="2"/>
                <a:cs typeface="Symbol" charset="2"/>
              </a:rPr>
              <a:t>w</a:t>
            </a:r>
            <a:r>
              <a:rPr kumimoji="1" lang="en-US" altLang="ja-JP" sz="2400" baseline="-25000" dirty="0" smtClean="0">
                <a:solidFill>
                  <a:srgbClr val="FF0000"/>
                </a:solidFill>
                <a:latin typeface="Symbol" charset="2"/>
                <a:cs typeface="Symbol" charset="2"/>
              </a:rPr>
              <a:t>1</a:t>
            </a:r>
            <a:endParaRPr kumimoji="1" lang="ja-JP" altLang="en-US" sz="2400" baseline="-25000" dirty="0">
              <a:solidFill>
                <a:srgbClr val="FF0000"/>
              </a:solidFill>
              <a:latin typeface="Symbol" charset="2"/>
              <a:cs typeface="Symbol" charset="2"/>
            </a:endParaRPr>
          </a:p>
        </p:txBody>
      </p:sp>
      <p:sp>
        <p:nvSpPr>
          <p:cNvPr id="123" name="テキスト ボックス 122"/>
          <p:cNvSpPr txBox="1"/>
          <p:nvPr/>
        </p:nvSpPr>
        <p:spPr>
          <a:xfrm>
            <a:off x="974191" y="2658996"/>
            <a:ext cx="492443" cy="461665"/>
          </a:xfrm>
          <a:prstGeom prst="rect">
            <a:avLst/>
          </a:prstGeom>
          <a:noFill/>
        </p:spPr>
        <p:txBody>
          <a:bodyPr wrap="none" rtlCol="0">
            <a:spAutoFit/>
          </a:bodyPr>
          <a:lstStyle/>
          <a:p>
            <a:r>
              <a:rPr kumimoji="1" lang="en-US" altLang="ja-JP" sz="2400" dirty="0" smtClean="0">
                <a:solidFill>
                  <a:srgbClr val="0000FF"/>
                </a:solidFill>
                <a:latin typeface="Symbol" charset="2"/>
                <a:cs typeface="Symbol" charset="2"/>
              </a:rPr>
              <a:t>w</a:t>
            </a:r>
            <a:r>
              <a:rPr kumimoji="1" lang="en-US" altLang="ja-JP" sz="2400" baseline="-25000" dirty="0" smtClean="0">
                <a:solidFill>
                  <a:srgbClr val="0000FF"/>
                </a:solidFill>
                <a:latin typeface="Symbol" charset="2"/>
                <a:cs typeface="Symbol" charset="2"/>
              </a:rPr>
              <a:t>2</a:t>
            </a:r>
            <a:endParaRPr kumimoji="1" lang="ja-JP" altLang="en-US" sz="2400" baseline="-25000" dirty="0">
              <a:solidFill>
                <a:srgbClr val="0000FF"/>
              </a:solidFill>
              <a:latin typeface="Symbol" charset="2"/>
              <a:cs typeface="Symbol" charset="2"/>
            </a:endParaRPr>
          </a:p>
        </p:txBody>
      </p:sp>
    </p:spTree>
    <p:extLst>
      <p:ext uri="{BB962C8B-B14F-4D97-AF65-F5344CB8AC3E}">
        <p14:creationId xmlns:p14="http://schemas.microsoft.com/office/powerpoint/2010/main" val="391484099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図形グループ 26"/>
          <p:cNvGrpSpPr/>
          <p:nvPr/>
        </p:nvGrpSpPr>
        <p:grpSpPr>
          <a:xfrm>
            <a:off x="172261" y="2769024"/>
            <a:ext cx="9646225" cy="3771038"/>
            <a:chOff x="272867" y="1121021"/>
            <a:chExt cx="9646225" cy="3771038"/>
          </a:xfrm>
        </p:grpSpPr>
        <p:pic>
          <p:nvPicPr>
            <p:cNvPr id="28" name="Picture 5" descr="Screen Shot 2014-05-12 at 19.10.02.png"/>
            <p:cNvPicPr>
              <a:picLocks noChangeAspect="1"/>
            </p:cNvPicPr>
            <p:nvPr/>
          </p:nvPicPr>
          <p:blipFill rotWithShape="1">
            <a:blip r:embed="rId3">
              <a:extLst>
                <a:ext uri="{28A0092B-C50C-407E-A947-70E740481C1C}">
                  <a14:useLocalDpi xmlns:a14="http://schemas.microsoft.com/office/drawing/2010/main" val="0"/>
                </a:ext>
              </a:extLst>
            </a:blip>
            <a:srcRect t="10151"/>
            <a:stretch/>
          </p:blipFill>
          <p:spPr>
            <a:xfrm>
              <a:off x="2880317" y="1209827"/>
              <a:ext cx="7038775" cy="3682232"/>
            </a:xfrm>
            <a:prstGeom prst="rect">
              <a:avLst/>
            </a:prstGeom>
          </p:spPr>
        </p:pic>
        <p:sp>
          <p:nvSpPr>
            <p:cNvPr id="29" name="TextBox 6"/>
            <p:cNvSpPr txBox="1"/>
            <p:nvPr/>
          </p:nvSpPr>
          <p:spPr>
            <a:xfrm>
              <a:off x="272867" y="3664905"/>
              <a:ext cx="3437709" cy="584776"/>
            </a:xfrm>
            <a:prstGeom prst="rect">
              <a:avLst/>
            </a:prstGeom>
            <a:noFill/>
          </p:spPr>
          <p:txBody>
            <a:bodyPr wrap="square" rtlCol="0">
              <a:spAutoFit/>
            </a:bodyPr>
            <a:lstStyle/>
            <a:p>
              <a:pPr algn="l"/>
              <a:r>
                <a:rPr lang="en-US" sz="1600" dirty="0" smtClean="0"/>
                <a:t>[1] Ted Sun et al., SID 2013 DIGEST, pp. 755-758 (2013).</a:t>
              </a:r>
              <a:endParaRPr lang="en-US" sz="1600" dirty="0"/>
            </a:p>
          </p:txBody>
        </p:sp>
        <p:sp>
          <p:nvSpPr>
            <p:cNvPr id="30" name="TextBox 7"/>
            <p:cNvSpPr txBox="1"/>
            <p:nvPr/>
          </p:nvSpPr>
          <p:spPr>
            <a:xfrm>
              <a:off x="278832" y="1223406"/>
              <a:ext cx="3431744" cy="2308324"/>
            </a:xfrm>
            <a:prstGeom prst="rect">
              <a:avLst/>
            </a:prstGeom>
            <a:noFill/>
          </p:spPr>
          <p:txBody>
            <a:bodyPr wrap="square" rtlCol="0">
              <a:spAutoFit/>
            </a:bodyPr>
            <a:lstStyle/>
            <a:p>
              <a:pPr algn="l"/>
              <a:r>
                <a:rPr lang="ja-JP" altLang="en-US" dirty="0" smtClean="0"/>
                <a:t>要素技術</a:t>
              </a:r>
              <a:endParaRPr lang="en-US" altLang="ja-JP" dirty="0" smtClean="0"/>
            </a:p>
            <a:p>
              <a:pPr marL="342900" indent="-342900" algn="l">
                <a:buFont typeface="Arial"/>
                <a:buChar char="•"/>
              </a:pPr>
              <a:r>
                <a:rPr lang="ja-JP" altLang="en-US" dirty="0" smtClean="0"/>
                <a:t>米国</a:t>
              </a:r>
              <a:r>
                <a:rPr lang="en-US" altLang="ja-JP" dirty="0" smtClean="0"/>
                <a:t> Sun Innovations</a:t>
              </a:r>
              <a:r>
                <a:rPr lang="ja-JP" altLang="en-US" dirty="0" smtClean="0"/>
                <a:t>社が透明な蛍光スクリーンを開発</a:t>
              </a:r>
              <a:r>
                <a:rPr lang="en-US" altLang="ja-JP" dirty="0" smtClean="0"/>
                <a:t>[1]</a:t>
              </a:r>
              <a:r>
                <a:rPr lang="ja-JP" altLang="en-US" dirty="0" smtClean="0"/>
                <a:t>．</a:t>
              </a:r>
              <a:endParaRPr lang="en-US" altLang="ja-JP" dirty="0"/>
            </a:p>
            <a:p>
              <a:pPr marL="342900" indent="-342900" algn="l">
                <a:buFont typeface="Arial"/>
                <a:buChar char="•"/>
              </a:pPr>
              <a:r>
                <a:rPr lang="ja-JP" altLang="en-US" dirty="0" smtClean="0"/>
                <a:t>蛍光励起</a:t>
              </a:r>
              <a:endParaRPr lang="en-US" altLang="ja-JP" dirty="0" smtClean="0"/>
            </a:p>
            <a:p>
              <a:pPr marL="800100" lvl="1" indent="-342900" algn="l">
                <a:buFont typeface="Arial"/>
                <a:buChar char="•"/>
              </a:pPr>
              <a:r>
                <a:rPr lang="ja-JP" altLang="en-US" dirty="0" smtClean="0"/>
                <a:t>赤</a:t>
              </a:r>
              <a:r>
                <a:rPr lang="en-US" altLang="ja-JP" dirty="0" smtClean="0"/>
                <a:t>(390-410nm</a:t>
              </a:r>
              <a:r>
                <a:rPr lang="ja-JP" altLang="en-US" dirty="0" smtClean="0"/>
                <a:t>）</a:t>
              </a:r>
              <a:endParaRPr lang="en-US" altLang="ja-JP" dirty="0" smtClean="0"/>
            </a:p>
            <a:p>
              <a:pPr marL="800100" lvl="1" indent="-342900" algn="l">
                <a:buFont typeface="Arial"/>
                <a:buChar char="•"/>
              </a:pPr>
              <a:r>
                <a:rPr lang="ja-JP" altLang="en-US" dirty="0" smtClean="0"/>
                <a:t>緑</a:t>
              </a:r>
              <a:r>
                <a:rPr lang="en-US" altLang="ja-JP" dirty="0" smtClean="0"/>
                <a:t>(490-510nm</a:t>
              </a:r>
              <a:r>
                <a:rPr lang="ja-JP" altLang="en-US" dirty="0" smtClean="0"/>
                <a:t>）</a:t>
              </a:r>
              <a:endParaRPr lang="en-US" altLang="ja-JP" dirty="0" smtClean="0"/>
            </a:p>
            <a:p>
              <a:pPr marL="800100" lvl="1" indent="-342900" algn="l">
                <a:buFont typeface="Arial"/>
                <a:buChar char="•"/>
              </a:pPr>
              <a:r>
                <a:rPr lang="ja-JP" altLang="en-US" dirty="0"/>
                <a:t>青</a:t>
              </a:r>
              <a:r>
                <a:rPr lang="en-US" altLang="ja-JP" dirty="0"/>
                <a:t>(420-440nm</a:t>
              </a:r>
              <a:r>
                <a:rPr lang="ja-JP" altLang="en-US" dirty="0" smtClean="0"/>
                <a:t>）</a:t>
              </a:r>
              <a:endParaRPr lang="en-US" altLang="ja-JP" dirty="0" smtClean="0"/>
            </a:p>
            <a:p>
              <a:pPr marL="342900" indent="-342900" algn="l">
                <a:buFont typeface="Arial"/>
                <a:buChar char="•"/>
              </a:pPr>
              <a:r>
                <a:rPr lang="ja-JP" altLang="en-US" dirty="0" smtClean="0"/>
                <a:t>従来：プロジェクター必要</a:t>
              </a:r>
              <a:endParaRPr lang="en-US" altLang="ja-JP" dirty="0" smtClean="0"/>
            </a:p>
          </p:txBody>
        </p:sp>
        <p:sp>
          <p:nvSpPr>
            <p:cNvPr id="31" name="TextBox 3"/>
            <p:cNvSpPr txBox="1"/>
            <p:nvPr/>
          </p:nvSpPr>
          <p:spPr>
            <a:xfrm>
              <a:off x="3855302" y="1121021"/>
              <a:ext cx="5505995" cy="369332"/>
            </a:xfrm>
            <a:prstGeom prst="rect">
              <a:avLst/>
            </a:prstGeom>
            <a:noFill/>
          </p:spPr>
          <p:txBody>
            <a:bodyPr wrap="square" rtlCol="0">
              <a:spAutoFit/>
            </a:bodyPr>
            <a:lstStyle/>
            <a:p>
              <a:pPr algn="l"/>
              <a:r>
                <a:rPr lang="ja-JP" altLang="en-US" i="1" dirty="0" smtClean="0"/>
                <a:t>映画「</a:t>
              </a:r>
              <a:r>
                <a:rPr lang="en-US" altLang="ja-JP" i="1" dirty="0" smtClean="0"/>
                <a:t>Minority Report</a:t>
              </a:r>
              <a:r>
                <a:rPr lang="ja-JP" altLang="en-US" i="1" dirty="0" smtClean="0"/>
                <a:t>」に出てくるような透明ガラス表示</a:t>
              </a:r>
              <a:endParaRPr lang="en-US" i="1" dirty="0"/>
            </a:p>
          </p:txBody>
        </p:sp>
      </p:grpSp>
      <p:sp>
        <p:nvSpPr>
          <p:cNvPr id="2" name="Title 1"/>
          <p:cNvSpPr>
            <a:spLocks noGrp="1"/>
          </p:cNvSpPr>
          <p:nvPr>
            <p:ph type="title"/>
          </p:nvPr>
        </p:nvSpPr>
        <p:spPr>
          <a:xfrm>
            <a:off x="129540" y="209762"/>
            <a:ext cx="8915400" cy="727765"/>
          </a:xfrm>
        </p:spPr>
        <p:txBody>
          <a:bodyPr>
            <a:normAutofit fontScale="90000"/>
          </a:bodyPr>
          <a:lstStyle/>
          <a:p>
            <a:r>
              <a:rPr lang="ja-JP" altLang="en-US" dirty="0" smtClean="0"/>
              <a:t>エッジリットコムディスプレイ</a:t>
            </a:r>
            <a:endParaRPr lang="en-US" dirty="0"/>
          </a:p>
        </p:txBody>
      </p:sp>
      <p:sp>
        <p:nvSpPr>
          <p:cNvPr id="11" name="TextBox 10"/>
          <p:cNvSpPr txBox="1"/>
          <p:nvPr/>
        </p:nvSpPr>
        <p:spPr>
          <a:xfrm>
            <a:off x="394461" y="937528"/>
            <a:ext cx="7450477" cy="1754327"/>
          </a:xfrm>
          <a:prstGeom prst="rect">
            <a:avLst/>
          </a:prstGeom>
          <a:noFill/>
        </p:spPr>
        <p:txBody>
          <a:bodyPr wrap="none" rtlCol="0">
            <a:spAutoFit/>
          </a:bodyPr>
          <a:lstStyle/>
          <a:p>
            <a:r>
              <a:rPr lang="ja-JP" altLang="en-US" dirty="0" smtClean="0">
                <a:solidFill>
                  <a:srgbClr val="0000FF"/>
                </a:solidFill>
              </a:rPr>
              <a:t>エッジ照明ディスプレイ</a:t>
            </a:r>
            <a:endParaRPr lang="en-US" altLang="ja-JP" dirty="0" smtClean="0">
              <a:solidFill>
                <a:srgbClr val="0000FF"/>
              </a:solidFill>
            </a:endParaRPr>
          </a:p>
          <a:p>
            <a:r>
              <a:rPr lang="ja-JP" altLang="en-US" dirty="0" smtClean="0">
                <a:solidFill>
                  <a:srgbClr val="0000FF"/>
                </a:solidFill>
              </a:rPr>
              <a:t>ガラス基板の側面から照明光を入射，ガラス面上に映像を</a:t>
            </a:r>
            <a:endParaRPr lang="en-US" altLang="ja-JP" dirty="0" smtClean="0">
              <a:solidFill>
                <a:srgbClr val="0000FF"/>
              </a:solidFill>
            </a:endParaRPr>
          </a:p>
          <a:p>
            <a:r>
              <a:rPr lang="ja-JP" altLang="en-US" dirty="0" smtClean="0">
                <a:solidFill>
                  <a:srgbClr val="0000FF"/>
                </a:solidFill>
              </a:rPr>
              <a:t>表示する技術．従来はガラスの片面の形状を加工して</a:t>
            </a:r>
            <a:endParaRPr lang="en-US" altLang="ja-JP" dirty="0" smtClean="0">
              <a:solidFill>
                <a:srgbClr val="0000FF"/>
              </a:solidFill>
            </a:endParaRPr>
          </a:p>
          <a:p>
            <a:r>
              <a:rPr lang="ja-JP" altLang="en-US" dirty="0" smtClean="0">
                <a:solidFill>
                  <a:srgbClr val="0000FF"/>
                </a:solidFill>
              </a:rPr>
              <a:t>特定の位置までは全反射で伝搬するようにして実現されていた．</a:t>
            </a:r>
            <a:endParaRPr lang="en-US" altLang="ja-JP" dirty="0" smtClean="0">
              <a:solidFill>
                <a:srgbClr val="0000FF"/>
              </a:solidFill>
            </a:endParaRPr>
          </a:p>
          <a:p>
            <a:r>
              <a:rPr lang="ja-JP" altLang="en-US" dirty="0" smtClean="0">
                <a:solidFill>
                  <a:srgbClr val="0000FF"/>
                </a:solidFill>
              </a:rPr>
              <a:t>透過像が歪む欠点があるだけでなく，大画面化と像の明るさと精度に課題．</a:t>
            </a:r>
            <a:endParaRPr lang="en-US" altLang="ja-JP" dirty="0" smtClean="0">
              <a:solidFill>
                <a:srgbClr val="0000FF"/>
              </a:solidFill>
            </a:endParaRPr>
          </a:p>
          <a:p>
            <a:r>
              <a:rPr lang="ja-JP" altLang="en-US" dirty="0" smtClean="0">
                <a:solidFill>
                  <a:srgbClr val="0000FF"/>
                </a:solidFill>
              </a:rPr>
              <a:t>参考</a:t>
            </a:r>
            <a:r>
              <a:rPr lang="en-US" altLang="ja-JP" dirty="0" smtClean="0">
                <a:solidFill>
                  <a:srgbClr val="0000FF"/>
                </a:solidFill>
              </a:rPr>
              <a:t>: edge lit </a:t>
            </a:r>
            <a:r>
              <a:rPr lang="ja-JP" altLang="en-US" dirty="0" smtClean="0">
                <a:solidFill>
                  <a:srgbClr val="0000FF"/>
                </a:solidFill>
              </a:rPr>
              <a:t>技術自体は，</a:t>
            </a:r>
            <a:r>
              <a:rPr lang="en-US" altLang="ja-JP" dirty="0" smtClean="0">
                <a:solidFill>
                  <a:srgbClr val="0000FF"/>
                </a:solidFill>
              </a:rPr>
              <a:t>LCD</a:t>
            </a:r>
            <a:r>
              <a:rPr lang="ja-JP" altLang="en-US" dirty="0" smtClean="0">
                <a:solidFill>
                  <a:srgbClr val="0000FF"/>
                </a:solidFill>
              </a:rPr>
              <a:t>の</a:t>
            </a:r>
            <a:r>
              <a:rPr lang="en-US" altLang="ja-JP" dirty="0" smtClean="0">
                <a:solidFill>
                  <a:srgbClr val="0000FF"/>
                </a:solidFill>
              </a:rPr>
              <a:t>LED</a:t>
            </a:r>
            <a:r>
              <a:rPr lang="ja-JP" altLang="en-US" dirty="0" smtClean="0">
                <a:solidFill>
                  <a:srgbClr val="0000FF"/>
                </a:solidFill>
              </a:rPr>
              <a:t>バックライトに普及．</a:t>
            </a:r>
            <a:endParaRPr lang="en-US" altLang="ja-JP" dirty="0" smtClean="0">
              <a:solidFill>
                <a:srgbClr val="0000FF"/>
              </a:solidFill>
            </a:endParaRPr>
          </a:p>
        </p:txBody>
      </p:sp>
      <p:grpSp>
        <p:nvGrpSpPr>
          <p:cNvPr id="4" name="図形グループ 3"/>
          <p:cNvGrpSpPr/>
          <p:nvPr/>
        </p:nvGrpSpPr>
        <p:grpSpPr>
          <a:xfrm>
            <a:off x="319911" y="3034640"/>
            <a:ext cx="9239279" cy="3139321"/>
            <a:chOff x="319910" y="3034638"/>
            <a:chExt cx="9239279" cy="3139321"/>
          </a:xfrm>
        </p:grpSpPr>
        <p:sp>
          <p:nvSpPr>
            <p:cNvPr id="3" name="TextBox 2"/>
            <p:cNvSpPr txBox="1"/>
            <p:nvPr/>
          </p:nvSpPr>
          <p:spPr>
            <a:xfrm>
              <a:off x="319910" y="3034638"/>
              <a:ext cx="5895242" cy="3139321"/>
            </a:xfrm>
            <a:prstGeom prst="rect">
              <a:avLst/>
            </a:prstGeom>
            <a:noFill/>
          </p:spPr>
          <p:txBody>
            <a:bodyPr wrap="square" rtlCol="0">
              <a:spAutoFit/>
            </a:bodyPr>
            <a:lstStyle/>
            <a:p>
              <a:pPr algn="l"/>
              <a:r>
                <a:rPr lang="ja-JP" altLang="en-US" dirty="0" smtClean="0">
                  <a:solidFill>
                    <a:srgbClr val="008000"/>
                  </a:solidFill>
                </a:rPr>
                <a:t>光コムを使って，世界最大のフラットパネルディスプレイを．</a:t>
              </a:r>
              <a:endParaRPr lang="en-US" altLang="ja-JP" dirty="0" smtClean="0">
                <a:solidFill>
                  <a:srgbClr val="008000"/>
                </a:solidFill>
              </a:endParaRPr>
            </a:p>
            <a:p>
              <a:pPr marL="342900" indent="-342900">
                <a:buFont typeface="Arial"/>
                <a:buChar char="•"/>
              </a:pPr>
              <a:r>
                <a:rPr lang="ja-JP" altLang="en-US" dirty="0">
                  <a:solidFill>
                    <a:srgbClr val="008000"/>
                  </a:solidFill>
                </a:rPr>
                <a:t>周波数分解されたビームの交差位置で２光子吸収可能であれば，周波数を空間位置に</a:t>
              </a:r>
              <a:r>
                <a:rPr lang="ja-JP" altLang="en-US" dirty="0" smtClean="0">
                  <a:solidFill>
                    <a:srgbClr val="008000"/>
                  </a:solidFill>
                </a:rPr>
                <a:t>対応付け可能</a:t>
              </a:r>
              <a:endParaRPr lang="en-US" altLang="ja-JP" dirty="0">
                <a:solidFill>
                  <a:srgbClr val="008000"/>
                </a:solidFill>
              </a:endParaRPr>
            </a:p>
            <a:p>
              <a:pPr marL="800100" lvl="1" indent="-342900">
                <a:buFont typeface="Arial"/>
                <a:buChar char="•"/>
              </a:pPr>
              <a:r>
                <a:rPr lang="ja-JP" altLang="en-US" dirty="0" smtClean="0">
                  <a:solidFill>
                    <a:srgbClr val="008000"/>
                  </a:solidFill>
                </a:rPr>
                <a:t>コムの周波数密度の高さと位相が揃っていることが重要なファクター．</a:t>
              </a:r>
              <a:endParaRPr lang="en-US" altLang="ja-JP" dirty="0" smtClean="0">
                <a:solidFill>
                  <a:srgbClr val="008000"/>
                </a:solidFill>
              </a:endParaRPr>
            </a:p>
            <a:p>
              <a:pPr marL="342900" indent="-342900">
                <a:buFont typeface="Arial"/>
                <a:buChar char="•"/>
              </a:pPr>
              <a:r>
                <a:rPr lang="ja-JP" altLang="en-US" dirty="0" smtClean="0">
                  <a:solidFill>
                    <a:srgbClr val="008000"/>
                  </a:solidFill>
                </a:rPr>
                <a:t>静止画の表示であれば，ガラス面を共振器のようにして使って映像表示可能か？入射側と反対側のエッジで反射した光パルスと入射光パルスが重なった位置で発光．</a:t>
              </a:r>
              <a:endParaRPr lang="en-US" altLang="ja-JP" dirty="0" smtClean="0">
                <a:solidFill>
                  <a:srgbClr val="008000"/>
                </a:solidFill>
              </a:endParaRPr>
            </a:p>
            <a:p>
              <a:r>
                <a:rPr lang="ja-JP" altLang="en-US" dirty="0" smtClean="0">
                  <a:solidFill>
                    <a:srgbClr val="008000"/>
                  </a:solidFill>
                </a:rPr>
                <a:t>小型画面であれば</a:t>
              </a:r>
              <a:endParaRPr lang="en-US" altLang="ja-JP" dirty="0" smtClean="0">
                <a:solidFill>
                  <a:srgbClr val="008000"/>
                </a:solidFill>
              </a:endParaRPr>
            </a:p>
            <a:p>
              <a:pPr marL="285750" indent="-285750">
                <a:buFont typeface="Arial"/>
                <a:buChar char="•"/>
              </a:pPr>
              <a:r>
                <a:rPr lang="ja-JP" altLang="en-US" dirty="0" smtClean="0">
                  <a:solidFill>
                    <a:srgbClr val="008000"/>
                  </a:solidFill>
                </a:rPr>
                <a:t>ホログラフィック多焦点レンズを使って周波数ごとに位置の異なる集光点を形成．</a:t>
              </a:r>
              <a:endParaRPr lang="en-US" altLang="ja-JP" dirty="0" smtClean="0">
                <a:solidFill>
                  <a:srgbClr val="008000"/>
                </a:solidFill>
              </a:endParaRPr>
            </a:p>
          </p:txBody>
        </p:sp>
        <p:sp>
          <p:nvSpPr>
            <p:cNvPr id="10" name="Up Arrow 9"/>
            <p:cNvSpPr/>
            <p:nvPr/>
          </p:nvSpPr>
          <p:spPr>
            <a:xfrm rot="5400000">
              <a:off x="5761773" y="3865699"/>
              <a:ext cx="1955520" cy="760130"/>
            </a:xfrm>
            <a:prstGeom prst="upArrow">
              <a:avLst>
                <a:gd name="adj1" fmla="val 79499"/>
                <a:gd name="adj2"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2" name="Up Arrow 11"/>
            <p:cNvSpPr/>
            <p:nvPr/>
          </p:nvSpPr>
          <p:spPr>
            <a:xfrm>
              <a:off x="6884557" y="4917871"/>
              <a:ext cx="2674632" cy="760129"/>
            </a:xfrm>
            <a:prstGeom prst="upArrow">
              <a:avLst>
                <a:gd name="adj1" fmla="val 80935"/>
                <a:gd name="adj2"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5" name="Cube 4"/>
            <p:cNvSpPr/>
            <p:nvPr/>
          </p:nvSpPr>
          <p:spPr>
            <a:xfrm>
              <a:off x="6903798" y="3356876"/>
              <a:ext cx="2655391" cy="1722318"/>
            </a:xfrm>
            <a:prstGeom prst="cube">
              <a:avLst>
                <a:gd name="adj" fmla="val 27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8" name="Group 17"/>
            <p:cNvGrpSpPr/>
            <p:nvPr/>
          </p:nvGrpSpPr>
          <p:grpSpPr>
            <a:xfrm>
              <a:off x="6884557" y="3613062"/>
              <a:ext cx="1664430" cy="375726"/>
              <a:chOff x="7380510" y="3036912"/>
              <a:chExt cx="1914575" cy="432193"/>
            </a:xfrm>
          </p:grpSpPr>
          <p:sp>
            <p:nvSpPr>
              <p:cNvPr id="15" name="Freeform 14"/>
              <p:cNvSpPr/>
              <p:nvPr/>
            </p:nvSpPr>
            <p:spPr>
              <a:xfrm>
                <a:off x="7380510" y="3036912"/>
                <a:ext cx="1664430" cy="432193"/>
              </a:xfrm>
              <a:custGeom>
                <a:avLst/>
                <a:gdLst>
                  <a:gd name="connsiteX0" fmla="*/ 0 w 3742561"/>
                  <a:gd name="connsiteY0" fmla="*/ 962188 h 971810"/>
                  <a:gd name="connsiteX1" fmla="*/ 711953 w 3742561"/>
                  <a:gd name="connsiteY1" fmla="*/ 971810 h 971810"/>
                  <a:gd name="connsiteX2" fmla="*/ 808163 w 3742561"/>
                  <a:gd name="connsiteY2" fmla="*/ 0 h 971810"/>
                  <a:gd name="connsiteX3" fmla="*/ 923614 w 3742561"/>
                  <a:gd name="connsiteY3" fmla="*/ 971810 h 971810"/>
                  <a:gd name="connsiteX4" fmla="*/ 1712535 w 3742561"/>
                  <a:gd name="connsiteY4" fmla="*/ 971810 h 971810"/>
                  <a:gd name="connsiteX5" fmla="*/ 1856849 w 3742561"/>
                  <a:gd name="connsiteY5" fmla="*/ 0 h 971810"/>
                  <a:gd name="connsiteX6" fmla="*/ 1943438 w 3742561"/>
                  <a:gd name="connsiteY6" fmla="*/ 962188 h 971810"/>
                  <a:gd name="connsiteX7" fmla="*/ 2713116 w 3742561"/>
                  <a:gd name="connsiteY7" fmla="*/ 942945 h 971810"/>
                  <a:gd name="connsiteX8" fmla="*/ 2876673 w 3742561"/>
                  <a:gd name="connsiteY8" fmla="*/ 38487 h 971810"/>
                  <a:gd name="connsiteX9" fmla="*/ 3011367 w 3742561"/>
                  <a:gd name="connsiteY9" fmla="*/ 942945 h 971810"/>
                  <a:gd name="connsiteX10" fmla="*/ 3742561 w 3742561"/>
                  <a:gd name="connsiteY10" fmla="*/ 923701 h 97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2561" h="971810">
                    <a:moveTo>
                      <a:pt x="0" y="962188"/>
                    </a:moveTo>
                    <a:lnTo>
                      <a:pt x="711953" y="971810"/>
                    </a:lnTo>
                    <a:lnTo>
                      <a:pt x="808163" y="0"/>
                    </a:lnTo>
                    <a:lnTo>
                      <a:pt x="923614" y="971810"/>
                    </a:lnTo>
                    <a:lnTo>
                      <a:pt x="1712535" y="971810"/>
                    </a:lnTo>
                    <a:lnTo>
                      <a:pt x="1856849" y="0"/>
                    </a:lnTo>
                    <a:lnTo>
                      <a:pt x="1943438" y="962188"/>
                    </a:lnTo>
                    <a:lnTo>
                      <a:pt x="2713116" y="942945"/>
                    </a:lnTo>
                    <a:lnTo>
                      <a:pt x="2876673" y="38487"/>
                    </a:lnTo>
                    <a:lnTo>
                      <a:pt x="3011367" y="942945"/>
                    </a:lnTo>
                    <a:lnTo>
                      <a:pt x="3742561" y="923701"/>
                    </a:ln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cxnSp>
            <p:nvCxnSpPr>
              <p:cNvPr id="17" name="Straight Arrow Connector 16"/>
              <p:cNvCxnSpPr/>
              <p:nvPr/>
            </p:nvCxnSpPr>
            <p:spPr>
              <a:xfrm>
                <a:off x="8794794" y="3309929"/>
                <a:ext cx="500291"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grpSp>
          <p:nvGrpSpPr>
            <p:cNvPr id="19" name="Group 18"/>
            <p:cNvGrpSpPr/>
            <p:nvPr/>
          </p:nvGrpSpPr>
          <p:grpSpPr>
            <a:xfrm rot="16200000">
              <a:off x="7866137" y="4599483"/>
              <a:ext cx="1414283" cy="319258"/>
              <a:chOff x="7380510" y="3036912"/>
              <a:chExt cx="1914575" cy="432193"/>
            </a:xfrm>
          </p:grpSpPr>
          <p:sp>
            <p:nvSpPr>
              <p:cNvPr id="20" name="Freeform 19"/>
              <p:cNvSpPr/>
              <p:nvPr/>
            </p:nvSpPr>
            <p:spPr>
              <a:xfrm>
                <a:off x="7380510" y="3036912"/>
                <a:ext cx="1664430" cy="432193"/>
              </a:xfrm>
              <a:custGeom>
                <a:avLst/>
                <a:gdLst>
                  <a:gd name="connsiteX0" fmla="*/ 0 w 3742561"/>
                  <a:gd name="connsiteY0" fmla="*/ 962188 h 971810"/>
                  <a:gd name="connsiteX1" fmla="*/ 711953 w 3742561"/>
                  <a:gd name="connsiteY1" fmla="*/ 971810 h 971810"/>
                  <a:gd name="connsiteX2" fmla="*/ 808163 w 3742561"/>
                  <a:gd name="connsiteY2" fmla="*/ 0 h 971810"/>
                  <a:gd name="connsiteX3" fmla="*/ 923614 w 3742561"/>
                  <a:gd name="connsiteY3" fmla="*/ 971810 h 971810"/>
                  <a:gd name="connsiteX4" fmla="*/ 1712535 w 3742561"/>
                  <a:gd name="connsiteY4" fmla="*/ 971810 h 971810"/>
                  <a:gd name="connsiteX5" fmla="*/ 1856849 w 3742561"/>
                  <a:gd name="connsiteY5" fmla="*/ 0 h 971810"/>
                  <a:gd name="connsiteX6" fmla="*/ 1943438 w 3742561"/>
                  <a:gd name="connsiteY6" fmla="*/ 962188 h 971810"/>
                  <a:gd name="connsiteX7" fmla="*/ 2713116 w 3742561"/>
                  <a:gd name="connsiteY7" fmla="*/ 942945 h 971810"/>
                  <a:gd name="connsiteX8" fmla="*/ 2876673 w 3742561"/>
                  <a:gd name="connsiteY8" fmla="*/ 38487 h 971810"/>
                  <a:gd name="connsiteX9" fmla="*/ 3011367 w 3742561"/>
                  <a:gd name="connsiteY9" fmla="*/ 942945 h 971810"/>
                  <a:gd name="connsiteX10" fmla="*/ 3742561 w 3742561"/>
                  <a:gd name="connsiteY10" fmla="*/ 923701 h 97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2561" h="971810">
                    <a:moveTo>
                      <a:pt x="0" y="962188"/>
                    </a:moveTo>
                    <a:lnTo>
                      <a:pt x="711953" y="971810"/>
                    </a:lnTo>
                    <a:lnTo>
                      <a:pt x="808163" y="0"/>
                    </a:lnTo>
                    <a:lnTo>
                      <a:pt x="923614" y="971810"/>
                    </a:lnTo>
                    <a:lnTo>
                      <a:pt x="1712535" y="971810"/>
                    </a:lnTo>
                    <a:lnTo>
                      <a:pt x="1856849" y="0"/>
                    </a:lnTo>
                    <a:lnTo>
                      <a:pt x="1943438" y="962188"/>
                    </a:lnTo>
                    <a:lnTo>
                      <a:pt x="2713116" y="942945"/>
                    </a:lnTo>
                    <a:lnTo>
                      <a:pt x="2876673" y="38487"/>
                    </a:lnTo>
                    <a:lnTo>
                      <a:pt x="3011367" y="942945"/>
                    </a:lnTo>
                    <a:lnTo>
                      <a:pt x="3742561" y="923701"/>
                    </a:lnTo>
                  </a:path>
                </a:pathLst>
              </a:cu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cxnSp>
            <p:nvCxnSpPr>
              <p:cNvPr id="21" name="Straight Arrow Connector 20"/>
              <p:cNvCxnSpPr/>
              <p:nvPr/>
            </p:nvCxnSpPr>
            <p:spPr>
              <a:xfrm>
                <a:off x="8794794" y="3309929"/>
                <a:ext cx="500291"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grpSp>
    </p:spTree>
    <p:extLst>
      <p:ext uri="{BB962C8B-B14F-4D97-AF65-F5344CB8AC3E}">
        <p14:creationId xmlns:p14="http://schemas.microsoft.com/office/powerpoint/2010/main" val="2777801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7"/>
          <p:cNvSpPr>
            <a:spLocks noChangeArrowheads="1"/>
          </p:cNvSpPr>
          <p:nvPr/>
        </p:nvSpPr>
        <p:spPr bwMode="auto">
          <a:xfrm>
            <a:off x="1469533" y="1902530"/>
            <a:ext cx="2385394" cy="2114604"/>
          </a:xfrm>
          <a:prstGeom prst="ellipse">
            <a:avLst/>
          </a:pr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81" name="正方形/長方形 80"/>
          <p:cNvSpPr/>
          <p:nvPr/>
        </p:nvSpPr>
        <p:spPr>
          <a:xfrm>
            <a:off x="3314265" y="2850073"/>
            <a:ext cx="650463" cy="960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3281953" y="386446"/>
            <a:ext cx="5032147" cy="923330"/>
          </a:xfrm>
          <a:prstGeom prst="rect">
            <a:avLst/>
          </a:prstGeom>
          <a:noFill/>
        </p:spPr>
        <p:txBody>
          <a:bodyPr wrap="none" rtlCol="0">
            <a:spAutoFit/>
          </a:bodyPr>
          <a:lstStyle/>
          <a:p>
            <a:r>
              <a:rPr lang="ja-JP" altLang="en-US" sz="5400" dirty="0" smtClean="0">
                <a:latin typeface="ヒラギノ丸ゴ ProN W4"/>
                <a:ea typeface="ヒラギノ丸ゴ ProN W4"/>
                <a:cs typeface="ヒラギノ丸ゴ ProN W4"/>
              </a:rPr>
              <a:t>センシング</a:t>
            </a:r>
            <a:r>
              <a:rPr kumimoji="1" lang="ja-JP" altLang="en-US" sz="5400" dirty="0" smtClean="0">
                <a:latin typeface="ヒラギノ丸ゴ ProN W4"/>
                <a:ea typeface="ヒラギノ丸ゴ ProN W4"/>
                <a:cs typeface="ヒラギノ丸ゴ ProN W4"/>
              </a:rPr>
              <a:t>コム</a:t>
            </a:r>
            <a:endParaRPr kumimoji="1" lang="ja-JP" altLang="en-US" sz="5400" dirty="0">
              <a:latin typeface="ヒラギノ丸ゴ ProN W4"/>
              <a:ea typeface="ヒラギノ丸ゴ ProN W4"/>
              <a:cs typeface="ヒラギノ丸ゴ ProN W4"/>
            </a:endParaRPr>
          </a:p>
        </p:txBody>
      </p:sp>
      <p:sp>
        <p:nvSpPr>
          <p:cNvPr id="4" name="Arc 6"/>
          <p:cNvSpPr>
            <a:spLocks/>
          </p:cNvSpPr>
          <p:nvPr/>
        </p:nvSpPr>
        <p:spPr bwMode="auto">
          <a:xfrm rot="2427148">
            <a:off x="1579067" y="1421803"/>
            <a:ext cx="477688" cy="105578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6" name="Oval 8"/>
          <p:cNvSpPr>
            <a:spLocks noChangeArrowheads="1"/>
          </p:cNvSpPr>
          <p:nvPr/>
        </p:nvSpPr>
        <p:spPr bwMode="auto">
          <a:xfrm rot="19139085">
            <a:off x="3535459" y="2054659"/>
            <a:ext cx="161257" cy="602434"/>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7" name="Oval 9"/>
          <p:cNvSpPr>
            <a:spLocks noChangeArrowheads="1"/>
          </p:cNvSpPr>
          <p:nvPr/>
        </p:nvSpPr>
        <p:spPr bwMode="auto">
          <a:xfrm rot="2237150">
            <a:off x="1627747" y="2054659"/>
            <a:ext cx="161259" cy="602434"/>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8" name="Arc 10"/>
          <p:cNvSpPr>
            <a:spLocks/>
          </p:cNvSpPr>
          <p:nvPr/>
        </p:nvSpPr>
        <p:spPr bwMode="auto">
          <a:xfrm rot="10019366">
            <a:off x="1551684" y="2879204"/>
            <a:ext cx="1430020" cy="961460"/>
          </a:xfrm>
          <a:custGeom>
            <a:avLst/>
            <a:gdLst>
              <a:gd name="G0" fmla="+- 0 0 0"/>
              <a:gd name="G1" fmla="+- 15343 0 0"/>
              <a:gd name="G2" fmla="+- 21600 0 0"/>
              <a:gd name="T0" fmla="*/ 15204 w 21506"/>
              <a:gd name="T1" fmla="*/ 0 h 15343"/>
              <a:gd name="T2" fmla="*/ 21506 w 21506"/>
              <a:gd name="T3" fmla="*/ 13330 h 15343"/>
              <a:gd name="T4" fmla="*/ 0 w 21506"/>
              <a:gd name="T5" fmla="*/ 15343 h 15343"/>
            </a:gdLst>
            <a:ahLst/>
            <a:cxnLst>
              <a:cxn ang="0">
                <a:pos x="T0" y="T1"/>
              </a:cxn>
              <a:cxn ang="0">
                <a:pos x="T2" y="T3"/>
              </a:cxn>
              <a:cxn ang="0">
                <a:pos x="T4" y="T5"/>
              </a:cxn>
            </a:cxnLst>
            <a:rect l="0" t="0" r="r" b="b"/>
            <a:pathLst>
              <a:path w="21506" h="15343" fill="none" extrusionOk="0">
                <a:moveTo>
                  <a:pt x="15203" y="0"/>
                </a:moveTo>
                <a:cubicBezTo>
                  <a:pt x="18803" y="3566"/>
                  <a:pt x="21033" y="8285"/>
                  <a:pt x="21505" y="13330"/>
                </a:cubicBezTo>
              </a:path>
              <a:path w="21506" h="15343" stroke="0" extrusionOk="0">
                <a:moveTo>
                  <a:pt x="15203" y="0"/>
                </a:moveTo>
                <a:cubicBezTo>
                  <a:pt x="18803" y="3566"/>
                  <a:pt x="21033" y="8285"/>
                  <a:pt x="21505" y="13330"/>
                </a:cubicBezTo>
                <a:lnTo>
                  <a:pt x="0" y="15343"/>
                </a:lnTo>
                <a:close/>
              </a:path>
            </a:pathLst>
          </a:cu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9" name="Text Box 11"/>
          <p:cNvSpPr txBox="1">
            <a:spLocks noChangeArrowheads="1"/>
          </p:cNvSpPr>
          <p:nvPr/>
        </p:nvSpPr>
        <p:spPr bwMode="auto">
          <a:xfrm>
            <a:off x="1703699" y="3032053"/>
            <a:ext cx="10376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ja-JP" dirty="0" err="1">
                <a:solidFill>
                  <a:srgbClr val="008000"/>
                </a:solidFill>
                <a:effectLst/>
              </a:rPr>
              <a:t>Er</a:t>
            </a:r>
            <a:r>
              <a:rPr lang="en-US" altLang="ja-JP" dirty="0">
                <a:solidFill>
                  <a:srgbClr val="008000"/>
                </a:solidFill>
                <a:effectLst/>
              </a:rPr>
              <a:t>-</a:t>
            </a:r>
            <a:r>
              <a:rPr lang="en-US" altLang="ja-JP" dirty="0" smtClean="0">
                <a:solidFill>
                  <a:srgbClr val="008000"/>
                </a:solidFill>
                <a:effectLst/>
              </a:rPr>
              <a:t>doped</a:t>
            </a:r>
            <a:br>
              <a:rPr lang="en-US" altLang="ja-JP" dirty="0" smtClean="0">
                <a:solidFill>
                  <a:srgbClr val="008000"/>
                </a:solidFill>
                <a:effectLst/>
              </a:rPr>
            </a:br>
            <a:r>
              <a:rPr lang="en-US" altLang="ja-JP" dirty="0" smtClean="0">
                <a:solidFill>
                  <a:srgbClr val="008000"/>
                </a:solidFill>
                <a:effectLst/>
              </a:rPr>
              <a:t>fiber</a:t>
            </a:r>
            <a:endParaRPr lang="en-US" altLang="ja-JP" dirty="0">
              <a:solidFill>
                <a:srgbClr val="008000"/>
              </a:solidFill>
              <a:effectLst/>
            </a:endParaRPr>
          </a:p>
        </p:txBody>
      </p:sp>
      <p:sp>
        <p:nvSpPr>
          <p:cNvPr id="10" name="Rectangle 12"/>
          <p:cNvSpPr>
            <a:spLocks noChangeArrowheads="1"/>
          </p:cNvSpPr>
          <p:nvPr/>
        </p:nvSpPr>
        <p:spPr bwMode="auto">
          <a:xfrm>
            <a:off x="2263654" y="3868046"/>
            <a:ext cx="161257" cy="30121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1" name="Rectangle 13"/>
          <p:cNvSpPr>
            <a:spLocks noChangeArrowheads="1"/>
          </p:cNvSpPr>
          <p:nvPr/>
        </p:nvSpPr>
        <p:spPr bwMode="auto">
          <a:xfrm>
            <a:off x="2583127" y="3868046"/>
            <a:ext cx="158215" cy="30121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2" name="Rectangle 14"/>
          <p:cNvSpPr>
            <a:spLocks noChangeArrowheads="1"/>
          </p:cNvSpPr>
          <p:nvPr/>
        </p:nvSpPr>
        <p:spPr bwMode="auto">
          <a:xfrm>
            <a:off x="2899552" y="3868046"/>
            <a:ext cx="161259" cy="30121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18" name="Text Box 20"/>
          <p:cNvSpPr txBox="1">
            <a:spLocks noChangeArrowheads="1"/>
          </p:cNvSpPr>
          <p:nvPr/>
        </p:nvSpPr>
        <p:spPr bwMode="auto">
          <a:xfrm>
            <a:off x="4326364" y="2296960"/>
            <a:ext cx="8559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dirty="0">
                <a:effectLst/>
              </a:rPr>
              <a:t>Output</a:t>
            </a:r>
          </a:p>
        </p:txBody>
      </p:sp>
      <p:sp>
        <p:nvSpPr>
          <p:cNvPr id="19" name="Text Box 21"/>
          <p:cNvSpPr txBox="1">
            <a:spLocks noChangeArrowheads="1"/>
          </p:cNvSpPr>
          <p:nvPr/>
        </p:nvSpPr>
        <p:spPr bwMode="auto">
          <a:xfrm>
            <a:off x="2163250" y="1309776"/>
            <a:ext cx="11355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ja-JP" dirty="0">
                <a:effectLst/>
              </a:rPr>
              <a:t>Isolator</a:t>
            </a:r>
          </a:p>
        </p:txBody>
      </p:sp>
      <p:grpSp>
        <p:nvGrpSpPr>
          <p:cNvPr id="20" name="Group 22"/>
          <p:cNvGrpSpPr>
            <a:grpSpLocks/>
          </p:cNvGrpSpPr>
          <p:nvPr/>
        </p:nvGrpSpPr>
        <p:grpSpPr bwMode="auto">
          <a:xfrm>
            <a:off x="2284949" y="1704762"/>
            <a:ext cx="794118" cy="453346"/>
            <a:chOff x="1290" y="408"/>
            <a:chExt cx="240" cy="144"/>
          </a:xfrm>
        </p:grpSpPr>
        <p:sp>
          <p:nvSpPr>
            <p:cNvPr id="21" name="AutoShape 23"/>
            <p:cNvSpPr>
              <a:spLocks noChangeArrowheads="1"/>
            </p:cNvSpPr>
            <p:nvPr/>
          </p:nvSpPr>
          <p:spPr bwMode="auto">
            <a:xfrm>
              <a:off x="1344" y="432"/>
              <a:ext cx="144" cy="96"/>
            </a:xfrm>
            <a:prstGeom prst="rightArrow">
              <a:avLst>
                <a:gd name="adj1" fmla="val 50000"/>
                <a:gd name="adj2" fmla="val 37500"/>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2" name="Rectangle 24"/>
            <p:cNvSpPr>
              <a:spLocks noChangeArrowheads="1"/>
            </p:cNvSpPr>
            <p:nvPr/>
          </p:nvSpPr>
          <p:spPr bwMode="auto">
            <a:xfrm>
              <a:off x="1290" y="408"/>
              <a:ext cx="240"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99CC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grpSp>
      <p:sp>
        <p:nvSpPr>
          <p:cNvPr id="24" name="Freeform 26"/>
          <p:cNvSpPr>
            <a:spLocks/>
          </p:cNvSpPr>
          <p:nvPr/>
        </p:nvSpPr>
        <p:spPr bwMode="auto">
          <a:xfrm>
            <a:off x="3854931" y="2824443"/>
            <a:ext cx="146045" cy="1314401"/>
          </a:xfrm>
          <a:custGeom>
            <a:avLst/>
            <a:gdLst>
              <a:gd name="T0" fmla="*/ 0 w 1"/>
              <a:gd name="T1" fmla="*/ 0 h 384"/>
              <a:gd name="T2" fmla="*/ 0 w 1"/>
              <a:gd name="T3" fmla="*/ 384 h 384"/>
            </a:gdLst>
            <a:ahLst/>
            <a:cxnLst>
              <a:cxn ang="0">
                <a:pos x="T0" y="T1"/>
              </a:cxn>
              <a:cxn ang="0">
                <a:pos x="T2" y="T3"/>
              </a:cxn>
            </a:cxnLst>
            <a:rect l="0" t="0" r="r" b="b"/>
            <a:pathLst>
              <a:path w="1" h="384">
                <a:moveTo>
                  <a:pt x="0" y="0"/>
                </a:moveTo>
                <a:cubicBezTo>
                  <a:pt x="0" y="0"/>
                  <a:pt x="0" y="192"/>
                  <a:pt x="0" y="384"/>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endParaRPr lang="ja-JP" altLang="en-US"/>
          </a:p>
        </p:txBody>
      </p:sp>
      <p:sp>
        <p:nvSpPr>
          <p:cNvPr id="25" name="Freeform 27"/>
          <p:cNvSpPr>
            <a:spLocks/>
          </p:cNvSpPr>
          <p:nvPr/>
        </p:nvSpPr>
        <p:spPr bwMode="auto">
          <a:xfrm rot="21252366">
            <a:off x="3300081" y="3786450"/>
            <a:ext cx="416850" cy="380232"/>
          </a:xfrm>
          <a:custGeom>
            <a:avLst/>
            <a:gdLst>
              <a:gd name="T0" fmla="*/ 0 w 112"/>
              <a:gd name="T1" fmla="*/ 16 h 112"/>
              <a:gd name="T2" fmla="*/ 96 w 112"/>
              <a:gd name="T3" fmla="*/ 16 h 112"/>
              <a:gd name="T4" fmla="*/ 96 w 112"/>
              <a:gd name="T5" fmla="*/ 112 h 112"/>
            </a:gdLst>
            <a:ahLst/>
            <a:cxnLst>
              <a:cxn ang="0">
                <a:pos x="T0" y="T1"/>
              </a:cxn>
              <a:cxn ang="0">
                <a:pos x="T2" y="T3"/>
              </a:cxn>
              <a:cxn ang="0">
                <a:pos x="T4" y="T5"/>
              </a:cxn>
            </a:cxnLst>
            <a:rect l="0" t="0" r="r" b="b"/>
            <a:pathLst>
              <a:path w="112" h="112">
                <a:moveTo>
                  <a:pt x="0" y="16"/>
                </a:moveTo>
                <a:cubicBezTo>
                  <a:pt x="40" y="8"/>
                  <a:pt x="80" y="0"/>
                  <a:pt x="96" y="16"/>
                </a:cubicBezTo>
                <a:cubicBezTo>
                  <a:pt x="112" y="32"/>
                  <a:pt x="104" y="72"/>
                  <a:pt x="96" y="112"/>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endParaRPr lang="ja-JP" altLang="en-US"/>
          </a:p>
        </p:txBody>
      </p:sp>
      <p:cxnSp>
        <p:nvCxnSpPr>
          <p:cNvPr id="26" name="AutoShape 28"/>
          <p:cNvCxnSpPr>
            <a:cxnSpLocks noChangeShapeType="1"/>
            <a:stCxn id="6" idx="4"/>
          </p:cNvCxnSpPr>
          <p:nvPr/>
        </p:nvCxnSpPr>
        <p:spPr bwMode="auto">
          <a:xfrm rot="16200000" flipH="1">
            <a:off x="4638562" y="1758362"/>
            <a:ext cx="158497" cy="1808091"/>
          </a:xfrm>
          <a:prstGeom prst="curvedConnector2">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27" name="Group 29"/>
          <p:cNvGrpSpPr>
            <a:grpSpLocks/>
          </p:cNvGrpSpPr>
          <p:nvPr/>
        </p:nvGrpSpPr>
        <p:grpSpPr bwMode="auto">
          <a:xfrm>
            <a:off x="1673391" y="947155"/>
            <a:ext cx="602434" cy="438134"/>
            <a:chOff x="426" y="960"/>
            <a:chExt cx="198" cy="144"/>
          </a:xfrm>
        </p:grpSpPr>
        <p:sp>
          <p:nvSpPr>
            <p:cNvPr id="28" name="Rectangle 30"/>
            <p:cNvSpPr>
              <a:spLocks noChangeArrowheads="1"/>
            </p:cNvSpPr>
            <p:nvPr/>
          </p:nvSpPr>
          <p:spPr bwMode="auto">
            <a:xfrm>
              <a:off x="480" y="960"/>
              <a:ext cx="96" cy="14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grpSp>
          <p:nvGrpSpPr>
            <p:cNvPr id="29" name="Group 31"/>
            <p:cNvGrpSpPr>
              <a:grpSpLocks/>
            </p:cNvGrpSpPr>
            <p:nvPr/>
          </p:nvGrpSpPr>
          <p:grpSpPr bwMode="auto">
            <a:xfrm>
              <a:off x="576" y="978"/>
              <a:ext cx="48" cy="90"/>
              <a:chOff x="576" y="1014"/>
              <a:chExt cx="99" cy="90"/>
            </a:xfrm>
          </p:grpSpPr>
          <p:sp>
            <p:nvSpPr>
              <p:cNvPr id="35" name="Line 32"/>
              <p:cNvSpPr>
                <a:spLocks noChangeShapeType="1"/>
              </p:cNvSpPr>
              <p:nvPr/>
            </p:nvSpPr>
            <p:spPr bwMode="auto">
              <a:xfrm>
                <a:off x="579" y="101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36" name="Line 33"/>
              <p:cNvSpPr>
                <a:spLocks noChangeShapeType="1"/>
              </p:cNvSpPr>
              <p:nvPr/>
            </p:nvSpPr>
            <p:spPr bwMode="auto">
              <a:xfrm>
                <a:off x="579" y="104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37" name="Line 34"/>
              <p:cNvSpPr>
                <a:spLocks noChangeShapeType="1"/>
              </p:cNvSpPr>
              <p:nvPr/>
            </p:nvSpPr>
            <p:spPr bwMode="auto">
              <a:xfrm>
                <a:off x="576" y="107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38" name="Line 35"/>
              <p:cNvSpPr>
                <a:spLocks noChangeShapeType="1"/>
              </p:cNvSpPr>
              <p:nvPr/>
            </p:nvSpPr>
            <p:spPr bwMode="auto">
              <a:xfrm>
                <a:off x="579" y="110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grpSp>
        <p:grpSp>
          <p:nvGrpSpPr>
            <p:cNvPr id="30" name="Group 36"/>
            <p:cNvGrpSpPr>
              <a:grpSpLocks/>
            </p:cNvGrpSpPr>
            <p:nvPr/>
          </p:nvGrpSpPr>
          <p:grpSpPr bwMode="auto">
            <a:xfrm>
              <a:off x="426" y="978"/>
              <a:ext cx="48" cy="90"/>
              <a:chOff x="576" y="1014"/>
              <a:chExt cx="99" cy="90"/>
            </a:xfrm>
          </p:grpSpPr>
          <p:sp>
            <p:nvSpPr>
              <p:cNvPr id="31" name="Line 37"/>
              <p:cNvSpPr>
                <a:spLocks noChangeShapeType="1"/>
              </p:cNvSpPr>
              <p:nvPr/>
            </p:nvSpPr>
            <p:spPr bwMode="auto">
              <a:xfrm>
                <a:off x="579" y="101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32" name="Line 38"/>
              <p:cNvSpPr>
                <a:spLocks noChangeShapeType="1"/>
              </p:cNvSpPr>
              <p:nvPr/>
            </p:nvSpPr>
            <p:spPr bwMode="auto">
              <a:xfrm>
                <a:off x="579" y="104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33" name="Line 39"/>
              <p:cNvSpPr>
                <a:spLocks noChangeShapeType="1"/>
              </p:cNvSpPr>
              <p:nvPr/>
            </p:nvSpPr>
            <p:spPr bwMode="auto">
              <a:xfrm>
                <a:off x="576" y="107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34" name="Line 40"/>
              <p:cNvSpPr>
                <a:spLocks noChangeShapeType="1"/>
              </p:cNvSpPr>
              <p:nvPr/>
            </p:nvSpPr>
            <p:spPr bwMode="auto">
              <a:xfrm>
                <a:off x="579" y="110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grpSp>
      </p:grpSp>
      <p:sp>
        <p:nvSpPr>
          <p:cNvPr id="39" name="Text Box 41"/>
          <p:cNvSpPr txBox="1">
            <a:spLocks noChangeArrowheads="1"/>
          </p:cNvSpPr>
          <p:nvPr/>
        </p:nvSpPr>
        <p:spPr bwMode="auto">
          <a:xfrm>
            <a:off x="314318" y="729200"/>
            <a:ext cx="134281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altLang="ja-JP" dirty="0">
                <a:effectLst/>
              </a:rPr>
              <a:t>Pump LD</a:t>
            </a:r>
          </a:p>
          <a:p>
            <a:pPr algn="ctr"/>
            <a:r>
              <a:rPr lang="en-US" altLang="ja-JP" dirty="0">
                <a:effectLst/>
              </a:rPr>
              <a:t>(1480nm)</a:t>
            </a:r>
          </a:p>
        </p:txBody>
      </p:sp>
      <p:sp>
        <p:nvSpPr>
          <p:cNvPr id="80" name="Text Box 21"/>
          <p:cNvSpPr txBox="1">
            <a:spLocks noChangeArrowheads="1"/>
          </p:cNvSpPr>
          <p:nvPr/>
        </p:nvSpPr>
        <p:spPr bwMode="auto">
          <a:xfrm>
            <a:off x="1789082" y="4219322"/>
            <a:ext cx="15871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ja-JP" dirty="0" smtClean="0">
                <a:effectLst/>
              </a:rPr>
              <a:t>Polarization</a:t>
            </a:r>
          </a:p>
          <a:p>
            <a:r>
              <a:rPr lang="en-US" altLang="ja-JP" dirty="0" smtClean="0"/>
              <a:t>controller</a:t>
            </a:r>
            <a:endParaRPr lang="en-US" altLang="ja-JP" dirty="0">
              <a:effectLst/>
            </a:endParaRPr>
          </a:p>
        </p:txBody>
      </p:sp>
      <p:grpSp>
        <p:nvGrpSpPr>
          <p:cNvPr id="84" name="図形グループ 83"/>
          <p:cNvGrpSpPr/>
          <p:nvPr/>
        </p:nvGrpSpPr>
        <p:grpSpPr>
          <a:xfrm flipV="1">
            <a:off x="3685957" y="2770109"/>
            <a:ext cx="170359" cy="2542786"/>
            <a:chOff x="3701441" y="3962828"/>
            <a:chExt cx="1964402" cy="1920413"/>
          </a:xfrm>
          <a:effectLst/>
        </p:grpSpPr>
        <p:sp>
          <p:nvSpPr>
            <p:cNvPr id="82" name="円弧 81"/>
            <p:cNvSpPr/>
            <p:nvPr/>
          </p:nvSpPr>
          <p:spPr>
            <a:xfrm>
              <a:off x="3701441" y="3962828"/>
              <a:ext cx="1920412" cy="1920412"/>
            </a:xfrm>
            <a:prstGeom prst="arc">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3" name="円弧 82"/>
            <p:cNvSpPr/>
            <p:nvPr/>
          </p:nvSpPr>
          <p:spPr>
            <a:xfrm rot="16200000">
              <a:off x="3745431" y="3962829"/>
              <a:ext cx="1920412" cy="1920412"/>
            </a:xfrm>
            <a:prstGeom prst="arc">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
        <p:nvSpPr>
          <p:cNvPr id="85" name="角丸四角形 84"/>
          <p:cNvSpPr/>
          <p:nvPr/>
        </p:nvSpPr>
        <p:spPr>
          <a:xfrm>
            <a:off x="3515595" y="4089232"/>
            <a:ext cx="495590" cy="1378570"/>
          </a:xfrm>
          <a:prstGeom prst="roundRect">
            <a:avLst/>
          </a:prstGeom>
          <a:noFill/>
          <a:ln w="38100" cmpd="sng">
            <a:solidFill>
              <a:srgbClr val="8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p:cNvSpPr txBox="1"/>
          <p:nvPr/>
        </p:nvSpPr>
        <p:spPr>
          <a:xfrm>
            <a:off x="3275236" y="5483295"/>
            <a:ext cx="1563649" cy="830997"/>
          </a:xfrm>
          <a:prstGeom prst="rect">
            <a:avLst/>
          </a:prstGeom>
          <a:noFill/>
        </p:spPr>
        <p:txBody>
          <a:bodyPr wrap="none" rtlCol="0">
            <a:spAutoFit/>
          </a:bodyPr>
          <a:lstStyle/>
          <a:p>
            <a:r>
              <a:rPr kumimoji="1" lang="ja-JP" altLang="en-US" sz="2400" dirty="0" smtClean="0">
                <a:solidFill>
                  <a:srgbClr val="8000FF"/>
                </a:solidFill>
              </a:rPr>
              <a:t>センシング</a:t>
            </a:r>
            <a:endParaRPr kumimoji="1" lang="en-US" altLang="ja-JP" sz="2400" dirty="0" smtClean="0">
              <a:solidFill>
                <a:srgbClr val="8000FF"/>
              </a:solidFill>
            </a:endParaRPr>
          </a:p>
          <a:p>
            <a:r>
              <a:rPr kumimoji="1" lang="en-US" altLang="en-US" sz="2400" dirty="0" smtClean="0">
                <a:solidFill>
                  <a:srgbClr val="8000FF"/>
                </a:solidFill>
              </a:rPr>
              <a:t>キャビティ</a:t>
            </a:r>
            <a:endParaRPr kumimoji="1" lang="ja-JP" altLang="en-US" sz="2400" dirty="0">
              <a:solidFill>
                <a:srgbClr val="8000FF"/>
              </a:solidFill>
            </a:endParaRPr>
          </a:p>
        </p:txBody>
      </p:sp>
      <p:sp>
        <p:nvSpPr>
          <p:cNvPr id="89" name="ストライプ矢印 88"/>
          <p:cNvSpPr/>
          <p:nvPr/>
        </p:nvSpPr>
        <p:spPr>
          <a:xfrm rot="19881494">
            <a:off x="2512463" y="5258285"/>
            <a:ext cx="975694" cy="633855"/>
          </a:xfrm>
          <a:prstGeom prst="striped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p:cNvSpPr txBox="1"/>
          <p:nvPr/>
        </p:nvSpPr>
        <p:spPr>
          <a:xfrm>
            <a:off x="732827" y="5374871"/>
            <a:ext cx="1723549" cy="830997"/>
          </a:xfrm>
          <a:prstGeom prst="rect">
            <a:avLst/>
          </a:prstGeom>
          <a:noFill/>
        </p:spPr>
        <p:txBody>
          <a:bodyPr wrap="none" rtlCol="0">
            <a:spAutoFit/>
          </a:bodyPr>
          <a:lstStyle/>
          <a:p>
            <a:r>
              <a:rPr kumimoji="1" lang="ja-JP" altLang="en-US" sz="2400" dirty="0" smtClean="0">
                <a:solidFill>
                  <a:srgbClr val="0000FF"/>
                </a:solidFill>
              </a:rPr>
              <a:t>測定物理量</a:t>
            </a:r>
            <a:endParaRPr kumimoji="1" lang="en-US" altLang="ja-JP" sz="2400" dirty="0" smtClean="0">
              <a:solidFill>
                <a:srgbClr val="0000FF"/>
              </a:solidFill>
            </a:endParaRPr>
          </a:p>
          <a:p>
            <a:r>
              <a:rPr lang="ja-JP" altLang="en-US" sz="2400" dirty="0" smtClean="0">
                <a:solidFill>
                  <a:srgbClr val="0000FF"/>
                </a:solidFill>
              </a:rPr>
              <a:t>（歪みなど）</a:t>
            </a:r>
            <a:endParaRPr kumimoji="1" lang="ja-JP" altLang="en-US" sz="2400" dirty="0">
              <a:solidFill>
                <a:srgbClr val="0000FF"/>
              </a:solidFill>
            </a:endParaRPr>
          </a:p>
        </p:txBody>
      </p:sp>
      <p:sp>
        <p:nvSpPr>
          <p:cNvPr id="93" name="テキスト ボックス 92"/>
          <p:cNvSpPr txBox="1"/>
          <p:nvPr/>
        </p:nvSpPr>
        <p:spPr>
          <a:xfrm>
            <a:off x="5824257" y="2261469"/>
            <a:ext cx="2318062" cy="954107"/>
          </a:xfrm>
          <a:prstGeom prst="rect">
            <a:avLst/>
          </a:prstGeom>
          <a:solidFill>
            <a:srgbClr val="000090"/>
          </a:solidFill>
        </p:spPr>
        <p:txBody>
          <a:bodyPr wrap="none" rtlCol="0">
            <a:spAutoFit/>
          </a:bodyPr>
          <a:lstStyle/>
          <a:p>
            <a:r>
              <a:rPr kumimoji="1" lang="ja-JP" altLang="en-US" sz="2800" dirty="0" smtClean="0">
                <a:solidFill>
                  <a:srgbClr val="FFFF00"/>
                </a:solidFill>
              </a:rPr>
              <a:t>測定物理量を</a:t>
            </a:r>
            <a:endParaRPr kumimoji="1" lang="en-US" altLang="ja-JP" sz="2800" dirty="0" smtClean="0">
              <a:solidFill>
                <a:srgbClr val="FFFF00"/>
              </a:solidFill>
            </a:endParaRPr>
          </a:p>
          <a:p>
            <a:r>
              <a:rPr kumimoji="1" lang="ja-JP" altLang="en-US" sz="2800" dirty="0" smtClean="0">
                <a:solidFill>
                  <a:srgbClr val="FFFF00"/>
                </a:solidFill>
              </a:rPr>
              <a:t>周波数に置換</a:t>
            </a:r>
            <a:endParaRPr kumimoji="1" lang="en-US" altLang="ja-JP" sz="2800" dirty="0" smtClean="0">
              <a:solidFill>
                <a:srgbClr val="FFFF00"/>
              </a:solidFill>
            </a:endParaRPr>
          </a:p>
        </p:txBody>
      </p:sp>
      <p:sp>
        <p:nvSpPr>
          <p:cNvPr id="96" name="テキスト ボックス 95"/>
          <p:cNvSpPr txBox="1"/>
          <p:nvPr/>
        </p:nvSpPr>
        <p:spPr>
          <a:xfrm>
            <a:off x="4892554" y="3405288"/>
            <a:ext cx="4584211" cy="954107"/>
          </a:xfrm>
          <a:prstGeom prst="rect">
            <a:avLst/>
          </a:prstGeom>
          <a:noFill/>
        </p:spPr>
        <p:txBody>
          <a:bodyPr wrap="square" rtlCol="0">
            <a:spAutoFit/>
          </a:bodyPr>
          <a:lstStyle/>
          <a:p>
            <a:r>
              <a:rPr kumimoji="1" lang="ja-JP" altLang="en-US" sz="2800" dirty="0" smtClean="0">
                <a:solidFill>
                  <a:srgbClr val="FF0000"/>
                </a:solidFill>
              </a:rPr>
              <a:t>光コムの圧倒的な周波数</a:t>
            </a:r>
            <a:endParaRPr kumimoji="1" lang="en-US" altLang="ja-JP" sz="2800" dirty="0" smtClean="0">
              <a:solidFill>
                <a:srgbClr val="FF0000"/>
              </a:solidFill>
            </a:endParaRPr>
          </a:p>
          <a:p>
            <a:r>
              <a:rPr kumimoji="1" lang="ja-JP" altLang="en-US" sz="2800" dirty="0" smtClean="0">
                <a:solidFill>
                  <a:srgbClr val="FF0000"/>
                </a:solidFill>
              </a:rPr>
              <a:t>ダイナミックレンジの利用</a:t>
            </a:r>
            <a:endParaRPr kumimoji="1" lang="ja-JP" altLang="en-US" sz="2800" dirty="0">
              <a:solidFill>
                <a:srgbClr val="FF0000"/>
              </a:solidFill>
            </a:endParaRPr>
          </a:p>
        </p:txBody>
      </p:sp>
      <p:sp>
        <p:nvSpPr>
          <p:cNvPr id="98" name="下矢印 97"/>
          <p:cNvSpPr/>
          <p:nvPr/>
        </p:nvSpPr>
        <p:spPr>
          <a:xfrm>
            <a:off x="6905889" y="4334656"/>
            <a:ext cx="604001" cy="71252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p:cNvSpPr txBox="1"/>
          <p:nvPr/>
        </p:nvSpPr>
        <p:spPr>
          <a:xfrm>
            <a:off x="5029466" y="4967239"/>
            <a:ext cx="4584211" cy="954107"/>
          </a:xfrm>
          <a:prstGeom prst="rect">
            <a:avLst/>
          </a:prstGeom>
          <a:noFill/>
        </p:spPr>
        <p:txBody>
          <a:bodyPr wrap="square" rtlCol="0">
            <a:spAutoFit/>
          </a:bodyPr>
          <a:lstStyle/>
          <a:p>
            <a:r>
              <a:rPr kumimoji="1" lang="ja-JP" altLang="en-US" sz="2800" dirty="0" smtClean="0">
                <a:solidFill>
                  <a:srgbClr val="FF0000"/>
                </a:solidFill>
              </a:rPr>
              <a:t>測定ダイナミックレンジの</a:t>
            </a:r>
            <a:endParaRPr kumimoji="1" lang="en-US" altLang="ja-JP" sz="2800" dirty="0" smtClean="0">
              <a:solidFill>
                <a:srgbClr val="FF0000"/>
              </a:solidFill>
            </a:endParaRPr>
          </a:p>
          <a:p>
            <a:r>
              <a:rPr kumimoji="1" lang="ja-JP" altLang="en-US" sz="2800" dirty="0" smtClean="0">
                <a:solidFill>
                  <a:srgbClr val="FF0000"/>
                </a:solidFill>
              </a:rPr>
              <a:t>大幅な拡大</a:t>
            </a:r>
            <a:endParaRPr kumimoji="1" lang="ja-JP" altLang="en-US" sz="2800" dirty="0">
              <a:solidFill>
                <a:srgbClr val="FF0000"/>
              </a:solidFill>
            </a:endParaRPr>
          </a:p>
        </p:txBody>
      </p:sp>
      <p:sp>
        <p:nvSpPr>
          <p:cNvPr id="101" name="角丸四角形 100"/>
          <p:cNvSpPr/>
          <p:nvPr/>
        </p:nvSpPr>
        <p:spPr>
          <a:xfrm>
            <a:off x="3528610" y="4071247"/>
            <a:ext cx="495590" cy="1378570"/>
          </a:xfrm>
          <a:prstGeom prst="roundRect">
            <a:avLst/>
          </a:prstGeom>
          <a:solidFill>
            <a:srgbClr val="8000FF">
              <a:alpha val="30000"/>
            </a:srgbClr>
          </a:solidFill>
          <a:ln w="381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61242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 y="222575"/>
            <a:ext cx="4559161" cy="1569660"/>
          </a:xfrm>
          <a:prstGeom prst="rect">
            <a:avLst/>
          </a:prstGeom>
          <a:noFill/>
        </p:spPr>
        <p:txBody>
          <a:bodyPr wrap="square" rtlCol="0">
            <a:spAutoFit/>
          </a:bodyPr>
          <a:lstStyle/>
          <a:p>
            <a:pPr algn="ctr"/>
            <a:r>
              <a:rPr kumimoji="1" lang="ja-JP" altLang="en-US" sz="4800" dirty="0" smtClean="0">
                <a:latin typeface="ヒラギノ丸ゴ ProN W4"/>
                <a:ea typeface="ヒラギノ丸ゴ ProN W4"/>
                <a:cs typeface="ヒラギノ丸ゴ ProN W4"/>
              </a:rPr>
              <a:t>光音響イメージングへの応用</a:t>
            </a:r>
            <a:endParaRPr kumimoji="1" lang="ja-JP" altLang="en-US" sz="4800" dirty="0">
              <a:latin typeface="ヒラギノ丸ゴ ProN W4"/>
              <a:ea typeface="ヒラギノ丸ゴ ProN W4"/>
              <a:cs typeface="ヒラギノ丸ゴ ProN W4"/>
            </a:endParaRPr>
          </a:p>
        </p:txBody>
      </p:sp>
      <p:sp>
        <p:nvSpPr>
          <p:cNvPr id="4" name="テキスト ボックス 3"/>
          <p:cNvSpPr txBox="1"/>
          <p:nvPr/>
        </p:nvSpPr>
        <p:spPr>
          <a:xfrm>
            <a:off x="116170" y="2234952"/>
            <a:ext cx="4779770" cy="461665"/>
          </a:xfrm>
          <a:prstGeom prst="rect">
            <a:avLst/>
          </a:prstGeom>
          <a:solidFill>
            <a:schemeClr val="tx1"/>
          </a:solidFill>
        </p:spPr>
        <p:txBody>
          <a:bodyPr wrap="none" rtlCol="0">
            <a:spAutoFit/>
          </a:bodyPr>
          <a:lstStyle/>
          <a:p>
            <a:r>
              <a:rPr kumimoji="1" lang="ja-JP" altLang="en-US" sz="2400" dirty="0" smtClean="0">
                <a:solidFill>
                  <a:schemeClr val="bg1"/>
                </a:solidFill>
                <a:latin typeface="ヒラギノ丸ゴ ProN W4"/>
                <a:ea typeface="ヒラギノ丸ゴ ProN W4"/>
                <a:cs typeface="ヒラギノ丸ゴ ProN W4"/>
              </a:rPr>
              <a:t>超音波トランスデューサー＠従来</a:t>
            </a:r>
            <a:endParaRPr kumimoji="1" lang="ja-JP" altLang="en-US" sz="2400" dirty="0">
              <a:solidFill>
                <a:schemeClr val="bg1"/>
              </a:solidFill>
              <a:latin typeface="ヒラギノ丸ゴ ProN W4"/>
              <a:ea typeface="ヒラギノ丸ゴ ProN W4"/>
              <a:cs typeface="ヒラギノ丸ゴ ProN W4"/>
            </a:endParaRPr>
          </a:p>
        </p:txBody>
      </p:sp>
      <p:sp>
        <p:nvSpPr>
          <p:cNvPr id="5" name="テキスト ボックス 4"/>
          <p:cNvSpPr txBox="1"/>
          <p:nvPr/>
        </p:nvSpPr>
        <p:spPr>
          <a:xfrm>
            <a:off x="6303251" y="197700"/>
            <a:ext cx="2044149" cy="461665"/>
          </a:xfrm>
          <a:prstGeom prst="rect">
            <a:avLst/>
          </a:prstGeom>
          <a:solidFill>
            <a:schemeClr val="tx1"/>
          </a:solidFill>
        </p:spPr>
        <p:txBody>
          <a:bodyPr wrap="none" rtlCol="0">
            <a:spAutoFit/>
          </a:bodyPr>
          <a:lstStyle/>
          <a:p>
            <a:r>
              <a:rPr kumimoji="1" lang="ja-JP" altLang="en-US" sz="2400" dirty="0" smtClean="0">
                <a:solidFill>
                  <a:schemeClr val="bg1"/>
                </a:solidFill>
                <a:latin typeface="ヒラギノ丸ゴ ProN W4"/>
                <a:ea typeface="ヒラギノ丸ゴ ProN W4"/>
                <a:cs typeface="ヒラギノ丸ゴ ProN W4"/>
              </a:rPr>
              <a:t>光センシング</a:t>
            </a:r>
            <a:endParaRPr kumimoji="1" lang="ja-JP" altLang="en-US" sz="2400" dirty="0">
              <a:solidFill>
                <a:schemeClr val="bg1"/>
              </a:solidFill>
              <a:latin typeface="ヒラギノ丸ゴ ProN W4"/>
              <a:ea typeface="ヒラギノ丸ゴ ProN W4"/>
              <a:cs typeface="ヒラギノ丸ゴ ProN W4"/>
            </a:endParaRPr>
          </a:p>
        </p:txBody>
      </p:sp>
      <p:pic>
        <p:nvPicPr>
          <p:cNvPr id="6" name="図 5"/>
          <p:cNvPicPr>
            <a:picLocks noChangeAspect="1"/>
          </p:cNvPicPr>
          <p:nvPr/>
        </p:nvPicPr>
        <p:blipFill>
          <a:blip r:embed="rId2"/>
          <a:stretch>
            <a:fillRect/>
          </a:stretch>
        </p:blipFill>
        <p:spPr>
          <a:xfrm>
            <a:off x="148736" y="2853835"/>
            <a:ext cx="4612411" cy="3459308"/>
          </a:xfrm>
          <a:prstGeom prst="rect">
            <a:avLst/>
          </a:prstGeom>
        </p:spPr>
      </p:pic>
      <p:pic>
        <p:nvPicPr>
          <p:cNvPr id="8" name="図 7"/>
          <p:cNvPicPr>
            <a:picLocks noChangeAspect="1"/>
          </p:cNvPicPr>
          <p:nvPr/>
        </p:nvPicPr>
        <p:blipFill>
          <a:blip r:embed="rId3"/>
          <a:stretch>
            <a:fillRect/>
          </a:stretch>
        </p:blipFill>
        <p:spPr>
          <a:xfrm>
            <a:off x="5162241" y="712397"/>
            <a:ext cx="4320000" cy="2291174"/>
          </a:xfrm>
          <a:prstGeom prst="rect">
            <a:avLst/>
          </a:prstGeom>
        </p:spPr>
      </p:pic>
      <p:pic>
        <p:nvPicPr>
          <p:cNvPr id="9" name="図 8"/>
          <p:cNvPicPr>
            <a:picLocks noChangeAspect="1"/>
          </p:cNvPicPr>
          <p:nvPr/>
        </p:nvPicPr>
        <p:blipFill>
          <a:blip r:embed="rId4"/>
          <a:stretch>
            <a:fillRect/>
          </a:stretch>
        </p:blipFill>
        <p:spPr>
          <a:xfrm>
            <a:off x="5162241" y="3130536"/>
            <a:ext cx="4320000" cy="3422337"/>
          </a:xfrm>
          <a:prstGeom prst="rect">
            <a:avLst/>
          </a:prstGeom>
        </p:spPr>
      </p:pic>
      <p:sp>
        <p:nvSpPr>
          <p:cNvPr id="10" name="テキスト ボックス 9"/>
          <p:cNvSpPr txBox="1"/>
          <p:nvPr/>
        </p:nvSpPr>
        <p:spPr>
          <a:xfrm>
            <a:off x="5491001" y="6488668"/>
            <a:ext cx="3263133" cy="369332"/>
          </a:xfrm>
          <a:prstGeom prst="rect">
            <a:avLst/>
          </a:prstGeom>
          <a:noFill/>
        </p:spPr>
        <p:txBody>
          <a:bodyPr wrap="none" rtlCol="0">
            <a:spAutoFit/>
          </a:bodyPr>
          <a:lstStyle/>
          <a:p>
            <a:r>
              <a:rPr lang="en-US" altLang="ja-JP" i="1" dirty="0"/>
              <a:t>Scientific Reports</a:t>
            </a:r>
            <a:r>
              <a:rPr lang="en-US" altLang="ja-JP" dirty="0"/>
              <a:t> </a:t>
            </a:r>
            <a:r>
              <a:rPr lang="en-US" altLang="ja-JP" b="1" dirty="0"/>
              <a:t>4</a:t>
            </a:r>
            <a:r>
              <a:rPr lang="en-US" altLang="ja-JP" dirty="0"/>
              <a:t>, </a:t>
            </a:r>
            <a:r>
              <a:rPr lang="en-US" altLang="ja-JP" dirty="0" smtClean="0"/>
              <a:t>4496 (2014).</a:t>
            </a:r>
            <a:endParaRPr kumimoji="1" lang="ja-JP" altLang="en-US" dirty="0"/>
          </a:p>
        </p:txBody>
      </p:sp>
    </p:spTree>
    <p:extLst>
      <p:ext uri="{BB962C8B-B14F-4D97-AF65-F5344CB8AC3E}">
        <p14:creationId xmlns:p14="http://schemas.microsoft.com/office/powerpoint/2010/main" val="17512415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fig1.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900" y="1563280"/>
            <a:ext cx="7290816" cy="5337048"/>
          </a:xfrm>
          <a:prstGeom prst="rect">
            <a:avLst/>
          </a:prstGeom>
        </p:spPr>
      </p:pic>
      <p:sp>
        <p:nvSpPr>
          <p:cNvPr id="142339" name="Rectangle 1027"/>
          <p:cNvSpPr>
            <a:spLocks noGrp="1" noChangeArrowheads="1"/>
          </p:cNvSpPr>
          <p:nvPr>
            <p:ph type="title" idx="4294967295"/>
          </p:nvPr>
        </p:nvSpPr>
        <p:spPr>
          <a:xfrm>
            <a:off x="26460" y="52906"/>
            <a:ext cx="9906000" cy="931406"/>
          </a:xfrm>
          <a:solidFill>
            <a:schemeClr val="bg1"/>
          </a:solidFill>
        </p:spPr>
        <p:txBody>
          <a:bodyPr/>
          <a:lstStyle/>
          <a:p>
            <a:pPr>
              <a:lnSpc>
                <a:spcPct val="70000"/>
              </a:lnSpc>
            </a:pPr>
            <a:r>
              <a:rPr lang="en-US" altLang="ja-JP" sz="4800" dirty="0" smtClean="0">
                <a:latin typeface="Arial"/>
                <a:cs typeface="Arial"/>
              </a:rPr>
              <a:t>How to measure </a:t>
            </a:r>
            <a:r>
              <a:rPr lang="en-US" altLang="ja-JP" sz="4800" dirty="0">
                <a:latin typeface="Arial"/>
                <a:cs typeface="Arial"/>
              </a:rPr>
              <a:t>mode-resolved THz </a:t>
            </a:r>
            <a:r>
              <a:rPr lang="en-US" altLang="ja-JP" sz="4800" dirty="0" smtClean="0">
                <a:latin typeface="Arial"/>
                <a:cs typeface="Arial"/>
              </a:rPr>
              <a:t>comb spectrum</a:t>
            </a:r>
            <a:endParaRPr lang="en-US" altLang="ja-JP" sz="4800" dirty="0">
              <a:latin typeface="Arial"/>
              <a:cs typeface="Arial"/>
            </a:endParaRPr>
          </a:p>
        </p:txBody>
      </p:sp>
      <p:sp>
        <p:nvSpPr>
          <p:cNvPr id="142342" name="Text Box 1030"/>
          <p:cNvSpPr txBox="1">
            <a:spLocks noChangeArrowheads="1"/>
          </p:cNvSpPr>
          <p:nvPr/>
        </p:nvSpPr>
        <p:spPr bwMode="auto">
          <a:xfrm>
            <a:off x="173201" y="1024349"/>
            <a:ext cx="9578847" cy="461665"/>
          </a:xfrm>
          <a:prstGeom prst="rect">
            <a:avLst/>
          </a:prstGeom>
          <a:solidFill>
            <a:srgbClr val="000090"/>
          </a:solidFill>
          <a:ln w="9525">
            <a:noFill/>
            <a:miter lim="800000"/>
            <a:headEnd/>
            <a:tailEnd/>
          </a:ln>
          <a:effectLst/>
        </p:spPr>
        <p:txBody>
          <a:bodyPr wrap="square">
            <a:prstTxWarp prst="textNoShape">
              <a:avLst/>
            </a:prstTxWarp>
            <a:spAutoFit/>
          </a:bodyPr>
          <a:lstStyle/>
          <a:p>
            <a:pPr algn="ctr"/>
            <a:r>
              <a:rPr lang="en-US" altLang="ja-JP" sz="2400" dirty="0" smtClean="0">
                <a:solidFill>
                  <a:srgbClr val="FFFF00"/>
                </a:solidFill>
                <a:latin typeface="Arial"/>
                <a:cs typeface="Arial"/>
              </a:rPr>
              <a:t>Traditional  THz</a:t>
            </a:r>
            <a:r>
              <a:rPr lang="en-US" altLang="ja-JP" sz="2400" dirty="0">
                <a:solidFill>
                  <a:srgbClr val="FFFF00"/>
                </a:solidFill>
                <a:latin typeface="Arial"/>
                <a:cs typeface="Arial"/>
              </a:rPr>
              <a:t>-</a:t>
            </a:r>
            <a:r>
              <a:rPr lang="en-US" altLang="ja-JP" sz="2400" dirty="0" smtClean="0">
                <a:solidFill>
                  <a:srgbClr val="FFFF00"/>
                </a:solidFill>
                <a:latin typeface="Arial"/>
                <a:cs typeface="Arial"/>
              </a:rPr>
              <a:t>TDS equipped with mechanical time-delay scanning</a:t>
            </a:r>
            <a:endParaRPr lang="en-US" altLang="ja-JP" sz="2400" dirty="0">
              <a:solidFill>
                <a:srgbClr val="FFFF00"/>
              </a:solidFill>
              <a:latin typeface="Arial"/>
              <a:cs typeface="Arial"/>
            </a:endParaRPr>
          </a:p>
        </p:txBody>
      </p:sp>
      <p:sp>
        <p:nvSpPr>
          <p:cNvPr id="142343" name="Text Box 1031"/>
          <p:cNvSpPr txBox="1">
            <a:spLocks noChangeArrowheads="1"/>
          </p:cNvSpPr>
          <p:nvPr/>
        </p:nvSpPr>
        <p:spPr bwMode="auto">
          <a:xfrm>
            <a:off x="2613770" y="4006852"/>
            <a:ext cx="5187776" cy="461665"/>
          </a:xfrm>
          <a:prstGeom prst="rect">
            <a:avLst/>
          </a:prstGeom>
          <a:solidFill>
            <a:srgbClr val="000090"/>
          </a:solidFill>
          <a:ln w="9525">
            <a:noFill/>
            <a:miter lim="800000"/>
            <a:headEnd/>
            <a:tailEnd/>
          </a:ln>
          <a:effectLst/>
        </p:spPr>
        <p:txBody>
          <a:bodyPr wrap="square">
            <a:prstTxWarp prst="textNoShape">
              <a:avLst/>
            </a:prstTxWarp>
            <a:spAutoFit/>
          </a:bodyPr>
          <a:lstStyle/>
          <a:p>
            <a:pPr algn="ctr"/>
            <a:r>
              <a:rPr lang="en-US" altLang="ja-JP" sz="2400" b="1" dirty="0">
                <a:solidFill>
                  <a:srgbClr val="FFFF00"/>
                </a:solidFill>
                <a:latin typeface="Arial"/>
                <a:cs typeface="Arial"/>
              </a:rPr>
              <a:t>Time-window-extended </a:t>
            </a:r>
            <a:r>
              <a:rPr lang="en-US" altLang="ja-JP" sz="2400" b="1" dirty="0" smtClean="0">
                <a:solidFill>
                  <a:srgbClr val="FFFF00"/>
                </a:solidFill>
                <a:latin typeface="Arial"/>
                <a:cs typeface="Arial"/>
              </a:rPr>
              <a:t>THz</a:t>
            </a:r>
            <a:r>
              <a:rPr lang="en-US" altLang="ja-JP" sz="2400" b="1" dirty="0">
                <a:solidFill>
                  <a:srgbClr val="FFFF00"/>
                </a:solidFill>
                <a:latin typeface="Arial"/>
                <a:cs typeface="Arial"/>
              </a:rPr>
              <a:t>-TDS</a:t>
            </a:r>
          </a:p>
        </p:txBody>
      </p:sp>
    </p:spTree>
    <p:extLst>
      <p:ext uri="{BB962C8B-B14F-4D97-AF65-F5344CB8AC3E}">
        <p14:creationId xmlns:p14="http://schemas.microsoft.com/office/powerpoint/2010/main" val="4268085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 y="222575"/>
            <a:ext cx="9905998" cy="923330"/>
          </a:xfrm>
          <a:prstGeom prst="rect">
            <a:avLst/>
          </a:prstGeom>
          <a:noFill/>
        </p:spPr>
        <p:txBody>
          <a:bodyPr wrap="square" rtlCol="0">
            <a:spAutoFit/>
          </a:bodyPr>
          <a:lstStyle/>
          <a:p>
            <a:pPr algn="ctr"/>
            <a:r>
              <a:rPr kumimoji="1" lang="en-US" altLang="ja-JP" sz="5400" dirty="0" smtClean="0">
                <a:latin typeface="ヒラギノ丸ゴ ProN W4"/>
                <a:ea typeface="ヒラギノ丸ゴ ProN W4"/>
                <a:cs typeface="ヒラギノ丸ゴ ProN W4"/>
              </a:rPr>
              <a:t>SPR</a:t>
            </a:r>
            <a:r>
              <a:rPr kumimoji="1" lang="ja-JP" altLang="en-US" sz="5400" dirty="0" smtClean="0">
                <a:latin typeface="ヒラギノ丸ゴ ProN W4"/>
                <a:ea typeface="ヒラギノ丸ゴ ProN W4"/>
                <a:cs typeface="ヒラギノ丸ゴ ProN W4"/>
              </a:rPr>
              <a:t>センシング</a:t>
            </a:r>
            <a:endParaRPr kumimoji="1" lang="ja-JP" altLang="en-US" sz="5400" dirty="0">
              <a:latin typeface="ヒラギノ丸ゴ ProN W4"/>
              <a:ea typeface="ヒラギノ丸ゴ ProN W4"/>
              <a:cs typeface="ヒラギノ丸ゴ ProN W4"/>
            </a:endParaRPr>
          </a:p>
        </p:txBody>
      </p:sp>
      <p:sp>
        <p:nvSpPr>
          <p:cNvPr id="7" name="正方形/長方形 6"/>
          <p:cNvSpPr/>
          <p:nvPr/>
        </p:nvSpPr>
        <p:spPr>
          <a:xfrm>
            <a:off x="4202021" y="5008083"/>
            <a:ext cx="5368372" cy="1938992"/>
          </a:xfrm>
          <a:prstGeom prst="rect">
            <a:avLst/>
          </a:prstGeom>
        </p:spPr>
        <p:txBody>
          <a:bodyPr wrap="square">
            <a:spAutoFit/>
          </a:bodyPr>
          <a:lstStyle/>
          <a:p>
            <a:pPr lvl="0"/>
            <a:r>
              <a:rPr lang="en-US" altLang="ja-JP" sz="2400" dirty="0" err="1" smtClean="0">
                <a:solidFill>
                  <a:srgbClr val="0000FF"/>
                </a:solidFill>
                <a:latin typeface="ヒラギノ丸ゴ ProN W4"/>
                <a:ea typeface="ヒラギノ丸ゴ ProN W4"/>
                <a:cs typeface="ヒラギノ丸ゴ ProN W4"/>
              </a:rPr>
              <a:t>f</a:t>
            </a:r>
            <a:r>
              <a:rPr lang="en-US" altLang="ja-JP" sz="2400" baseline="-25000" dirty="0" err="1" smtClean="0">
                <a:solidFill>
                  <a:srgbClr val="0000FF"/>
                </a:solidFill>
                <a:latin typeface="ヒラギノ丸ゴ ProN W4"/>
                <a:ea typeface="ヒラギノ丸ゴ ProN W4"/>
                <a:cs typeface="ヒラギノ丸ゴ ProN W4"/>
              </a:rPr>
              <a:t>rep</a:t>
            </a:r>
            <a:r>
              <a:rPr lang="ja-JP" altLang="en-US" sz="2400" dirty="0" smtClean="0">
                <a:solidFill>
                  <a:srgbClr val="0000FF"/>
                </a:solidFill>
                <a:latin typeface="ヒラギノ丸ゴ ProN W4"/>
                <a:ea typeface="ヒラギノ丸ゴ ProN W4"/>
                <a:cs typeface="ヒラギノ丸ゴ ProN W4"/>
              </a:rPr>
              <a:t>変化＠共鳴波長？</a:t>
            </a:r>
            <a:endParaRPr lang="en-US" altLang="ja-JP" sz="2400" dirty="0" smtClean="0">
              <a:solidFill>
                <a:srgbClr val="0000FF"/>
              </a:solidFill>
              <a:latin typeface="ヒラギノ丸ゴ ProN W4"/>
              <a:ea typeface="ヒラギノ丸ゴ ProN W4"/>
              <a:cs typeface="ヒラギノ丸ゴ ProN W4"/>
            </a:endParaRPr>
          </a:p>
          <a:p>
            <a:r>
              <a:rPr lang="ja-JP" altLang="en-US" sz="2400" smtClean="0">
                <a:solidFill>
                  <a:srgbClr val="0000FF"/>
                </a:solidFill>
                <a:latin typeface="ヒラギノ丸ゴ ProN W4"/>
                <a:ea typeface="ヒラギノ丸ゴ ProN W4"/>
                <a:cs typeface="ヒラギノ丸ゴ ProN W4"/>
              </a:rPr>
              <a:t>コムモードシフト＠</a:t>
            </a:r>
            <a:r>
              <a:rPr lang="ja-JP" altLang="en-US" sz="2400" dirty="0">
                <a:solidFill>
                  <a:srgbClr val="0000FF"/>
                </a:solidFill>
                <a:latin typeface="ヒラギノ丸ゴ ProN W4"/>
                <a:ea typeface="ヒラギノ丸ゴ ProN W4"/>
                <a:cs typeface="ヒラギノ丸ゴ ProN W4"/>
              </a:rPr>
              <a:t>共鳴波長</a:t>
            </a:r>
            <a:r>
              <a:rPr lang="ja-JP" altLang="en-US" sz="2400" dirty="0" smtClean="0">
                <a:solidFill>
                  <a:srgbClr val="0000FF"/>
                </a:solidFill>
                <a:latin typeface="ヒラギノ丸ゴ ProN W4"/>
                <a:ea typeface="ヒラギノ丸ゴ ProN W4"/>
                <a:cs typeface="ヒラギノ丸ゴ ProN W4"/>
              </a:rPr>
              <a:t>？</a:t>
            </a:r>
            <a:endParaRPr lang="en-US" altLang="ja-JP" sz="2400" dirty="0" smtClean="0">
              <a:solidFill>
                <a:srgbClr val="0000FF"/>
              </a:solidFill>
              <a:latin typeface="ヒラギノ丸ゴ ProN W4"/>
              <a:ea typeface="ヒラギノ丸ゴ ProN W4"/>
              <a:cs typeface="ヒラギノ丸ゴ ProN W4"/>
            </a:endParaRPr>
          </a:p>
          <a:p>
            <a:pPr lvl="0"/>
            <a:r>
              <a:rPr lang="ja-JP" altLang="en-US" sz="2400" dirty="0" smtClean="0">
                <a:solidFill>
                  <a:srgbClr val="0000FF"/>
                </a:solidFill>
                <a:latin typeface="ヒラギノ丸ゴ ProN W4"/>
                <a:ea typeface="ヒラギノ丸ゴ ProN W4"/>
                <a:cs typeface="ヒラギノ丸ゴ ProN W4"/>
              </a:rPr>
              <a:t>高分解</a:t>
            </a:r>
            <a:r>
              <a:rPr lang="ja-JP" altLang="en-US" sz="2400" dirty="0">
                <a:solidFill>
                  <a:srgbClr val="0000FF"/>
                </a:solidFill>
                <a:latin typeface="ヒラギノ丸ゴ ProN W4"/>
                <a:ea typeface="ヒラギノ丸ゴ ProN W4"/>
                <a:cs typeface="ヒラギノ丸ゴ ProN W4"/>
              </a:rPr>
              <a:t>能</a:t>
            </a:r>
            <a:r>
              <a:rPr lang="ja-JP" altLang="en-US" sz="2400" dirty="0" smtClean="0">
                <a:solidFill>
                  <a:srgbClr val="0000FF"/>
                </a:solidFill>
                <a:latin typeface="ヒラギノ丸ゴ ProN W4"/>
                <a:ea typeface="ヒラギノ丸ゴ ProN W4"/>
                <a:cs typeface="ヒラギノ丸ゴ ProN W4"/>
              </a:rPr>
              <a:t>スペクトル＠デュアル光コム</a:t>
            </a:r>
            <a:endParaRPr lang="en-US" altLang="ja-JP" sz="2400" dirty="0" smtClean="0">
              <a:solidFill>
                <a:srgbClr val="0000FF"/>
              </a:solidFill>
              <a:latin typeface="ヒラギノ丸ゴ ProN W4"/>
              <a:ea typeface="ヒラギノ丸ゴ ProN W4"/>
              <a:cs typeface="ヒラギノ丸ゴ ProN W4"/>
            </a:endParaRPr>
          </a:p>
          <a:p>
            <a:pPr lvl="0"/>
            <a:r>
              <a:rPr lang="ja-JP" altLang="en-US" sz="2400" dirty="0" smtClean="0">
                <a:solidFill>
                  <a:srgbClr val="0000FF"/>
                </a:solidFill>
                <a:latin typeface="ヒラギノ丸ゴ ProN W4"/>
                <a:ea typeface="ヒラギノ丸ゴ ProN W4"/>
                <a:cs typeface="ヒラギノ丸ゴ ProN W4"/>
              </a:rPr>
              <a:t>複素</a:t>
            </a:r>
            <a:r>
              <a:rPr lang="en-US" altLang="ja-JP" sz="2400" dirty="0" smtClean="0">
                <a:solidFill>
                  <a:srgbClr val="0000FF"/>
                </a:solidFill>
                <a:latin typeface="ヒラギノ丸ゴ ProN W4"/>
                <a:ea typeface="ヒラギノ丸ゴ ProN W4"/>
                <a:cs typeface="ヒラギノ丸ゴ ProN W4"/>
              </a:rPr>
              <a:t>SPR</a:t>
            </a:r>
            <a:r>
              <a:rPr lang="ja-JP" altLang="en-US" sz="2400" dirty="0" smtClean="0">
                <a:solidFill>
                  <a:srgbClr val="0000FF"/>
                </a:solidFill>
                <a:latin typeface="ヒラギノ丸ゴ ProN W4"/>
                <a:ea typeface="ヒラギノ丸ゴ ProN W4"/>
                <a:cs typeface="ヒラギノ丸ゴ ProN W4"/>
              </a:rPr>
              <a:t>スペクトル（</a:t>
            </a:r>
            <a:r>
              <a:rPr lang="en-US" altLang="ja-JP" sz="2400" dirty="0" smtClean="0">
                <a:solidFill>
                  <a:srgbClr val="0000FF"/>
                </a:solidFill>
                <a:latin typeface="ヒラギノ丸ゴ ProN W4"/>
                <a:ea typeface="ヒラギノ丸ゴ ProN W4"/>
                <a:cs typeface="ヒラギノ丸ゴ ProN W4"/>
              </a:rPr>
              <a:t>K-K</a:t>
            </a:r>
            <a:r>
              <a:rPr lang="ja-JP" altLang="en-US" sz="2400" dirty="0" smtClean="0">
                <a:solidFill>
                  <a:srgbClr val="0000FF"/>
                </a:solidFill>
                <a:latin typeface="ヒラギノ丸ゴ ProN W4"/>
                <a:ea typeface="ヒラギノ丸ゴ ProN W4"/>
                <a:cs typeface="ヒラギノ丸ゴ ProN W4"/>
              </a:rPr>
              <a:t>変換なし）</a:t>
            </a:r>
            <a:endParaRPr lang="en-US" altLang="ja-JP" sz="2400" dirty="0" smtClean="0">
              <a:solidFill>
                <a:srgbClr val="0000FF"/>
              </a:solidFill>
              <a:latin typeface="ヒラギノ丸ゴ ProN W4"/>
              <a:ea typeface="ヒラギノ丸ゴ ProN W4"/>
              <a:cs typeface="ヒラギノ丸ゴ ProN W4"/>
            </a:endParaRPr>
          </a:p>
          <a:p>
            <a:pPr lvl="0"/>
            <a:r>
              <a:rPr lang="ja-JP" altLang="en-US" sz="2400" dirty="0" smtClean="0">
                <a:solidFill>
                  <a:srgbClr val="FF0000"/>
                </a:solidFill>
                <a:latin typeface="ヒラギノ丸ゴ ProN W4"/>
                <a:ea typeface="ヒラギノ丸ゴ ProN W4"/>
                <a:cs typeface="ヒラギノ丸ゴ ProN W4"/>
              </a:rPr>
              <a:t>レーザー波長の問題？</a:t>
            </a:r>
            <a:endParaRPr lang="ja-JP" altLang="en-US" sz="2400" dirty="0">
              <a:solidFill>
                <a:srgbClr val="FF0000"/>
              </a:solidFill>
              <a:latin typeface="ヒラギノ丸ゴ ProN W4"/>
              <a:ea typeface="ヒラギノ丸ゴ ProN W4"/>
              <a:cs typeface="ヒラギノ丸ゴ ProN W4"/>
            </a:endParaRPr>
          </a:p>
        </p:txBody>
      </p:sp>
      <p:pic>
        <p:nvPicPr>
          <p:cNvPr id="13" name="図 12"/>
          <p:cNvPicPr>
            <a:picLocks noChangeAspect="1"/>
          </p:cNvPicPr>
          <p:nvPr/>
        </p:nvPicPr>
        <p:blipFill>
          <a:blip r:embed="rId3"/>
          <a:stretch>
            <a:fillRect/>
          </a:stretch>
        </p:blipFill>
        <p:spPr>
          <a:xfrm>
            <a:off x="295473" y="1031056"/>
            <a:ext cx="3600000" cy="2202062"/>
          </a:xfrm>
          <a:prstGeom prst="rect">
            <a:avLst/>
          </a:prstGeom>
        </p:spPr>
      </p:pic>
      <p:sp>
        <p:nvSpPr>
          <p:cNvPr id="14" name="テキスト ボックス 13"/>
          <p:cNvSpPr txBox="1"/>
          <p:nvPr/>
        </p:nvSpPr>
        <p:spPr>
          <a:xfrm>
            <a:off x="910072" y="2833008"/>
            <a:ext cx="1997061" cy="400110"/>
          </a:xfrm>
          <a:prstGeom prst="rect">
            <a:avLst/>
          </a:prstGeom>
          <a:noFill/>
        </p:spPr>
        <p:txBody>
          <a:bodyPr wrap="none" rtlCol="0">
            <a:spAutoFit/>
          </a:bodyPr>
          <a:lstStyle/>
          <a:p>
            <a:r>
              <a:rPr kumimoji="1" lang="ja-JP" altLang="en-US" sz="2000" dirty="0" smtClean="0"/>
              <a:t>クレッチマン配置</a:t>
            </a:r>
            <a:endParaRPr kumimoji="1" lang="en-US" altLang="ja-JP" sz="2000" dirty="0" smtClean="0"/>
          </a:p>
        </p:txBody>
      </p:sp>
      <p:pic>
        <p:nvPicPr>
          <p:cNvPr id="15" name="図 14"/>
          <p:cNvPicPr>
            <a:picLocks noChangeAspect="1"/>
          </p:cNvPicPr>
          <p:nvPr/>
        </p:nvPicPr>
        <p:blipFill>
          <a:blip r:embed="rId4"/>
          <a:stretch>
            <a:fillRect/>
          </a:stretch>
        </p:blipFill>
        <p:spPr>
          <a:xfrm>
            <a:off x="302397" y="3634330"/>
            <a:ext cx="3987800" cy="2298700"/>
          </a:xfrm>
          <a:prstGeom prst="rect">
            <a:avLst/>
          </a:prstGeom>
        </p:spPr>
      </p:pic>
      <p:sp>
        <p:nvSpPr>
          <p:cNvPr id="16" name="テキスト ボックス 15"/>
          <p:cNvSpPr txBox="1"/>
          <p:nvPr/>
        </p:nvSpPr>
        <p:spPr>
          <a:xfrm>
            <a:off x="1062472" y="5988012"/>
            <a:ext cx="1945965" cy="400110"/>
          </a:xfrm>
          <a:prstGeom prst="rect">
            <a:avLst/>
          </a:prstGeom>
          <a:noFill/>
        </p:spPr>
        <p:txBody>
          <a:bodyPr wrap="none" rtlCol="0">
            <a:spAutoFit/>
          </a:bodyPr>
          <a:lstStyle/>
          <a:p>
            <a:r>
              <a:rPr kumimoji="1" lang="ja-JP" altLang="en-US" sz="2000" dirty="0" smtClean="0"/>
              <a:t>スペクトルモード</a:t>
            </a:r>
            <a:endParaRPr kumimoji="1" lang="en-US" altLang="ja-JP" sz="2000" dirty="0" smtClean="0"/>
          </a:p>
        </p:txBody>
      </p:sp>
      <p:pic>
        <p:nvPicPr>
          <p:cNvPr id="17" name="図 16"/>
          <p:cNvPicPr>
            <a:picLocks noChangeAspect="1"/>
          </p:cNvPicPr>
          <p:nvPr/>
        </p:nvPicPr>
        <p:blipFill>
          <a:blip r:embed="rId5"/>
          <a:stretch>
            <a:fillRect/>
          </a:stretch>
        </p:blipFill>
        <p:spPr>
          <a:xfrm>
            <a:off x="4517770" y="1013947"/>
            <a:ext cx="4954923" cy="4002053"/>
          </a:xfrm>
          <a:prstGeom prst="rect">
            <a:avLst/>
          </a:prstGeom>
        </p:spPr>
      </p:pic>
      <p:grpSp>
        <p:nvGrpSpPr>
          <p:cNvPr id="60" name="図形グループ 59"/>
          <p:cNvGrpSpPr/>
          <p:nvPr/>
        </p:nvGrpSpPr>
        <p:grpSpPr>
          <a:xfrm>
            <a:off x="983226" y="3909947"/>
            <a:ext cx="2829588" cy="1614129"/>
            <a:chOff x="983226" y="3909945"/>
            <a:chExt cx="2829588" cy="1614129"/>
          </a:xfrm>
        </p:grpSpPr>
        <p:cxnSp>
          <p:nvCxnSpPr>
            <p:cNvPr id="4" name="直線コネクタ 3"/>
            <p:cNvCxnSpPr/>
            <p:nvPr/>
          </p:nvCxnSpPr>
          <p:spPr>
            <a:xfrm>
              <a:off x="98322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1092056" y="4045957"/>
              <a:ext cx="0" cy="147811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1200886" y="4262268"/>
              <a:ext cx="0" cy="126180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1309716" y="4662129"/>
              <a:ext cx="0" cy="86194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a:off x="1418546" y="5015998"/>
              <a:ext cx="0" cy="50807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a:off x="1527376" y="5153742"/>
              <a:ext cx="0" cy="37033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1636206" y="5153742"/>
              <a:ext cx="0" cy="37033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1745036" y="5008083"/>
              <a:ext cx="0" cy="51599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a:off x="1853866" y="4744065"/>
              <a:ext cx="0" cy="78000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a:off x="1962696" y="4555613"/>
              <a:ext cx="0" cy="96846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a:off x="2071526" y="4424516"/>
              <a:ext cx="0" cy="109955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a:off x="2180356" y="4262268"/>
              <a:ext cx="0" cy="126180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a:off x="2289186" y="4170516"/>
              <a:ext cx="0" cy="135355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a:off x="2398016" y="4170516"/>
              <a:ext cx="0" cy="135355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2506846" y="4045957"/>
              <a:ext cx="0" cy="147811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2615676" y="4045957"/>
              <a:ext cx="0" cy="147811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直線コネクタ 31"/>
            <p:cNvCxnSpPr/>
            <p:nvPr/>
          </p:nvCxnSpPr>
          <p:spPr>
            <a:xfrm>
              <a:off x="2724506" y="4045957"/>
              <a:ext cx="0" cy="147811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a:off x="2833336" y="3973871"/>
              <a:ext cx="0" cy="155020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a:off x="2942166" y="3973871"/>
              <a:ext cx="0" cy="155020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a:off x="3050996" y="3973871"/>
              <a:ext cx="0" cy="155020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a:off x="3159826" y="3973871"/>
              <a:ext cx="0" cy="155020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a:off x="326865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a:off x="337748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a:off x="348631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a:off x="359514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370397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3812814"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59" name="右矢印 58"/>
          <p:cNvSpPr/>
          <p:nvPr/>
        </p:nvSpPr>
        <p:spPr>
          <a:xfrm>
            <a:off x="2071526" y="4555613"/>
            <a:ext cx="1523620" cy="696452"/>
          </a:xfrm>
          <a:prstGeom prst="rightArrow">
            <a:avLst/>
          </a:prstGeom>
          <a:solidFill>
            <a:srgbClr val="8000FF"/>
          </a:solidFill>
          <a:ln>
            <a:solidFill>
              <a:srgbClr val="8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モードシフト</a:t>
            </a:r>
            <a:endParaRPr kumimoji="1" lang="ja-JP" altLang="en-US" dirty="0"/>
          </a:p>
        </p:txBody>
      </p:sp>
    </p:spTree>
    <p:extLst>
      <p:ext uri="{BB962C8B-B14F-4D97-AF65-F5344CB8AC3E}">
        <p14:creationId xmlns:p14="http://schemas.microsoft.com/office/powerpoint/2010/main" val="1063104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left)">
                                      <p:cBhvr>
                                        <p:cTn id="1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0868" y="222577"/>
            <a:ext cx="6046090" cy="923330"/>
          </a:xfrm>
          <a:prstGeom prst="rect">
            <a:avLst/>
          </a:prstGeom>
          <a:noFill/>
        </p:spPr>
        <p:txBody>
          <a:bodyPr wrap="square" rtlCol="0">
            <a:spAutoFit/>
          </a:bodyPr>
          <a:lstStyle/>
          <a:p>
            <a:r>
              <a:rPr kumimoji="1" lang="ja-JP" altLang="en-US" sz="5400" dirty="0" smtClean="0">
                <a:latin typeface="ヒラギノ丸ゴ ProN W4"/>
                <a:ea typeface="ヒラギノ丸ゴ ProN W4"/>
                <a:cs typeface="ヒラギノ丸ゴ ProN W4"/>
              </a:rPr>
              <a:t>チャープ光の利用</a:t>
            </a:r>
            <a:r>
              <a:rPr lang="ja-JP" altLang="en-US" sz="5400" dirty="0" smtClean="0">
                <a:latin typeface="ヒラギノ丸ゴ ProN W4"/>
                <a:ea typeface="ヒラギノ丸ゴ ProN W4"/>
                <a:cs typeface="ヒラギノ丸ゴ ProN W4"/>
              </a:rPr>
              <a:t>　</a:t>
            </a:r>
            <a:endParaRPr kumimoji="1" lang="en-US" altLang="ja-JP" sz="5400" dirty="0" smtClean="0">
              <a:latin typeface="ヒラギノ丸ゴ ProN W4"/>
              <a:ea typeface="ヒラギノ丸ゴ ProN W4"/>
              <a:cs typeface="ヒラギノ丸ゴ ProN W4"/>
            </a:endParaRPr>
          </a:p>
        </p:txBody>
      </p:sp>
      <p:sp>
        <p:nvSpPr>
          <p:cNvPr id="8" name="テキスト ボックス 7"/>
          <p:cNvSpPr txBox="1"/>
          <p:nvPr/>
        </p:nvSpPr>
        <p:spPr>
          <a:xfrm>
            <a:off x="78293" y="1053576"/>
            <a:ext cx="4922074" cy="461665"/>
          </a:xfrm>
          <a:prstGeom prst="rect">
            <a:avLst/>
          </a:prstGeom>
          <a:noFill/>
        </p:spPr>
        <p:txBody>
          <a:bodyPr wrap="square" rtlCol="0">
            <a:spAutoFit/>
          </a:bodyPr>
          <a:lstStyle/>
          <a:p>
            <a:pPr algn="ctr"/>
            <a:r>
              <a:rPr kumimoji="1" lang="ja-JP" altLang="en-US" sz="2400" b="1" dirty="0" smtClean="0">
                <a:solidFill>
                  <a:srgbClr val="8000FF"/>
                </a:solidFill>
                <a:latin typeface="ヒラギノ丸ゴ ProN W4"/>
                <a:ea typeface="ヒラギノ丸ゴ ProN W4"/>
                <a:cs typeface="ヒラギノ丸ゴ ProN W4"/>
              </a:rPr>
              <a:t>線形</a:t>
            </a:r>
            <a:r>
              <a:rPr lang="ja-JP" altLang="en-US" sz="2400" b="1" dirty="0" smtClean="0">
                <a:solidFill>
                  <a:srgbClr val="8000FF"/>
                </a:solidFill>
                <a:latin typeface="ヒラギノ丸ゴ ProN W4"/>
                <a:ea typeface="ヒラギノ丸ゴ ProN W4"/>
                <a:cs typeface="ヒラギノ丸ゴ ProN W4"/>
              </a:rPr>
              <a:t>チャープ</a:t>
            </a:r>
            <a:endParaRPr kumimoji="1" lang="en-US" altLang="ja-JP" sz="2400" b="1" dirty="0" smtClean="0">
              <a:solidFill>
                <a:srgbClr val="8000FF"/>
              </a:solidFill>
              <a:latin typeface="ヒラギノ丸ゴ ProN W4"/>
              <a:ea typeface="ヒラギノ丸ゴ ProN W4"/>
              <a:cs typeface="ヒラギノ丸ゴ ProN W4"/>
            </a:endParaRPr>
          </a:p>
        </p:txBody>
      </p:sp>
      <p:sp>
        <p:nvSpPr>
          <p:cNvPr id="9" name="下矢印 8"/>
          <p:cNvSpPr/>
          <p:nvPr/>
        </p:nvSpPr>
        <p:spPr>
          <a:xfrm>
            <a:off x="2166387" y="1464423"/>
            <a:ext cx="635028" cy="40014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n>
                <a:solidFill>
                  <a:srgbClr val="000000"/>
                </a:solidFill>
              </a:ln>
            </a:endParaRPr>
          </a:p>
        </p:txBody>
      </p:sp>
      <p:sp>
        <p:nvSpPr>
          <p:cNvPr id="11" name="テキスト ボックス 10"/>
          <p:cNvSpPr txBox="1"/>
          <p:nvPr/>
        </p:nvSpPr>
        <p:spPr>
          <a:xfrm>
            <a:off x="78294" y="1943520"/>
            <a:ext cx="4810554" cy="461665"/>
          </a:xfrm>
          <a:prstGeom prst="rect">
            <a:avLst/>
          </a:prstGeom>
          <a:noFill/>
        </p:spPr>
        <p:txBody>
          <a:bodyPr wrap="square" rtlCol="0">
            <a:spAutoFit/>
          </a:bodyPr>
          <a:lstStyle/>
          <a:p>
            <a:pPr algn="ctr"/>
            <a:r>
              <a:rPr kumimoji="1" lang="ja-JP" altLang="en-US" sz="2400" b="1" dirty="0" smtClean="0">
                <a:solidFill>
                  <a:srgbClr val="8000FF"/>
                </a:solidFill>
                <a:latin typeface="ヒラギノ丸ゴ ProN W4"/>
                <a:ea typeface="ヒラギノ丸ゴ ProN W4"/>
                <a:cs typeface="ヒラギノ丸ゴ ProN W4"/>
              </a:rPr>
              <a:t>時間波形をｽﾍﾟｸﾄﾙ波形にｴﾝｺｰﾄﾞ</a:t>
            </a:r>
            <a:endParaRPr kumimoji="1" lang="ja-JP" altLang="en-US" sz="2400" b="1" dirty="0">
              <a:solidFill>
                <a:srgbClr val="8000FF"/>
              </a:solidFill>
              <a:latin typeface="ヒラギノ丸ゴ ProN W4"/>
              <a:ea typeface="ヒラギノ丸ゴ ProN W4"/>
              <a:cs typeface="ヒラギノ丸ゴ ProN W4"/>
            </a:endParaRPr>
          </a:p>
        </p:txBody>
      </p:sp>
      <p:sp>
        <p:nvSpPr>
          <p:cNvPr id="12" name="下矢印 11"/>
          <p:cNvSpPr/>
          <p:nvPr/>
        </p:nvSpPr>
        <p:spPr>
          <a:xfrm>
            <a:off x="2166387" y="2496153"/>
            <a:ext cx="635028" cy="40014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n>
                <a:solidFill>
                  <a:srgbClr val="000000"/>
                </a:solidFill>
              </a:ln>
            </a:endParaRPr>
          </a:p>
        </p:txBody>
      </p:sp>
      <p:sp>
        <p:nvSpPr>
          <p:cNvPr id="13" name="下矢印 12"/>
          <p:cNvSpPr/>
          <p:nvPr/>
        </p:nvSpPr>
        <p:spPr>
          <a:xfrm>
            <a:off x="2166387" y="3529611"/>
            <a:ext cx="635028" cy="40014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n>
                <a:solidFill>
                  <a:srgbClr val="000000"/>
                </a:solidFill>
              </a:ln>
            </a:endParaRPr>
          </a:p>
        </p:txBody>
      </p:sp>
      <p:sp>
        <p:nvSpPr>
          <p:cNvPr id="14" name="テキスト ボックス 13"/>
          <p:cNvSpPr txBox="1"/>
          <p:nvPr/>
        </p:nvSpPr>
        <p:spPr>
          <a:xfrm>
            <a:off x="277220" y="2976979"/>
            <a:ext cx="4446346" cy="461665"/>
          </a:xfrm>
          <a:prstGeom prst="rect">
            <a:avLst/>
          </a:prstGeom>
          <a:noFill/>
        </p:spPr>
        <p:txBody>
          <a:bodyPr wrap="square" rtlCol="0">
            <a:spAutoFit/>
          </a:bodyPr>
          <a:lstStyle/>
          <a:p>
            <a:pPr algn="ctr"/>
            <a:r>
              <a:rPr kumimoji="1" lang="ja-JP" altLang="en-US" sz="2400" b="1" dirty="0" smtClean="0">
                <a:solidFill>
                  <a:srgbClr val="8000FF"/>
                </a:solidFill>
                <a:latin typeface="ヒラギノ丸ゴ ProN W4"/>
                <a:ea typeface="ヒラギノ丸ゴ ProN W4"/>
                <a:cs typeface="ヒラギノ丸ゴ ProN W4"/>
              </a:rPr>
              <a:t>デュアル光コムで超高分解分光</a:t>
            </a:r>
            <a:endParaRPr kumimoji="1" lang="ja-JP" altLang="en-US" sz="2400" b="1" dirty="0">
              <a:solidFill>
                <a:srgbClr val="8000FF"/>
              </a:solidFill>
              <a:latin typeface="ヒラギノ丸ゴ ProN W4"/>
              <a:ea typeface="ヒラギノ丸ゴ ProN W4"/>
              <a:cs typeface="ヒラギノ丸ゴ ProN W4"/>
            </a:endParaRPr>
          </a:p>
        </p:txBody>
      </p:sp>
      <p:sp>
        <p:nvSpPr>
          <p:cNvPr id="15" name="テキスト ボックス 14"/>
          <p:cNvSpPr txBox="1"/>
          <p:nvPr/>
        </p:nvSpPr>
        <p:spPr>
          <a:xfrm>
            <a:off x="304883" y="3952795"/>
            <a:ext cx="4792738" cy="1569660"/>
          </a:xfrm>
          <a:prstGeom prst="rect">
            <a:avLst/>
          </a:prstGeom>
          <a:solidFill>
            <a:srgbClr val="FFFF00"/>
          </a:solidFill>
        </p:spPr>
        <p:txBody>
          <a:bodyPr wrap="square" rtlCol="0">
            <a:spAutoFit/>
          </a:bodyPr>
          <a:lstStyle/>
          <a:p>
            <a:r>
              <a:rPr kumimoji="1" lang="ja-JP" altLang="en-US" sz="2400" b="1" dirty="0" smtClean="0">
                <a:solidFill>
                  <a:srgbClr val="FF0000"/>
                </a:solidFill>
                <a:latin typeface="ヒラギノ丸ゴ ProN W4"/>
                <a:ea typeface="ヒラギノ丸ゴ ProN W4"/>
                <a:cs typeface="ヒラギノ丸ゴ ProN W4"/>
              </a:rPr>
              <a:t>シャッター時間：コムモード</a:t>
            </a:r>
            <a:r>
              <a:rPr lang="ja-JP" altLang="en-US" sz="2400" b="1" dirty="0" smtClean="0">
                <a:solidFill>
                  <a:srgbClr val="FF0000"/>
                </a:solidFill>
                <a:latin typeface="ヒラギノ丸ゴ ProN W4"/>
                <a:ea typeface="ヒラギノ丸ゴ ProN W4"/>
                <a:cs typeface="ヒラギノ丸ゴ ProN W4"/>
              </a:rPr>
              <a:t>線幅</a:t>
            </a:r>
            <a:endParaRPr lang="en-US" altLang="ja-JP" sz="2400" b="1" dirty="0" smtClean="0">
              <a:solidFill>
                <a:srgbClr val="FF0000"/>
              </a:solidFill>
              <a:latin typeface="ヒラギノ丸ゴ ProN W4"/>
              <a:ea typeface="ヒラギノ丸ゴ ProN W4"/>
              <a:cs typeface="ヒラギノ丸ゴ ProN W4"/>
            </a:endParaRPr>
          </a:p>
          <a:p>
            <a:r>
              <a:rPr kumimoji="1" lang="en-US" altLang="ja-JP" sz="2400" b="1" dirty="0" smtClean="0">
                <a:solidFill>
                  <a:srgbClr val="FF0000"/>
                </a:solidFill>
                <a:latin typeface="ヒラギノ丸ゴ ProN W4"/>
                <a:ea typeface="ヒラギノ丸ゴ ProN W4"/>
                <a:cs typeface="ヒラギノ丸ゴ ProN W4"/>
              </a:rPr>
              <a:t>					</a:t>
            </a:r>
            <a:r>
              <a:rPr kumimoji="1" lang="ja-JP" altLang="en-US" sz="2400" b="1" dirty="0" smtClean="0">
                <a:solidFill>
                  <a:srgbClr val="FF0000"/>
                </a:solidFill>
                <a:latin typeface="ヒラギノ丸ゴ ProN W4"/>
                <a:ea typeface="ヒラギノ丸ゴ ProN W4"/>
                <a:cs typeface="ヒラギノ丸ゴ ProN W4"/>
              </a:rPr>
              <a:t>（パルス幅とは独立）</a:t>
            </a:r>
            <a:endParaRPr kumimoji="1" lang="en-US" altLang="ja-JP" sz="2400" b="1" dirty="0" smtClean="0">
              <a:solidFill>
                <a:srgbClr val="FF0000"/>
              </a:solidFill>
              <a:latin typeface="ヒラギノ丸ゴ ProN W4"/>
              <a:ea typeface="ヒラギノ丸ゴ ProN W4"/>
              <a:cs typeface="ヒラギノ丸ゴ ProN W4"/>
            </a:endParaRPr>
          </a:p>
          <a:p>
            <a:r>
              <a:rPr kumimoji="1" lang="ja-JP" altLang="en-US" sz="2400" b="1" dirty="0" smtClean="0">
                <a:solidFill>
                  <a:srgbClr val="FF0000"/>
                </a:solidFill>
                <a:latin typeface="ヒラギノ丸ゴ ProN W4"/>
                <a:ea typeface="ヒラギノ丸ゴ ProN W4"/>
                <a:cs typeface="ヒラギノ丸ゴ ProN W4"/>
              </a:rPr>
              <a:t>データ点数：コムモード総数</a:t>
            </a:r>
            <a:endParaRPr kumimoji="1" lang="en-US" altLang="ja-JP" sz="2400" b="1" dirty="0" smtClean="0">
              <a:solidFill>
                <a:srgbClr val="FF0000"/>
              </a:solidFill>
              <a:latin typeface="ヒラギノ丸ゴ ProN W4"/>
              <a:ea typeface="ヒラギノ丸ゴ ProN W4"/>
              <a:cs typeface="ヒラギノ丸ゴ ProN W4"/>
            </a:endParaRPr>
          </a:p>
          <a:p>
            <a:r>
              <a:rPr lang="en-US" altLang="ja-JP" sz="2400" b="1" dirty="0">
                <a:solidFill>
                  <a:srgbClr val="FF0000"/>
                </a:solidFill>
                <a:latin typeface="ヒラギノ丸ゴ ProN W4"/>
                <a:ea typeface="ヒラギノ丸ゴ ProN W4"/>
                <a:cs typeface="ヒラギノ丸ゴ ProN W4"/>
              </a:rPr>
              <a:t>	</a:t>
            </a:r>
            <a:r>
              <a:rPr lang="en-US" altLang="ja-JP" sz="2400" b="1" dirty="0" smtClean="0">
                <a:solidFill>
                  <a:srgbClr val="FF0000"/>
                </a:solidFill>
                <a:latin typeface="ヒラギノ丸ゴ ProN W4"/>
                <a:ea typeface="ヒラギノ丸ゴ ProN W4"/>
                <a:cs typeface="ヒラギノ丸ゴ ProN W4"/>
              </a:rPr>
              <a:t>				</a:t>
            </a:r>
            <a:r>
              <a:rPr kumimoji="1" lang="ja-JP" altLang="en-US" sz="2400" b="1" dirty="0" smtClean="0">
                <a:solidFill>
                  <a:srgbClr val="FF0000"/>
                </a:solidFill>
                <a:latin typeface="ヒラギノ丸ゴ ProN W4"/>
                <a:ea typeface="ヒラギノ丸ゴ ProN W4"/>
                <a:cs typeface="ヒラギノ丸ゴ ProN W4"/>
              </a:rPr>
              <a:t>（数万チャネル）</a:t>
            </a:r>
            <a:endParaRPr kumimoji="1" lang="ja-JP" altLang="en-US" sz="2400" b="1" dirty="0">
              <a:solidFill>
                <a:srgbClr val="FF0000"/>
              </a:solidFill>
              <a:latin typeface="ヒラギノ丸ゴ ProN W4"/>
              <a:ea typeface="ヒラギノ丸ゴ ProN W4"/>
              <a:cs typeface="ヒラギノ丸ゴ ProN W4"/>
            </a:endParaRPr>
          </a:p>
        </p:txBody>
      </p:sp>
      <p:sp>
        <p:nvSpPr>
          <p:cNvPr id="16" name="下矢印 15"/>
          <p:cNvSpPr/>
          <p:nvPr/>
        </p:nvSpPr>
        <p:spPr>
          <a:xfrm>
            <a:off x="2166387" y="5522459"/>
            <a:ext cx="635028" cy="40014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n>
                <a:solidFill>
                  <a:srgbClr val="000000"/>
                </a:solidFill>
              </a:ln>
            </a:endParaRPr>
          </a:p>
        </p:txBody>
      </p:sp>
      <p:sp>
        <p:nvSpPr>
          <p:cNvPr id="18" name="テキスト ボックス 17"/>
          <p:cNvSpPr txBox="1"/>
          <p:nvPr/>
        </p:nvSpPr>
        <p:spPr>
          <a:xfrm>
            <a:off x="52198" y="5948705"/>
            <a:ext cx="5109091" cy="830997"/>
          </a:xfrm>
          <a:prstGeom prst="rect">
            <a:avLst/>
          </a:prstGeom>
          <a:solidFill>
            <a:srgbClr val="000090"/>
          </a:solidFill>
        </p:spPr>
        <p:txBody>
          <a:bodyPr wrap="none" rtlCol="0">
            <a:spAutoFit/>
          </a:bodyPr>
          <a:lstStyle/>
          <a:p>
            <a:pPr algn="ctr"/>
            <a:r>
              <a:rPr kumimoji="1" lang="ja-JP" altLang="en-US" sz="2400" dirty="0" smtClean="0">
                <a:solidFill>
                  <a:srgbClr val="FFFF00"/>
                </a:solidFill>
                <a:latin typeface="ヒラギノ丸ゴ ProN W4"/>
                <a:ea typeface="ヒラギノ丸ゴ ProN W4"/>
                <a:cs typeface="ヒラギノ丸ゴ ProN W4"/>
              </a:rPr>
              <a:t>究極の時間分解能（</a:t>
            </a:r>
            <a:r>
              <a:rPr kumimoji="1" lang="en-US" altLang="ja-JP" sz="2400" dirty="0" smtClean="0">
                <a:solidFill>
                  <a:srgbClr val="FFFF00"/>
                </a:solidFill>
                <a:latin typeface="ヒラギノ丸ゴ ProN W4"/>
                <a:ea typeface="ヒラギノ丸ゴ ProN W4"/>
                <a:cs typeface="ヒラギノ丸ゴ ProN W4"/>
              </a:rPr>
              <a:t>&lt;1fs</a:t>
            </a:r>
            <a:r>
              <a:rPr kumimoji="1" lang="ja-JP" altLang="en-US" sz="2400" dirty="0" smtClean="0">
                <a:solidFill>
                  <a:srgbClr val="FFFF00"/>
                </a:solidFill>
                <a:latin typeface="ヒラギノ丸ゴ ProN W4"/>
                <a:ea typeface="ヒラギノ丸ゴ ProN W4"/>
                <a:cs typeface="ヒラギノ丸ゴ ProN W4"/>
              </a:rPr>
              <a:t>）が可能</a:t>
            </a:r>
            <a:endParaRPr kumimoji="1" lang="en-US" altLang="ja-JP" sz="2400" dirty="0" smtClean="0">
              <a:solidFill>
                <a:srgbClr val="FFFF00"/>
              </a:solidFill>
              <a:latin typeface="ヒラギノ丸ゴ ProN W4"/>
              <a:ea typeface="ヒラギノ丸ゴ ProN W4"/>
              <a:cs typeface="ヒラギノ丸ゴ ProN W4"/>
            </a:endParaRPr>
          </a:p>
          <a:p>
            <a:pPr algn="ctr"/>
            <a:r>
              <a:rPr kumimoji="1" lang="ja-JP" altLang="en-US" sz="2400" dirty="0" smtClean="0">
                <a:solidFill>
                  <a:srgbClr val="FFFF00"/>
                </a:solidFill>
                <a:latin typeface="ヒラギノ丸ゴ ProN W4"/>
                <a:ea typeface="ヒラギノ丸ゴ ProN W4"/>
                <a:cs typeface="ヒラギノ丸ゴ ProN W4"/>
              </a:rPr>
              <a:t>（但し、かなり離散サンプリング）</a:t>
            </a:r>
            <a:endParaRPr kumimoji="1" lang="ja-JP" altLang="en-US" sz="2400" dirty="0">
              <a:solidFill>
                <a:srgbClr val="FFFF00"/>
              </a:solidFill>
              <a:latin typeface="ヒラギノ丸ゴ ProN W4"/>
              <a:ea typeface="ヒラギノ丸ゴ ProN W4"/>
              <a:cs typeface="ヒラギノ丸ゴ ProN W4"/>
            </a:endParaRPr>
          </a:p>
        </p:txBody>
      </p:sp>
      <p:grpSp>
        <p:nvGrpSpPr>
          <p:cNvPr id="6" name="図形グループ 5"/>
          <p:cNvGrpSpPr/>
          <p:nvPr/>
        </p:nvGrpSpPr>
        <p:grpSpPr>
          <a:xfrm>
            <a:off x="5353192" y="1446605"/>
            <a:ext cx="4558205" cy="5152472"/>
            <a:chOff x="5353192" y="1446605"/>
            <a:chExt cx="4558205" cy="5152472"/>
          </a:xfrm>
        </p:grpSpPr>
        <p:sp>
          <p:nvSpPr>
            <p:cNvPr id="4" name="テキスト ボックス 3"/>
            <p:cNvSpPr txBox="1"/>
            <p:nvPr/>
          </p:nvSpPr>
          <p:spPr>
            <a:xfrm>
              <a:off x="5353194" y="1446605"/>
              <a:ext cx="4185761" cy="461665"/>
            </a:xfrm>
            <a:prstGeom prst="rect">
              <a:avLst/>
            </a:prstGeom>
            <a:solidFill>
              <a:schemeClr val="tx1"/>
            </a:solidFill>
          </p:spPr>
          <p:txBody>
            <a:bodyPr wrap="none" rtlCol="0">
              <a:spAutoFit/>
            </a:bodyPr>
            <a:lstStyle/>
            <a:p>
              <a:r>
                <a:rPr kumimoji="1" lang="ja-JP" altLang="en-US" sz="2400" dirty="0" smtClean="0">
                  <a:solidFill>
                    <a:schemeClr val="bg1"/>
                  </a:solidFill>
                  <a:latin typeface="ヒラギノ丸ゴ ProN W4"/>
                  <a:ea typeface="ヒラギノ丸ゴ ProN W4"/>
                  <a:cs typeface="ヒラギノ丸ゴ ProN W4"/>
                </a:rPr>
                <a:t>３次元</a:t>
              </a:r>
              <a:r>
                <a:rPr lang="ja-JP" altLang="en-US" sz="2400" dirty="0" smtClean="0">
                  <a:solidFill>
                    <a:schemeClr val="bg1"/>
                  </a:solidFill>
                  <a:latin typeface="ヒラギノ丸ゴ ProN W4"/>
                  <a:ea typeface="ヒラギノ丸ゴ ProN W4"/>
                  <a:cs typeface="ヒラギノ丸ゴ ProN W4"/>
                </a:rPr>
                <a:t>形状計測＠</a:t>
              </a:r>
              <a:r>
                <a:rPr lang="ja-JP" altLang="en-US" sz="2400" dirty="0">
                  <a:solidFill>
                    <a:schemeClr val="bg1"/>
                  </a:solidFill>
                  <a:latin typeface="ヒラギノ丸ゴ ProN W4"/>
                  <a:ea typeface="ヒラギノ丸ゴ ProN W4"/>
                  <a:cs typeface="ヒラギノ丸ゴ ProN W4"/>
                </a:rPr>
                <a:t>美濃島</a:t>
              </a:r>
              <a:r>
                <a:rPr lang="ja-JP" altLang="en-US" sz="2400" dirty="0" smtClean="0">
                  <a:solidFill>
                    <a:schemeClr val="bg1"/>
                  </a:solidFill>
                  <a:latin typeface="ヒラギノ丸ゴ ProN W4"/>
                  <a:ea typeface="ヒラギノ丸ゴ ProN W4"/>
                  <a:cs typeface="ヒラギノ丸ゴ ProN W4"/>
                </a:rPr>
                <a:t>さん</a:t>
              </a:r>
              <a:endParaRPr kumimoji="1" lang="ja-JP" altLang="en-US" sz="2400" dirty="0">
                <a:solidFill>
                  <a:schemeClr val="bg1"/>
                </a:solidFill>
                <a:latin typeface="ヒラギノ丸ゴ ProN W4"/>
                <a:ea typeface="ヒラギノ丸ゴ ProN W4"/>
                <a:cs typeface="ヒラギノ丸ゴ ProN W4"/>
              </a:endParaRPr>
            </a:p>
          </p:txBody>
        </p:sp>
        <p:pic>
          <p:nvPicPr>
            <p:cNvPr id="2" name="図 1"/>
            <p:cNvPicPr>
              <a:picLocks noChangeAspect="1"/>
            </p:cNvPicPr>
            <p:nvPr/>
          </p:nvPicPr>
          <p:blipFill>
            <a:blip r:embed="rId3"/>
            <a:stretch>
              <a:fillRect/>
            </a:stretch>
          </p:blipFill>
          <p:spPr>
            <a:xfrm>
              <a:off x="5353192" y="1838476"/>
              <a:ext cx="4173400" cy="3639205"/>
            </a:xfrm>
            <a:prstGeom prst="rect">
              <a:avLst/>
            </a:prstGeom>
          </p:spPr>
        </p:pic>
        <p:sp>
          <p:nvSpPr>
            <p:cNvPr id="19" name="テキスト ボックス 18"/>
            <p:cNvSpPr txBox="1"/>
            <p:nvPr/>
          </p:nvSpPr>
          <p:spPr>
            <a:xfrm>
              <a:off x="5776932" y="5644970"/>
              <a:ext cx="4134465" cy="954107"/>
            </a:xfrm>
            <a:prstGeom prst="rect">
              <a:avLst/>
            </a:prstGeom>
            <a:noFill/>
          </p:spPr>
          <p:txBody>
            <a:bodyPr wrap="none" rtlCol="0">
              <a:spAutoFit/>
            </a:bodyPr>
            <a:lstStyle/>
            <a:p>
              <a:r>
                <a:rPr kumimoji="1" lang="ja-JP" altLang="en-US" sz="2800" dirty="0" smtClean="0">
                  <a:solidFill>
                    <a:srgbClr val="FF0000"/>
                  </a:solidFill>
                  <a:latin typeface="ヒラギノ丸ゴ ProN W4"/>
                  <a:ea typeface="ヒラギノ丸ゴ ProN W4"/>
                  <a:cs typeface="ヒラギノ丸ゴ ProN W4"/>
                </a:rPr>
                <a:t>深さ分解能の大幅な向上</a:t>
              </a:r>
              <a:endParaRPr kumimoji="1" lang="en-US" altLang="ja-JP" sz="2800" dirty="0" smtClean="0">
                <a:solidFill>
                  <a:srgbClr val="FF0000"/>
                </a:solidFill>
                <a:latin typeface="ヒラギノ丸ゴ ProN W4"/>
                <a:ea typeface="ヒラギノ丸ゴ ProN W4"/>
                <a:cs typeface="ヒラギノ丸ゴ ProN W4"/>
              </a:endParaRPr>
            </a:p>
            <a:p>
              <a:r>
                <a:rPr kumimoji="1" lang="ja-JP" altLang="en-US" sz="2800" dirty="0" smtClean="0">
                  <a:solidFill>
                    <a:srgbClr val="FF0000"/>
                  </a:solidFill>
                  <a:latin typeface="ヒラギノ丸ゴ ProN W4"/>
                  <a:ea typeface="ヒラギノ丸ゴ ProN W4"/>
                  <a:cs typeface="ヒラギノ丸ゴ ProN W4"/>
                </a:rPr>
                <a:t>画像コムと融合</a:t>
              </a:r>
              <a:endParaRPr kumimoji="1" lang="ja-JP" altLang="en-US" sz="2800" dirty="0">
                <a:solidFill>
                  <a:srgbClr val="FF0000"/>
                </a:solidFill>
                <a:latin typeface="ヒラギノ丸ゴ ProN W4"/>
                <a:ea typeface="ヒラギノ丸ゴ ProN W4"/>
                <a:cs typeface="ヒラギノ丸ゴ ProN W4"/>
              </a:endParaRPr>
            </a:p>
          </p:txBody>
        </p:sp>
      </p:grpSp>
      <p:sp>
        <p:nvSpPr>
          <p:cNvPr id="5" name="正方形/長方形 4"/>
          <p:cNvSpPr/>
          <p:nvPr/>
        </p:nvSpPr>
        <p:spPr>
          <a:xfrm>
            <a:off x="6439885" y="379616"/>
            <a:ext cx="2829082" cy="584776"/>
          </a:xfrm>
          <a:prstGeom prst="rect">
            <a:avLst/>
          </a:prstGeom>
          <a:solidFill>
            <a:srgbClr val="000090"/>
          </a:solidFill>
        </p:spPr>
        <p:txBody>
          <a:bodyPr wrap="none">
            <a:spAutoFit/>
          </a:bodyPr>
          <a:lstStyle/>
          <a:p>
            <a:pPr algn="ctr"/>
            <a:r>
              <a:rPr lang="ja-JP" altLang="en-US" sz="3200" dirty="0">
                <a:solidFill>
                  <a:srgbClr val="FFFF00"/>
                </a:solidFill>
                <a:latin typeface="ヒラギノ丸ゴ ProN W4"/>
                <a:ea typeface="ヒラギノ丸ゴ ProN W4"/>
                <a:cs typeface="ヒラギノ丸ゴ ProN W4"/>
              </a:rPr>
              <a:t>時間</a:t>
            </a:r>
            <a:r>
              <a:rPr lang="en-US" altLang="ja-JP" sz="3200" dirty="0">
                <a:solidFill>
                  <a:srgbClr val="FFFF00"/>
                </a:solidFill>
                <a:latin typeface="ヒラギノ丸ゴ ProN W4"/>
                <a:ea typeface="ヒラギノ丸ゴ ProN W4"/>
                <a:cs typeface="ヒラギノ丸ゴ ProN W4"/>
              </a:rPr>
              <a:t>-</a:t>
            </a:r>
            <a:r>
              <a:rPr lang="ja-JP" altLang="en-US" sz="3200" dirty="0">
                <a:solidFill>
                  <a:srgbClr val="FFFF00"/>
                </a:solidFill>
                <a:latin typeface="ヒラギノ丸ゴ ProN W4"/>
                <a:ea typeface="ヒラギノ丸ゴ ProN W4"/>
                <a:cs typeface="ヒラギノ丸ゴ ProN W4"/>
              </a:rPr>
              <a:t>波長変換</a:t>
            </a:r>
            <a:endParaRPr lang="en-US" altLang="ja-JP" sz="3200" dirty="0">
              <a:solidFill>
                <a:srgbClr val="FFFF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1709316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121787"/>
            <a:ext cx="8915400" cy="895987"/>
          </a:xfrm>
        </p:spPr>
        <p:txBody>
          <a:bodyPr>
            <a:normAutofit/>
          </a:bodyPr>
          <a:lstStyle/>
          <a:p>
            <a:r>
              <a:rPr lang="en-US" altLang="ja-JP" dirty="0">
                <a:latin typeface="ヒラギノ丸ゴ ProN W4"/>
                <a:ea typeface="ヒラギノ丸ゴ ProN W4"/>
                <a:cs typeface="ヒラギノ丸ゴ ProN W4"/>
              </a:rPr>
              <a:t>STEAM </a:t>
            </a:r>
            <a:r>
              <a:rPr lang="en-US" altLang="ja-JP" dirty="0" smtClean="0">
                <a:latin typeface="ヒラギノ丸ゴ ProN W4"/>
                <a:ea typeface="ヒラギノ丸ゴ ProN W4"/>
                <a:cs typeface="ヒラギノ丸ゴ ProN W4"/>
              </a:rPr>
              <a:t>camera</a:t>
            </a:r>
            <a:r>
              <a:rPr lang="ja-JP" altLang="en-US" dirty="0" smtClean="0">
                <a:latin typeface="ヒラギノ丸ゴ ProN W4"/>
                <a:ea typeface="ヒラギノ丸ゴ ProN W4"/>
                <a:cs typeface="ヒラギノ丸ゴ ProN W4"/>
              </a:rPr>
              <a:t>＠東大・合田先生</a:t>
            </a:r>
            <a:endParaRPr kumimoji="1" lang="ja-JP" altLang="en-US" dirty="0">
              <a:latin typeface="ヒラギノ丸ゴ ProN W4"/>
              <a:ea typeface="ヒラギノ丸ゴ ProN W4"/>
              <a:cs typeface="ヒラギノ丸ゴ ProN W4"/>
            </a:endParaRPr>
          </a:p>
        </p:txBody>
      </p:sp>
      <p:pic>
        <p:nvPicPr>
          <p:cNvPr id="4" name="コンテンツ プレースホルダー 3" descr="スクリーンショット 2014-05-13 午後7.18.17.png"/>
          <p:cNvPicPr>
            <a:picLocks noGrp="1" noChangeAspect="1"/>
          </p:cNvPicPr>
          <p:nvPr>
            <p:ph idx="1"/>
          </p:nvPr>
        </p:nvPicPr>
        <p:blipFill>
          <a:blip r:embed="rId2">
            <a:extLst>
              <a:ext uri="{28A0092B-C50C-407E-A947-70E740481C1C}">
                <a14:useLocalDpi xmlns:a14="http://schemas.microsoft.com/office/drawing/2010/main" val="0"/>
              </a:ext>
            </a:extLst>
          </a:blip>
          <a:srcRect l="4697" r="4697"/>
          <a:stretch>
            <a:fillRect/>
          </a:stretch>
        </p:blipFill>
        <p:spPr>
          <a:xfrm>
            <a:off x="495300" y="1705468"/>
            <a:ext cx="8915400" cy="4525963"/>
          </a:xfrm>
        </p:spPr>
      </p:pic>
      <p:sp>
        <p:nvSpPr>
          <p:cNvPr id="6" name="正方形/長方形 5"/>
          <p:cNvSpPr/>
          <p:nvPr/>
        </p:nvSpPr>
        <p:spPr>
          <a:xfrm>
            <a:off x="5926625" y="6319262"/>
            <a:ext cx="3887502" cy="461665"/>
          </a:xfrm>
          <a:prstGeom prst="rect">
            <a:avLst/>
          </a:prstGeom>
        </p:spPr>
        <p:txBody>
          <a:bodyPr wrap="none">
            <a:spAutoFit/>
          </a:bodyPr>
          <a:lstStyle/>
          <a:p>
            <a:r>
              <a:rPr lang="en-US" altLang="ja-JP" sz="2400" i="1" dirty="0" smtClean="0">
                <a:latin typeface="Times New Roman"/>
                <a:cs typeface="Times New Roman"/>
              </a:rPr>
              <a:t>ref) Nature </a:t>
            </a:r>
            <a:r>
              <a:rPr lang="en-US" altLang="ja-JP" sz="2400" b="1" i="1" dirty="0" smtClean="0">
                <a:latin typeface="Times New Roman"/>
                <a:cs typeface="Times New Roman"/>
              </a:rPr>
              <a:t>458</a:t>
            </a:r>
            <a:r>
              <a:rPr lang="en-US" altLang="ja-JP" sz="2400" i="1" dirty="0" smtClean="0">
                <a:latin typeface="Times New Roman"/>
                <a:cs typeface="Times New Roman"/>
              </a:rPr>
              <a:t>, </a:t>
            </a:r>
            <a:r>
              <a:rPr lang="en-US" altLang="ja-JP" sz="2400" i="1" dirty="0">
                <a:latin typeface="Times New Roman"/>
                <a:cs typeface="Times New Roman"/>
              </a:rPr>
              <a:t>1145 (2009</a:t>
            </a:r>
            <a:r>
              <a:rPr lang="en-US" altLang="ja-JP" sz="2400" i="1" dirty="0" smtClean="0">
                <a:latin typeface="Times New Roman"/>
                <a:cs typeface="Times New Roman"/>
              </a:rPr>
              <a:t>).</a:t>
            </a:r>
            <a:endParaRPr lang="ja-JP" altLang="en-US" sz="2400" i="1" dirty="0">
              <a:latin typeface="Times New Roman"/>
              <a:cs typeface="Times New Roman"/>
            </a:endParaRPr>
          </a:p>
        </p:txBody>
      </p:sp>
      <p:grpSp>
        <p:nvGrpSpPr>
          <p:cNvPr id="13" name="図形グループ 12"/>
          <p:cNvGrpSpPr/>
          <p:nvPr/>
        </p:nvGrpSpPr>
        <p:grpSpPr>
          <a:xfrm>
            <a:off x="1096078" y="1138089"/>
            <a:ext cx="5802241" cy="2732931"/>
            <a:chOff x="1096076" y="859717"/>
            <a:chExt cx="5802241" cy="2732931"/>
          </a:xfrm>
        </p:grpSpPr>
        <p:grpSp>
          <p:nvGrpSpPr>
            <p:cNvPr id="11" name="図形グループ 10"/>
            <p:cNvGrpSpPr/>
            <p:nvPr/>
          </p:nvGrpSpPr>
          <p:grpSpPr>
            <a:xfrm>
              <a:off x="1096076" y="1427097"/>
              <a:ext cx="5802241" cy="2165551"/>
              <a:chOff x="1096076" y="1427097"/>
              <a:chExt cx="5802241" cy="2165551"/>
            </a:xfrm>
            <a:effectLst/>
          </p:grpSpPr>
          <p:sp>
            <p:nvSpPr>
              <p:cNvPr id="3" name="正方形/長方形 2"/>
              <p:cNvSpPr/>
              <p:nvPr/>
            </p:nvSpPr>
            <p:spPr>
              <a:xfrm>
                <a:off x="1096076" y="1427097"/>
                <a:ext cx="5741347" cy="2165551"/>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1096076" y="1427097"/>
                <a:ext cx="5802241" cy="2165551"/>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flipH="1">
                <a:off x="1096076" y="1427097"/>
                <a:ext cx="5741347" cy="2165551"/>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2" name="テキスト ボックス 11"/>
            <p:cNvSpPr txBox="1"/>
            <p:nvPr/>
          </p:nvSpPr>
          <p:spPr>
            <a:xfrm>
              <a:off x="2487039" y="859717"/>
              <a:ext cx="3020314" cy="584776"/>
            </a:xfrm>
            <a:prstGeom prst="rect">
              <a:avLst/>
            </a:prstGeom>
            <a:solidFill>
              <a:srgbClr val="FF0000"/>
            </a:solidFill>
          </p:spPr>
          <p:txBody>
            <a:bodyPr wrap="none" rtlCol="0">
              <a:spAutoFit/>
            </a:bodyPr>
            <a:lstStyle/>
            <a:p>
              <a:r>
                <a:rPr kumimoji="1" lang="ja-JP" altLang="en-US" sz="3200" dirty="0" smtClean="0">
                  <a:solidFill>
                    <a:srgbClr val="FFFFFF"/>
                  </a:solidFill>
                  <a:latin typeface="ヒラギノ丸ゴ ProN W4"/>
                  <a:ea typeface="ヒラギノ丸ゴ ProN W4"/>
                  <a:cs typeface="ヒラギノ丸ゴ ProN W4"/>
                </a:rPr>
                <a:t>デュアル光コム</a:t>
              </a:r>
              <a:endParaRPr kumimoji="1" lang="ja-JP" altLang="en-US" sz="3200" dirty="0">
                <a:solidFill>
                  <a:srgbClr val="FFFFFF"/>
                </a:solidFill>
                <a:latin typeface="ヒラギノ丸ゴ ProN W4"/>
                <a:ea typeface="ヒラギノ丸ゴ ProN W4"/>
                <a:cs typeface="ヒラギノ丸ゴ ProN W4"/>
              </a:endParaRPr>
            </a:p>
          </p:txBody>
        </p:sp>
      </p:grpSp>
      <p:sp>
        <p:nvSpPr>
          <p:cNvPr id="14" name="正方形/長方形 13"/>
          <p:cNvSpPr/>
          <p:nvPr/>
        </p:nvSpPr>
        <p:spPr>
          <a:xfrm>
            <a:off x="6646946" y="1017772"/>
            <a:ext cx="2829082" cy="584776"/>
          </a:xfrm>
          <a:prstGeom prst="rect">
            <a:avLst/>
          </a:prstGeom>
          <a:solidFill>
            <a:srgbClr val="000090"/>
          </a:solidFill>
        </p:spPr>
        <p:txBody>
          <a:bodyPr wrap="none">
            <a:spAutoFit/>
          </a:bodyPr>
          <a:lstStyle/>
          <a:p>
            <a:pPr algn="ctr"/>
            <a:r>
              <a:rPr lang="ja-JP" altLang="en-US" sz="3200" dirty="0" smtClean="0">
                <a:solidFill>
                  <a:srgbClr val="FFFF00"/>
                </a:solidFill>
                <a:latin typeface="ヒラギノ丸ゴ ProN W4"/>
                <a:ea typeface="ヒラギノ丸ゴ ProN W4"/>
                <a:cs typeface="ヒラギノ丸ゴ ProN W4"/>
              </a:rPr>
              <a:t>空間</a:t>
            </a:r>
            <a:r>
              <a:rPr lang="en-US" altLang="ja-JP" sz="3200" dirty="0" smtClean="0">
                <a:solidFill>
                  <a:srgbClr val="FFFF00"/>
                </a:solidFill>
                <a:latin typeface="ヒラギノ丸ゴ ProN W4"/>
                <a:ea typeface="ヒラギノ丸ゴ ProN W4"/>
                <a:cs typeface="ヒラギノ丸ゴ ProN W4"/>
              </a:rPr>
              <a:t>-</a:t>
            </a:r>
            <a:r>
              <a:rPr lang="ja-JP" altLang="en-US" sz="3200" dirty="0">
                <a:solidFill>
                  <a:srgbClr val="FFFF00"/>
                </a:solidFill>
                <a:latin typeface="ヒラギノ丸ゴ ProN W4"/>
                <a:ea typeface="ヒラギノ丸ゴ ProN W4"/>
                <a:cs typeface="ヒラギノ丸ゴ ProN W4"/>
              </a:rPr>
              <a:t>波長変換</a:t>
            </a:r>
            <a:endParaRPr lang="en-US" altLang="ja-JP" sz="3200" dirty="0">
              <a:solidFill>
                <a:srgbClr val="FFFF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2248140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7201"/>
            <a:ext cx="9906000" cy="732041"/>
          </a:xfrm>
        </p:spPr>
        <p:txBody>
          <a:bodyPr>
            <a:noAutofit/>
          </a:bodyPr>
          <a:lstStyle/>
          <a:p>
            <a:pPr algn="ctr"/>
            <a:r>
              <a:rPr lang="ja-JP" altLang="en-US" sz="3600" b="0" u="none" dirty="0" smtClean="0">
                <a:latin typeface="ヒラギノ丸ゴ ProN W4"/>
                <a:ea typeface="ヒラギノ丸ゴ ProN W4"/>
                <a:cs typeface="ヒラギノ丸ゴ ProN W4"/>
              </a:rPr>
              <a:t>スキャンフリーなフルフィールド共焦点顕微鏡</a:t>
            </a:r>
            <a:endParaRPr lang="en-US" sz="3600" b="0" u="none" dirty="0">
              <a:latin typeface="ヒラギノ丸ゴ ProN W4"/>
              <a:ea typeface="ヒラギノ丸ゴ ProN W4"/>
              <a:cs typeface="ヒラギノ丸ゴ ProN W4"/>
            </a:endParaRPr>
          </a:p>
        </p:txBody>
      </p:sp>
      <p:sp>
        <p:nvSpPr>
          <p:cNvPr id="10" name="Rectangle 9"/>
          <p:cNvSpPr/>
          <p:nvPr/>
        </p:nvSpPr>
        <p:spPr>
          <a:xfrm>
            <a:off x="4010351" y="5706741"/>
            <a:ext cx="4953000" cy="461665"/>
          </a:xfrm>
          <a:prstGeom prst="rect">
            <a:avLst/>
          </a:prstGeom>
        </p:spPr>
        <p:txBody>
          <a:bodyPr>
            <a:spAutoFit/>
          </a:bodyPr>
          <a:lstStyle/>
          <a:p>
            <a:r>
              <a:rPr lang="ja-JP" altLang="en-US" sz="2400" dirty="0" smtClean="0">
                <a:latin typeface="ヒラギノ丸ゴ ProN W4"/>
                <a:ea typeface="ヒラギノ丸ゴ ProN W4"/>
                <a:cs typeface="ヒラギノ丸ゴ ProN W4"/>
              </a:rPr>
              <a:t>共</a:t>
            </a:r>
            <a:r>
              <a:rPr lang="ja-JP" altLang="en-US" sz="2400" dirty="0">
                <a:latin typeface="ヒラギノ丸ゴ ProN W4"/>
                <a:ea typeface="ヒラギノ丸ゴ ProN W4"/>
                <a:cs typeface="ヒラギノ丸ゴ ProN W4"/>
              </a:rPr>
              <a:t>焦点顕微鏡の光学系概略</a:t>
            </a:r>
            <a:endParaRPr lang="en-US" sz="2400" dirty="0">
              <a:latin typeface="ヒラギノ丸ゴ ProN W4"/>
              <a:ea typeface="ヒラギノ丸ゴ ProN W4"/>
              <a:cs typeface="ヒラギノ丸ゴ ProN W4"/>
            </a:endParaRPr>
          </a:p>
        </p:txBody>
      </p:sp>
      <p:sp>
        <p:nvSpPr>
          <p:cNvPr id="11" name="Rectangle 10"/>
          <p:cNvSpPr/>
          <p:nvPr/>
        </p:nvSpPr>
        <p:spPr>
          <a:xfrm>
            <a:off x="4010351" y="6223554"/>
            <a:ext cx="4953000" cy="307777"/>
          </a:xfrm>
          <a:prstGeom prst="rect">
            <a:avLst/>
          </a:prstGeom>
        </p:spPr>
        <p:txBody>
          <a:bodyPr>
            <a:spAutoFit/>
          </a:bodyPr>
          <a:lstStyle/>
          <a:p>
            <a:r>
              <a:rPr lang="fi-FI" sz="1400" dirty="0">
                <a:latin typeface="ヒラギノ丸ゴ ProN W4"/>
                <a:ea typeface="ヒラギノ丸ゴ ProN W4"/>
                <a:cs typeface="ヒラギノ丸ゴ ProN W4"/>
              </a:rPr>
              <a:t>http://bioimaging.jp/learn/023/index_2.html</a:t>
            </a:r>
            <a:endParaRPr lang="en-US" sz="1400" dirty="0">
              <a:latin typeface="ヒラギノ丸ゴ ProN W4"/>
              <a:ea typeface="ヒラギノ丸ゴ ProN W4"/>
              <a:cs typeface="ヒラギノ丸ゴ ProN W4"/>
            </a:endParaRPr>
          </a:p>
        </p:txBody>
      </p:sp>
      <p:sp>
        <p:nvSpPr>
          <p:cNvPr id="9" name="Rectangle 8"/>
          <p:cNvSpPr/>
          <p:nvPr/>
        </p:nvSpPr>
        <p:spPr>
          <a:xfrm>
            <a:off x="290080" y="4227333"/>
            <a:ext cx="3224909" cy="830997"/>
          </a:xfrm>
          <a:prstGeom prst="rect">
            <a:avLst/>
          </a:prstGeom>
        </p:spPr>
        <p:txBody>
          <a:bodyPr wrap="square">
            <a:spAutoFit/>
          </a:bodyPr>
          <a:lstStyle/>
          <a:p>
            <a:r>
              <a:rPr lang="ja-JP" altLang="en-US" sz="2400" dirty="0" smtClean="0">
                <a:latin typeface="ヒラギノ丸ゴ ProN W4"/>
                <a:ea typeface="ヒラギノ丸ゴ ProN W4"/>
                <a:cs typeface="ヒラギノ丸ゴ ProN W4"/>
              </a:rPr>
              <a:t>レーザービーム</a:t>
            </a:r>
            <a:r>
              <a:rPr lang="ja-JP" altLang="en-US" sz="2400" dirty="0">
                <a:latin typeface="ヒラギノ丸ゴ ProN W4"/>
                <a:ea typeface="ヒラギノ丸ゴ ProN W4"/>
                <a:cs typeface="ヒラギノ丸ゴ ProN W4"/>
              </a:rPr>
              <a:t>走査による画像形成概念図</a:t>
            </a:r>
            <a:endParaRPr lang="en-US" sz="2400" dirty="0">
              <a:latin typeface="ヒラギノ丸ゴ ProN W4"/>
              <a:ea typeface="ヒラギノ丸ゴ ProN W4"/>
              <a:cs typeface="ヒラギノ丸ゴ ProN W4"/>
            </a:endParaRPr>
          </a:p>
        </p:txBody>
      </p:sp>
      <p:sp>
        <p:nvSpPr>
          <p:cNvPr id="12" name="Rectangle 11"/>
          <p:cNvSpPr/>
          <p:nvPr/>
        </p:nvSpPr>
        <p:spPr>
          <a:xfrm>
            <a:off x="149961" y="5065330"/>
            <a:ext cx="3365024" cy="338554"/>
          </a:xfrm>
          <a:prstGeom prst="rect">
            <a:avLst/>
          </a:prstGeom>
        </p:spPr>
        <p:txBody>
          <a:bodyPr wrap="none">
            <a:spAutoFit/>
          </a:bodyPr>
          <a:lstStyle/>
          <a:p>
            <a:r>
              <a:rPr lang="fi-FI" sz="1600" dirty="0">
                <a:latin typeface="ヒラギノ丸ゴ ProN W4"/>
                <a:ea typeface="ヒラギノ丸ゴ ProN W4"/>
                <a:cs typeface="ヒラギノ丸ゴ ProN W4"/>
              </a:rPr>
              <a:t>http://bioimaging.jp/learn/023/</a:t>
            </a:r>
            <a:endParaRPr lang="en-US" sz="1600" dirty="0">
              <a:latin typeface="ヒラギノ丸ゴ ProN W4"/>
              <a:ea typeface="ヒラギノ丸ゴ ProN W4"/>
              <a:cs typeface="ヒラギノ丸ゴ ProN W4"/>
            </a:endParaRPr>
          </a:p>
        </p:txBody>
      </p:sp>
      <p:pic>
        <p:nvPicPr>
          <p:cNvPr id="4" name="Picture 3"/>
          <p:cNvPicPr>
            <a:picLocks noChangeAspect="1"/>
          </p:cNvPicPr>
          <p:nvPr/>
        </p:nvPicPr>
        <p:blipFill>
          <a:blip r:embed="rId3"/>
          <a:stretch>
            <a:fillRect/>
          </a:stretch>
        </p:blipFill>
        <p:spPr>
          <a:xfrm>
            <a:off x="0" y="1094352"/>
            <a:ext cx="3175000" cy="3124200"/>
          </a:xfrm>
          <a:prstGeom prst="rect">
            <a:avLst/>
          </a:prstGeom>
        </p:spPr>
      </p:pic>
      <p:pic>
        <p:nvPicPr>
          <p:cNvPr id="5" name="Picture 4"/>
          <p:cNvPicPr>
            <a:picLocks noChangeAspect="1"/>
          </p:cNvPicPr>
          <p:nvPr/>
        </p:nvPicPr>
        <p:blipFill>
          <a:blip r:embed="rId4"/>
          <a:stretch>
            <a:fillRect/>
          </a:stretch>
        </p:blipFill>
        <p:spPr>
          <a:xfrm>
            <a:off x="3434988" y="1026730"/>
            <a:ext cx="5130800" cy="4660900"/>
          </a:xfrm>
          <a:prstGeom prst="rect">
            <a:avLst/>
          </a:prstGeom>
        </p:spPr>
      </p:pic>
      <p:grpSp>
        <p:nvGrpSpPr>
          <p:cNvPr id="13" name="図形グループ 12"/>
          <p:cNvGrpSpPr/>
          <p:nvPr/>
        </p:nvGrpSpPr>
        <p:grpSpPr>
          <a:xfrm>
            <a:off x="3744415" y="1243934"/>
            <a:ext cx="5917743" cy="4150808"/>
            <a:chOff x="3744412" y="1243934"/>
            <a:chExt cx="5917743" cy="4150808"/>
          </a:xfrm>
        </p:grpSpPr>
        <p:sp>
          <p:nvSpPr>
            <p:cNvPr id="3" name="Diagonal Stripe 2"/>
            <p:cNvSpPr/>
            <p:nvPr/>
          </p:nvSpPr>
          <p:spPr>
            <a:xfrm>
              <a:off x="5367864" y="2291456"/>
              <a:ext cx="942649" cy="1073711"/>
            </a:xfrm>
            <a:prstGeom prst="diagStrip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ヒラギノ丸ゴ ProN W4"/>
                <a:ea typeface="ヒラギノ丸ゴ ProN W4"/>
                <a:cs typeface="ヒラギノ丸ゴ ProN W4"/>
              </a:endParaRPr>
            </a:p>
          </p:txBody>
        </p:sp>
        <p:sp>
          <p:nvSpPr>
            <p:cNvPr id="6" name="Oval Callout 5"/>
            <p:cNvSpPr/>
            <p:nvPr/>
          </p:nvSpPr>
          <p:spPr>
            <a:xfrm>
              <a:off x="3744412" y="1545096"/>
              <a:ext cx="1623452" cy="1060617"/>
            </a:xfrm>
            <a:prstGeom prst="wedgeEllipseCallout">
              <a:avLst>
                <a:gd name="adj1" fmla="val 62662"/>
                <a:gd name="adj2" fmla="val 6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latin typeface="ヒラギノ丸ゴ ProN W4"/>
                  <a:ea typeface="ヒラギノ丸ゴ ProN W4"/>
                  <a:cs typeface="ヒラギノ丸ゴ ProN W4"/>
                </a:rPr>
                <a:t>2</a:t>
              </a:r>
              <a:r>
                <a:rPr lang="ja-JP" altLang="en-US" dirty="0" smtClean="0">
                  <a:latin typeface="ヒラギノ丸ゴ ProN W4"/>
                  <a:ea typeface="ヒラギノ丸ゴ ProN W4"/>
                  <a:cs typeface="ヒラギノ丸ゴ ProN W4"/>
                </a:rPr>
                <a:t>次元</a:t>
              </a:r>
              <a:endParaRPr lang="en-US" altLang="ja-JP" dirty="0" smtClean="0">
                <a:latin typeface="ヒラギノ丸ゴ ProN W4"/>
                <a:ea typeface="ヒラギノ丸ゴ ProN W4"/>
                <a:cs typeface="ヒラギノ丸ゴ ProN W4"/>
              </a:endParaRPr>
            </a:p>
            <a:p>
              <a:pPr algn="ctr"/>
              <a:r>
                <a:rPr lang="ja-JP" altLang="en-US" dirty="0" smtClean="0">
                  <a:latin typeface="ヒラギノ丸ゴ ProN W4"/>
                  <a:ea typeface="ヒラギノ丸ゴ ProN W4"/>
                  <a:cs typeface="ヒラギノ丸ゴ ProN W4"/>
                </a:rPr>
                <a:t>回折格子</a:t>
              </a:r>
              <a:endParaRPr lang="en-US" dirty="0">
                <a:latin typeface="ヒラギノ丸ゴ ProN W4"/>
                <a:ea typeface="ヒラギノ丸ゴ ProN W4"/>
                <a:cs typeface="ヒラギノ丸ゴ ProN W4"/>
              </a:endParaRPr>
            </a:p>
          </p:txBody>
        </p:sp>
        <p:sp>
          <p:nvSpPr>
            <p:cNvPr id="7" name="Oval Callout 6"/>
            <p:cNvSpPr/>
            <p:nvPr/>
          </p:nvSpPr>
          <p:spPr>
            <a:xfrm>
              <a:off x="7279347" y="1243934"/>
              <a:ext cx="1715098" cy="103442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latin typeface="ヒラギノ丸ゴ ProN W4"/>
                  <a:ea typeface="ヒラギノ丸ゴ ProN W4"/>
                  <a:cs typeface="ヒラギノ丸ゴ ProN W4"/>
                </a:rPr>
                <a:t>デュアルコム分光</a:t>
              </a:r>
              <a:endParaRPr lang="en-US" altLang="ja-JP" dirty="0" smtClean="0">
                <a:latin typeface="ヒラギノ丸ゴ ProN W4"/>
                <a:ea typeface="ヒラギノ丸ゴ ProN W4"/>
                <a:cs typeface="ヒラギノ丸ゴ ProN W4"/>
              </a:endParaRPr>
            </a:p>
          </p:txBody>
        </p:sp>
        <p:sp>
          <p:nvSpPr>
            <p:cNvPr id="8" name="Rounded Rectangle 7"/>
            <p:cNvSpPr/>
            <p:nvPr/>
          </p:nvSpPr>
          <p:spPr>
            <a:xfrm>
              <a:off x="6952038" y="3600859"/>
              <a:ext cx="2710117" cy="1793883"/>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rgbClr val="66FFCC"/>
                  </a:solidFill>
                  <a:latin typeface="ヒラギノ丸ゴ ProN W4"/>
                  <a:ea typeface="ヒラギノ丸ゴ ProN W4"/>
                  <a:cs typeface="ヒラギノ丸ゴ ProN W4"/>
                </a:rPr>
                <a:t>機械走査なしにライン同時検出ができる</a:t>
              </a:r>
              <a:endParaRPr lang="en-US" altLang="ja-JP" dirty="0" smtClean="0">
                <a:solidFill>
                  <a:srgbClr val="66FFCC"/>
                </a:solidFill>
                <a:latin typeface="ヒラギノ丸ゴ ProN W4"/>
                <a:ea typeface="ヒラギノ丸ゴ ProN W4"/>
                <a:cs typeface="ヒラギノ丸ゴ ProN W4"/>
              </a:endParaRPr>
            </a:p>
            <a:p>
              <a:pPr algn="ctr"/>
              <a:r>
                <a:rPr lang="ja-JP" altLang="en-US" dirty="0" smtClean="0">
                  <a:solidFill>
                    <a:srgbClr val="66FFCC"/>
                  </a:solidFill>
                  <a:latin typeface="ヒラギノ丸ゴ ProN W4"/>
                  <a:ea typeface="ヒラギノ丸ゴ ProN W4"/>
                  <a:cs typeface="ヒラギノ丸ゴ ProN W4"/>
                </a:rPr>
                <a:t>共焦点顕微鏡</a:t>
              </a:r>
              <a:endParaRPr lang="en-US" altLang="ja-JP" dirty="0" smtClean="0">
                <a:solidFill>
                  <a:srgbClr val="66FFCC"/>
                </a:solidFill>
                <a:latin typeface="ヒラギノ丸ゴ ProN W4"/>
                <a:ea typeface="ヒラギノ丸ゴ ProN W4"/>
                <a:cs typeface="ヒラギノ丸ゴ ProN W4"/>
              </a:endParaRPr>
            </a:p>
            <a:p>
              <a:pPr algn="ctr"/>
              <a:r>
                <a:rPr lang="ja-JP" altLang="en-US" dirty="0" smtClean="0">
                  <a:solidFill>
                    <a:srgbClr val="FF00FF"/>
                  </a:solidFill>
                  <a:latin typeface="ヒラギノ丸ゴ ProN W4"/>
                  <a:ea typeface="ヒラギノ丸ゴ ProN W4"/>
                  <a:cs typeface="ヒラギノ丸ゴ ProN W4"/>
                </a:rPr>
                <a:t>回折限界を超える空間分解能</a:t>
              </a:r>
              <a:endParaRPr lang="en-US" dirty="0">
                <a:solidFill>
                  <a:srgbClr val="FF00FF"/>
                </a:solidFill>
                <a:latin typeface="ヒラギノ丸ゴ ProN W4"/>
                <a:ea typeface="ヒラギノ丸ゴ ProN W4"/>
                <a:cs typeface="ヒラギノ丸ゴ ProN W4"/>
              </a:endParaRPr>
            </a:p>
          </p:txBody>
        </p:sp>
      </p:grpSp>
    </p:spTree>
    <p:extLst>
      <p:ext uri="{BB962C8B-B14F-4D97-AF65-F5344CB8AC3E}">
        <p14:creationId xmlns:p14="http://schemas.microsoft.com/office/powerpoint/2010/main" val="3663587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141"/>
            <a:ext cx="9906000" cy="727765"/>
          </a:xfrm>
        </p:spPr>
        <p:txBody>
          <a:bodyPr>
            <a:noAutofit/>
          </a:bodyPr>
          <a:lstStyle/>
          <a:p>
            <a:pPr algn="ctr"/>
            <a:r>
              <a:rPr lang="ja-JP" altLang="en-US" sz="4800" u="none" dirty="0" smtClean="0">
                <a:latin typeface="ヒラギノ丸ゴ ProN W4"/>
                <a:ea typeface="ヒラギノ丸ゴ ProN W4"/>
                <a:cs typeface="ヒラギノ丸ゴ ProN W4"/>
              </a:rPr>
              <a:t>定量位相差顕微鏡＠浜ホト</a:t>
            </a:r>
            <a:endParaRPr lang="en-US" sz="4800" u="none" dirty="0">
              <a:latin typeface="ヒラギノ丸ゴ ProN W4"/>
              <a:ea typeface="ヒラギノ丸ゴ ProN W4"/>
              <a:cs typeface="ヒラギノ丸ゴ ProN W4"/>
            </a:endParaRPr>
          </a:p>
        </p:txBody>
      </p:sp>
      <p:pic>
        <p:nvPicPr>
          <p:cNvPr id="3" name="図 2"/>
          <p:cNvPicPr>
            <a:picLocks noChangeAspect="1"/>
          </p:cNvPicPr>
          <p:nvPr/>
        </p:nvPicPr>
        <p:blipFill>
          <a:blip r:embed="rId3"/>
          <a:stretch>
            <a:fillRect/>
          </a:stretch>
        </p:blipFill>
        <p:spPr>
          <a:xfrm>
            <a:off x="853062" y="1016633"/>
            <a:ext cx="3594100" cy="3975100"/>
          </a:xfrm>
          <a:prstGeom prst="rect">
            <a:avLst/>
          </a:prstGeom>
        </p:spPr>
      </p:pic>
      <p:pic>
        <p:nvPicPr>
          <p:cNvPr id="5" name="図 4"/>
          <p:cNvPicPr>
            <a:picLocks noChangeAspect="1"/>
          </p:cNvPicPr>
          <p:nvPr/>
        </p:nvPicPr>
        <p:blipFill>
          <a:blip r:embed="rId4"/>
          <a:stretch>
            <a:fillRect/>
          </a:stretch>
        </p:blipFill>
        <p:spPr>
          <a:xfrm>
            <a:off x="5729561" y="1134957"/>
            <a:ext cx="2664985" cy="3740469"/>
          </a:xfrm>
          <a:prstGeom prst="rect">
            <a:avLst/>
          </a:prstGeom>
        </p:spPr>
      </p:pic>
      <p:sp>
        <p:nvSpPr>
          <p:cNvPr id="9" name="正方形/長方形 8"/>
          <p:cNvSpPr/>
          <p:nvPr/>
        </p:nvSpPr>
        <p:spPr>
          <a:xfrm>
            <a:off x="0" y="4904744"/>
            <a:ext cx="9906000" cy="1815882"/>
          </a:xfrm>
          <a:prstGeom prst="rect">
            <a:avLst/>
          </a:prstGeom>
        </p:spPr>
        <p:txBody>
          <a:bodyPr wrap="square">
            <a:spAutoFit/>
          </a:bodyPr>
          <a:lstStyle/>
          <a:p>
            <a:r>
              <a:rPr lang="ja-JP" altLang="en-US" sz="2800" dirty="0" smtClean="0">
                <a:solidFill>
                  <a:srgbClr val="8000FF"/>
                </a:solidFill>
                <a:latin typeface="ヒラギノ丸ゴ ProN W4"/>
                <a:ea typeface="ヒラギノ丸ゴ ProN W4"/>
                <a:cs typeface="ヒラギノ丸ゴ ProN W4"/>
              </a:rPr>
              <a:t>・マルチチャンネル</a:t>
            </a:r>
            <a:r>
              <a:rPr lang="ja-JP" altLang="en-US" sz="2800" dirty="0">
                <a:solidFill>
                  <a:srgbClr val="8000FF"/>
                </a:solidFill>
                <a:latin typeface="ヒラギノ丸ゴ ProN W4"/>
                <a:ea typeface="ヒラギノ丸ゴ ProN W4"/>
                <a:cs typeface="ヒラギノ丸ゴ ProN W4"/>
              </a:rPr>
              <a:t>の</a:t>
            </a:r>
            <a:r>
              <a:rPr lang="ja-JP" altLang="en-US" sz="2800" dirty="0" smtClean="0">
                <a:solidFill>
                  <a:srgbClr val="8000FF"/>
                </a:solidFill>
                <a:latin typeface="ヒラギノ丸ゴ ProN W4"/>
                <a:ea typeface="ヒラギノ丸ゴ ProN W4"/>
                <a:cs typeface="ヒラギノ丸ゴ ProN W4"/>
              </a:rPr>
              <a:t>分光ホログラフィーを取得＠画像コム．</a:t>
            </a:r>
            <a:endParaRPr lang="ja-JP" altLang="en-US" sz="2800" dirty="0">
              <a:solidFill>
                <a:srgbClr val="8000FF"/>
              </a:solidFill>
              <a:latin typeface="ヒラギノ丸ゴ ProN W4"/>
              <a:ea typeface="ヒラギノ丸ゴ ProN W4"/>
              <a:cs typeface="ヒラギノ丸ゴ ProN W4"/>
            </a:endParaRPr>
          </a:p>
          <a:p>
            <a:r>
              <a:rPr lang="ja-JP" altLang="en-US" sz="2800" dirty="0" smtClean="0">
                <a:solidFill>
                  <a:srgbClr val="8000FF"/>
                </a:solidFill>
                <a:latin typeface="ヒラギノ丸ゴ ProN W4"/>
                <a:ea typeface="ヒラギノ丸ゴ ProN W4"/>
                <a:cs typeface="ヒラギノ丸ゴ ProN W4"/>
              </a:rPr>
              <a:t>・スキャンレス・フルフィールド共焦点顕微鏡との併用</a:t>
            </a:r>
            <a:endParaRPr lang="en-US" altLang="ja-JP" sz="2800" dirty="0" smtClean="0">
              <a:solidFill>
                <a:srgbClr val="8000FF"/>
              </a:solidFill>
              <a:latin typeface="ヒラギノ丸ゴ ProN W4"/>
              <a:ea typeface="ヒラギノ丸ゴ ProN W4"/>
              <a:cs typeface="ヒラギノ丸ゴ ProN W4"/>
            </a:endParaRPr>
          </a:p>
          <a:p>
            <a:r>
              <a:rPr lang="en-US" altLang="ja-JP" sz="2800" dirty="0">
                <a:solidFill>
                  <a:srgbClr val="8000FF"/>
                </a:solidFill>
                <a:latin typeface="ヒラギノ丸ゴ ProN W4"/>
                <a:ea typeface="ヒラギノ丸ゴ ProN W4"/>
                <a:cs typeface="ヒラギノ丸ゴ ProN W4"/>
              </a:rPr>
              <a:t>	</a:t>
            </a:r>
            <a:r>
              <a:rPr lang="en-US" altLang="ja-JP" sz="2800" dirty="0" smtClean="0">
                <a:solidFill>
                  <a:srgbClr val="8000FF"/>
                </a:solidFill>
                <a:latin typeface="ヒラギノ丸ゴ ProN W4"/>
                <a:ea typeface="ヒラギノ丸ゴ ProN W4"/>
                <a:cs typeface="ヒラギノ丸ゴ ProN W4"/>
              </a:rPr>
              <a:t>☞</a:t>
            </a:r>
            <a:r>
              <a:rPr lang="ja-JP" altLang="en-US" sz="2800" dirty="0" smtClean="0">
                <a:solidFill>
                  <a:srgbClr val="8000FF"/>
                </a:solidFill>
                <a:latin typeface="ヒラギノ丸ゴ ProN W4"/>
                <a:ea typeface="ヒラギノ丸ゴ ProN W4"/>
                <a:cs typeface="ヒラギノ丸ゴ ProN W4"/>
              </a:rPr>
              <a:t>ホログラフィーと共焦点機能の融合による</a:t>
            </a:r>
            <a:endParaRPr lang="en-US" altLang="ja-JP" sz="2800" dirty="0" smtClean="0">
              <a:solidFill>
                <a:srgbClr val="8000FF"/>
              </a:solidFill>
              <a:latin typeface="ヒラギノ丸ゴ ProN W4"/>
              <a:ea typeface="ヒラギノ丸ゴ ProN W4"/>
              <a:cs typeface="ヒラギノ丸ゴ ProN W4"/>
            </a:endParaRPr>
          </a:p>
          <a:p>
            <a:r>
              <a:rPr lang="ja-JP" altLang="en-US" sz="2800" dirty="0" smtClean="0">
                <a:solidFill>
                  <a:srgbClr val="8000FF"/>
                </a:solidFill>
                <a:latin typeface="ヒラギノ丸ゴ ProN W4"/>
                <a:ea typeface="ヒラギノ丸ゴ ProN W4"/>
                <a:cs typeface="ヒラギノ丸ゴ ProN W4"/>
              </a:rPr>
              <a:t>　　　高分解能</a:t>
            </a:r>
            <a:r>
              <a:rPr lang="en-US" altLang="ja-JP" sz="2800" dirty="0">
                <a:solidFill>
                  <a:srgbClr val="8000FF"/>
                </a:solidFill>
                <a:latin typeface="ヒラギノ丸ゴ ProN W4"/>
                <a:ea typeface="ヒラギノ丸ゴ ProN W4"/>
                <a:cs typeface="ヒラギノ丸ゴ ProN W4"/>
              </a:rPr>
              <a:t>3</a:t>
            </a:r>
            <a:r>
              <a:rPr lang="ja-JP" altLang="en-US" sz="2800" dirty="0">
                <a:solidFill>
                  <a:srgbClr val="8000FF"/>
                </a:solidFill>
                <a:latin typeface="ヒラギノ丸ゴ ProN W4"/>
                <a:ea typeface="ヒラギノ丸ゴ ProN W4"/>
                <a:cs typeface="ヒラギノ丸ゴ ProN W4"/>
              </a:rPr>
              <a:t>次元化</a:t>
            </a:r>
            <a:endParaRPr lang="en-US" altLang="ja-JP" sz="2800" dirty="0" smtClean="0">
              <a:solidFill>
                <a:srgbClr val="8000FF"/>
              </a:solidFill>
              <a:latin typeface="ヒラギノ丸ゴ ProN W4"/>
              <a:ea typeface="ヒラギノ丸ゴ ProN W4"/>
              <a:cs typeface="ヒラギノ丸ゴ ProN W4"/>
            </a:endParaRPr>
          </a:p>
        </p:txBody>
      </p:sp>
      <p:sp>
        <p:nvSpPr>
          <p:cNvPr id="11" name="テキスト ボックス 10"/>
          <p:cNvSpPr txBox="1"/>
          <p:nvPr/>
        </p:nvSpPr>
        <p:spPr>
          <a:xfrm>
            <a:off x="1906845" y="1134957"/>
            <a:ext cx="3234732" cy="461665"/>
          </a:xfrm>
          <a:prstGeom prst="rect">
            <a:avLst/>
          </a:prstGeom>
          <a:solidFill>
            <a:srgbClr val="000090"/>
          </a:solidFill>
        </p:spPr>
        <p:txBody>
          <a:bodyPr wrap="none" rtlCol="0">
            <a:spAutoFit/>
          </a:bodyPr>
          <a:lstStyle/>
          <a:p>
            <a:pPr algn="ctr"/>
            <a:r>
              <a:rPr kumimoji="1" lang="ja-JP" altLang="en-US" sz="2400" dirty="0" smtClean="0">
                <a:solidFill>
                  <a:srgbClr val="FFFF00"/>
                </a:solidFill>
                <a:latin typeface="ヒラギノ丸ゴ ProN W4"/>
                <a:ea typeface="ヒラギノ丸ゴ ProN W4"/>
                <a:cs typeface="ヒラギノ丸ゴ ProN W4"/>
              </a:rPr>
              <a:t>デュアル光コムの導入</a:t>
            </a:r>
            <a:endParaRPr kumimoji="1" lang="ja-JP" altLang="en-US" sz="2400" dirty="0">
              <a:solidFill>
                <a:srgbClr val="FFFF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3621765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63840" y="307059"/>
            <a:ext cx="8420100" cy="767435"/>
          </a:xfrm>
        </p:spPr>
        <p:txBody>
          <a:bodyPr/>
          <a:lstStyle/>
          <a:p>
            <a:r>
              <a:rPr kumimoji="1" lang="ja-JP" altLang="en-US" sz="6000" dirty="0" smtClean="0">
                <a:latin typeface="ヒラギノ丸ゴ ProN W4"/>
                <a:ea typeface="ヒラギノ丸ゴ ProN W4"/>
                <a:cs typeface="ヒラギノ丸ゴ ProN W4"/>
              </a:rPr>
              <a:t>まとめ</a:t>
            </a:r>
            <a:endParaRPr kumimoji="1" lang="ja-JP" altLang="en-US" sz="6000" dirty="0">
              <a:latin typeface="ヒラギノ丸ゴ ProN W4"/>
              <a:ea typeface="ヒラギノ丸ゴ ProN W4"/>
              <a:cs typeface="ヒラギノ丸ゴ ProN W4"/>
            </a:endParaRPr>
          </a:p>
        </p:txBody>
      </p:sp>
      <p:sp>
        <p:nvSpPr>
          <p:cNvPr id="3" name="テキスト ボックス 2"/>
          <p:cNvSpPr txBox="1"/>
          <p:nvPr/>
        </p:nvSpPr>
        <p:spPr>
          <a:xfrm>
            <a:off x="-54913" y="1202437"/>
            <a:ext cx="9960914" cy="5632311"/>
          </a:xfrm>
          <a:prstGeom prst="rect">
            <a:avLst/>
          </a:prstGeom>
          <a:noFill/>
        </p:spPr>
        <p:txBody>
          <a:bodyPr wrap="square" rtlCol="0">
            <a:spAutoFit/>
          </a:bodyPr>
          <a:lstStyle/>
          <a:p>
            <a:r>
              <a:rPr kumimoji="1" lang="en-US" altLang="ja-JP" sz="4000" b="1" u="sng" dirty="0" smtClean="0">
                <a:solidFill>
                  <a:srgbClr val="0000FF"/>
                </a:solidFill>
                <a:latin typeface="ヒラギノ丸ゴ ProN W4"/>
                <a:ea typeface="ヒラギノ丸ゴ ProN W4"/>
                <a:cs typeface="ヒラギノ丸ゴ ProN W4"/>
              </a:rPr>
              <a:t>①THz</a:t>
            </a:r>
            <a:r>
              <a:rPr kumimoji="1" lang="ja-JP" altLang="en-US" sz="4000" b="1" u="sng" dirty="0" smtClean="0">
                <a:solidFill>
                  <a:srgbClr val="0000FF"/>
                </a:solidFill>
                <a:latin typeface="ヒラギノ丸ゴ ProN W4"/>
                <a:ea typeface="ヒラギノ丸ゴ ProN W4"/>
                <a:cs typeface="ヒラギノ丸ゴ ProN W4"/>
              </a:rPr>
              <a:t>コム計測の高度化と応用計測展開</a:t>
            </a:r>
            <a:endParaRPr kumimoji="1" lang="en-US" altLang="ja-JP" sz="4000" b="1" u="sng" dirty="0" smtClean="0">
              <a:solidFill>
                <a:srgbClr val="0000FF"/>
              </a:solidFill>
              <a:latin typeface="ヒラギノ丸ゴ ProN W4"/>
              <a:ea typeface="ヒラギノ丸ゴ ProN W4"/>
              <a:cs typeface="ヒラギノ丸ゴ ProN W4"/>
            </a:endParaRPr>
          </a:p>
          <a:p>
            <a:r>
              <a:rPr lang="en-US" altLang="ja-JP" sz="4000" dirty="0" smtClean="0">
                <a:solidFill>
                  <a:srgbClr val="FF0000"/>
                </a:solidFill>
                <a:latin typeface="ヒラギノ丸ゴ ProN W4"/>
                <a:ea typeface="ヒラギノ丸ゴ ProN W4"/>
                <a:cs typeface="ヒラギノ丸ゴ ProN W4"/>
              </a:rPr>
              <a:t>★</a:t>
            </a:r>
            <a:r>
              <a:rPr lang="ja-JP" altLang="en-US" sz="4000" dirty="0" smtClean="0">
                <a:solidFill>
                  <a:srgbClr val="FF0000"/>
                </a:solidFill>
                <a:latin typeface="ヒラギノ丸ゴ ProN W4"/>
                <a:ea typeface="ヒラギノ丸ゴ ProN W4"/>
                <a:cs typeface="ヒラギノ丸ゴ ProN W4"/>
              </a:rPr>
              <a:t>計測手法はそれなりに成熟</a:t>
            </a:r>
            <a:endParaRPr lang="en-US" altLang="ja-JP" sz="4000" dirty="0" smtClean="0">
              <a:solidFill>
                <a:srgbClr val="FF0000"/>
              </a:solidFill>
              <a:latin typeface="ヒラギノ丸ゴ ProN W4"/>
              <a:ea typeface="ヒラギノ丸ゴ ProN W4"/>
              <a:cs typeface="ヒラギノ丸ゴ ProN W4"/>
            </a:endParaRPr>
          </a:p>
          <a:p>
            <a:r>
              <a:rPr lang="en-US" altLang="ja-JP" sz="4000" dirty="0" smtClean="0">
                <a:solidFill>
                  <a:srgbClr val="FF0000"/>
                </a:solidFill>
                <a:latin typeface="ヒラギノ丸ゴ ProN W4"/>
                <a:ea typeface="ヒラギノ丸ゴ ProN W4"/>
                <a:cs typeface="ヒラギノ丸ゴ ProN W4"/>
              </a:rPr>
              <a:t>★</a:t>
            </a:r>
            <a:r>
              <a:rPr lang="ja-JP" altLang="en-US" sz="4000" dirty="0" smtClean="0">
                <a:solidFill>
                  <a:srgbClr val="FF0000"/>
                </a:solidFill>
                <a:latin typeface="ヒラギノ丸ゴ ProN W4"/>
                <a:ea typeface="ヒラギノ丸ゴ ProN W4"/>
                <a:cs typeface="ヒラギノ丸ゴ ProN W4"/>
              </a:rPr>
              <a:t>機械工学の</a:t>
            </a:r>
            <a:r>
              <a:rPr lang="en-US" altLang="ja-JP" sz="4000" dirty="0" smtClean="0">
                <a:solidFill>
                  <a:srgbClr val="FF0000"/>
                </a:solidFill>
                <a:latin typeface="ヒラギノ丸ゴ ProN W4"/>
                <a:ea typeface="ヒラギノ丸ゴ ProN W4"/>
                <a:cs typeface="ヒラギノ丸ゴ ProN W4"/>
              </a:rPr>
              <a:t>BG</a:t>
            </a:r>
            <a:r>
              <a:rPr lang="ja-JP" altLang="en-US" sz="4000" dirty="0" smtClean="0">
                <a:solidFill>
                  <a:srgbClr val="FF0000"/>
                </a:solidFill>
                <a:latin typeface="ヒラギノ丸ゴ ProN W4"/>
                <a:ea typeface="ヒラギノ丸ゴ ProN W4"/>
                <a:cs typeface="ヒラギノ丸ゴ ProN W4"/>
              </a:rPr>
              <a:t>を活かした実用展開</a:t>
            </a:r>
            <a:endParaRPr lang="en-US" altLang="ja-JP" sz="4000" dirty="0" smtClean="0">
              <a:solidFill>
                <a:srgbClr val="FF0000"/>
              </a:solidFill>
              <a:latin typeface="ヒラギノ丸ゴ ProN W4"/>
              <a:ea typeface="ヒラギノ丸ゴ ProN W4"/>
              <a:cs typeface="ヒラギノ丸ゴ ProN W4"/>
            </a:endParaRPr>
          </a:p>
          <a:p>
            <a:r>
              <a:rPr lang="en-US" altLang="ja-JP" sz="4000" b="1" u="sng" dirty="0" smtClean="0">
                <a:solidFill>
                  <a:srgbClr val="0000FF"/>
                </a:solidFill>
                <a:latin typeface="ヒラギノ丸ゴ ProN W4"/>
                <a:ea typeface="ヒラギノ丸ゴ ProN W4"/>
                <a:cs typeface="ヒラギノ丸ゴ ProN W4"/>
              </a:rPr>
              <a:t>②</a:t>
            </a:r>
            <a:r>
              <a:rPr lang="ja-JP" altLang="en-US" sz="4000" b="1" u="sng" dirty="0" smtClean="0">
                <a:solidFill>
                  <a:srgbClr val="0000FF"/>
                </a:solidFill>
                <a:latin typeface="ヒラギノ丸ゴ ProN W4"/>
                <a:ea typeface="ヒラギノ丸ゴ ProN W4"/>
                <a:cs typeface="ヒラギノ丸ゴ ProN W4"/>
              </a:rPr>
              <a:t>新奇光コム計測の開拓と応用計測展開</a:t>
            </a:r>
            <a:endParaRPr lang="en-US" altLang="ja-JP" sz="4000" b="1" u="sng" dirty="0" smtClean="0">
              <a:solidFill>
                <a:srgbClr val="0000FF"/>
              </a:solidFill>
              <a:latin typeface="ヒラギノ丸ゴ ProN W4"/>
              <a:ea typeface="ヒラギノ丸ゴ ProN W4"/>
              <a:cs typeface="ヒラギノ丸ゴ ProN W4"/>
            </a:endParaRPr>
          </a:p>
          <a:p>
            <a:pPr marL="571500" indent="-571500">
              <a:buFont typeface="Wingdings" charset="2"/>
              <a:buChar char="Ø"/>
            </a:pPr>
            <a:r>
              <a:rPr lang="ja-JP" altLang="en-US" sz="4000" dirty="0" smtClean="0">
                <a:solidFill>
                  <a:srgbClr val="FF0000"/>
                </a:solidFill>
                <a:latin typeface="ヒラギノ丸ゴ ProN W4"/>
                <a:ea typeface="ヒラギノ丸ゴ ProN W4"/>
                <a:cs typeface="ヒラギノ丸ゴ ProN W4"/>
              </a:rPr>
              <a:t>色々と新しいことが出来そう</a:t>
            </a:r>
            <a:endParaRPr lang="en-US" altLang="ja-JP" sz="4000" dirty="0">
              <a:solidFill>
                <a:srgbClr val="FF0000"/>
              </a:solidFill>
              <a:latin typeface="ヒラギノ丸ゴ ProN W4"/>
              <a:ea typeface="ヒラギノ丸ゴ ProN W4"/>
              <a:cs typeface="ヒラギノ丸ゴ ProN W4"/>
            </a:endParaRPr>
          </a:p>
          <a:p>
            <a:pPr marL="571500" indent="-571500">
              <a:buFont typeface="Wingdings" charset="2"/>
              <a:buChar char="Ø"/>
            </a:pPr>
            <a:r>
              <a:rPr lang="ja-JP" altLang="en-US" sz="4000" dirty="0" smtClean="0">
                <a:solidFill>
                  <a:srgbClr val="FF0000"/>
                </a:solidFill>
                <a:latin typeface="ヒラギノ丸ゴ ProN W4"/>
                <a:ea typeface="ヒラギノ丸ゴ ProN W4"/>
                <a:cs typeface="ヒラギノ丸ゴ ProN W4"/>
              </a:rPr>
              <a:t>しかしスピード勝負になりそう？</a:t>
            </a:r>
            <a:endParaRPr lang="en-US" altLang="ja-JP" sz="4000" dirty="0" smtClean="0">
              <a:solidFill>
                <a:srgbClr val="FF0000"/>
              </a:solidFill>
              <a:latin typeface="ヒラギノ丸ゴ ProN W4"/>
              <a:ea typeface="ヒラギノ丸ゴ ProN W4"/>
              <a:cs typeface="ヒラギノ丸ゴ ProN W4"/>
            </a:endParaRPr>
          </a:p>
          <a:p>
            <a:pPr marL="571500" indent="-571500">
              <a:buFont typeface="Wingdings" charset="2"/>
              <a:buChar char="Ø"/>
            </a:pPr>
            <a:r>
              <a:rPr lang="ja-JP" altLang="en-US" sz="4000" dirty="0" smtClean="0">
                <a:solidFill>
                  <a:srgbClr val="FF0000"/>
                </a:solidFill>
                <a:latin typeface="ヒラギノ丸ゴ ProN W4"/>
                <a:ea typeface="ヒラギノ丸ゴ ProN W4"/>
                <a:cs typeface="ヒラギノ丸ゴ ProN W4"/>
              </a:rPr>
              <a:t>現状は低ジッターなデュアル光コム分光装置を構築中</a:t>
            </a:r>
            <a:endParaRPr lang="en-US" altLang="ja-JP" sz="4000" dirty="0" smtClean="0">
              <a:solidFill>
                <a:srgbClr val="FF0000"/>
              </a:solidFill>
              <a:latin typeface="ヒラギノ丸ゴ ProN W4"/>
              <a:ea typeface="ヒラギノ丸ゴ ProN W4"/>
              <a:cs typeface="ヒラギノ丸ゴ ProN W4"/>
            </a:endParaRPr>
          </a:p>
          <a:p>
            <a:r>
              <a:rPr lang="en-US" altLang="ja-JP" sz="4000" dirty="0">
                <a:solidFill>
                  <a:srgbClr val="FF0000"/>
                </a:solidFill>
                <a:latin typeface="ヒラギノ丸ゴ ProN W4"/>
                <a:ea typeface="ヒラギノ丸ゴ ProN W4"/>
                <a:cs typeface="ヒラギノ丸ゴ ProN W4"/>
              </a:rPr>
              <a:t>	</a:t>
            </a:r>
            <a:r>
              <a:rPr lang="en-US" altLang="ja-JP" sz="4000" dirty="0" smtClean="0">
                <a:solidFill>
                  <a:srgbClr val="FF0000"/>
                </a:solidFill>
                <a:latin typeface="ヒラギノ丸ゴ ProN W4"/>
                <a:ea typeface="ヒラギノ丸ゴ ProN W4"/>
                <a:cs typeface="ヒラギノ丸ゴ ProN W4"/>
              </a:rPr>
              <a:t>		☞</a:t>
            </a:r>
            <a:r>
              <a:rPr lang="ja-JP" altLang="en-US" sz="4000" dirty="0" smtClean="0">
                <a:solidFill>
                  <a:srgbClr val="FF0000"/>
                </a:solidFill>
                <a:latin typeface="ヒラギノ丸ゴ ProN W4"/>
                <a:ea typeface="ヒラギノ丸ゴ ProN W4"/>
                <a:cs typeface="ヒラギノ丸ゴ ProN W4"/>
              </a:rPr>
              <a:t>産総研の協力をお願いします</a:t>
            </a:r>
            <a:endParaRPr lang="en-US" altLang="ja-JP" sz="4000" dirty="0">
              <a:solidFill>
                <a:srgbClr val="FF00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2414291314"/>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6182002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247650" y="1752603"/>
            <a:ext cx="4677833" cy="2308225"/>
            <a:chOff x="144" y="1104"/>
            <a:chExt cx="2720" cy="1454"/>
          </a:xfrm>
        </p:grpSpPr>
        <p:pic>
          <p:nvPicPr>
            <p:cNvPr id="103427" name="Picture 3" descr="OS-THz-TDS"/>
            <p:cNvPicPr>
              <a:picLocks noChangeAspect="1" noChangeArrowheads="1"/>
            </p:cNvPicPr>
            <p:nvPr/>
          </p:nvPicPr>
          <p:blipFill>
            <a:blip r:embed="rId3"/>
            <a:srcRect/>
            <a:stretch>
              <a:fillRect/>
            </a:stretch>
          </p:blipFill>
          <p:spPr bwMode="auto">
            <a:xfrm>
              <a:off x="144" y="1104"/>
              <a:ext cx="2720" cy="1454"/>
            </a:xfrm>
            <a:prstGeom prst="rect">
              <a:avLst/>
            </a:prstGeom>
            <a:noFill/>
          </p:spPr>
        </p:pic>
        <p:sp>
          <p:nvSpPr>
            <p:cNvPr id="103438" name="Rectangle 14"/>
            <p:cNvSpPr>
              <a:spLocks noChangeArrowheads="1"/>
            </p:cNvSpPr>
            <p:nvPr/>
          </p:nvSpPr>
          <p:spPr bwMode="auto">
            <a:xfrm>
              <a:off x="1847" y="2353"/>
              <a:ext cx="823" cy="188"/>
            </a:xfrm>
            <a:prstGeom prst="rect">
              <a:avLst/>
            </a:prstGeom>
            <a:solidFill>
              <a:schemeClr val="bg1"/>
            </a:solidFill>
            <a:ln w="9525">
              <a:noFill/>
              <a:miter lim="800000"/>
              <a:headEnd/>
              <a:tailEnd/>
            </a:ln>
            <a:effectLst/>
          </p:spPr>
          <p:txBody>
            <a:bodyPr wrap="none" anchor="ctr">
              <a:prstTxWarp prst="textNoShape">
                <a:avLst/>
              </a:prstTxWarp>
            </a:bodyPr>
            <a:lstStyle/>
            <a:p>
              <a:endParaRPr lang="ja-JP" altLang="en-US"/>
            </a:p>
          </p:txBody>
        </p:sp>
      </p:grpSp>
      <p:pic>
        <p:nvPicPr>
          <p:cNvPr id="103426" name="Picture 2" descr="OS3"/>
          <p:cNvPicPr>
            <a:picLocks noChangeAspect="1" noChangeArrowheads="1"/>
          </p:cNvPicPr>
          <p:nvPr/>
        </p:nvPicPr>
        <p:blipFill>
          <a:blip r:embed="rId4"/>
          <a:srcRect/>
          <a:stretch>
            <a:fillRect/>
          </a:stretch>
        </p:blipFill>
        <p:spPr bwMode="auto">
          <a:xfrm>
            <a:off x="5032112" y="1628800"/>
            <a:ext cx="4873890" cy="2978150"/>
          </a:xfrm>
          <a:prstGeom prst="rect">
            <a:avLst/>
          </a:prstGeom>
          <a:noFill/>
          <a:ln w="25400">
            <a:noFill/>
            <a:miter lim="800000"/>
            <a:headEnd/>
            <a:tailEnd/>
          </a:ln>
        </p:spPr>
      </p:pic>
      <p:sp>
        <p:nvSpPr>
          <p:cNvPr id="103428" name="Rectangle 4"/>
          <p:cNvSpPr>
            <a:spLocks noChangeArrowheads="1"/>
          </p:cNvSpPr>
          <p:nvPr/>
        </p:nvSpPr>
        <p:spPr bwMode="auto">
          <a:xfrm>
            <a:off x="344488" y="4581128"/>
            <a:ext cx="4536504" cy="1077218"/>
          </a:xfrm>
          <a:prstGeom prst="rect">
            <a:avLst/>
          </a:prstGeom>
          <a:solidFill>
            <a:srgbClr val="000080"/>
          </a:solidFill>
          <a:ln w="9525">
            <a:noFill/>
            <a:miter lim="800000"/>
            <a:headEnd/>
            <a:tailEnd/>
          </a:ln>
          <a:effectLst/>
        </p:spPr>
        <p:txBody>
          <a:bodyPr wrap="square" lIns="46800" rIns="46800">
            <a:prstTxWarp prst="textNoShape">
              <a:avLst/>
            </a:prstTxWarp>
            <a:spAutoFit/>
          </a:bodyPr>
          <a:lstStyle/>
          <a:p>
            <a:pPr marL="101600" indent="-101600" algn="ctr"/>
            <a:r>
              <a:rPr lang="en-US" altLang="ja-JP" sz="3200" dirty="0" smtClean="0">
                <a:solidFill>
                  <a:srgbClr val="FFFF00"/>
                </a:solidFill>
                <a:latin typeface="Arial" pitchFamily="32" charset="0"/>
              </a:rPr>
              <a:t>No </a:t>
            </a:r>
            <a:r>
              <a:rPr lang="en-US" altLang="ja-JP" sz="3200" dirty="0">
                <a:solidFill>
                  <a:srgbClr val="FFFF00"/>
                </a:solidFill>
                <a:latin typeface="Arial" pitchFamily="32" charset="0"/>
              </a:rPr>
              <a:t>need for</a:t>
            </a:r>
            <a:r>
              <a:rPr lang="en-US" altLang="ja-JP" sz="3200" dirty="0" smtClean="0">
                <a:solidFill>
                  <a:srgbClr val="FFFF00"/>
                </a:solidFill>
                <a:latin typeface="Arial" pitchFamily="32" charset="0"/>
              </a:rPr>
              <a:t> mechanical time-delay scanning</a:t>
            </a:r>
          </a:p>
        </p:txBody>
      </p:sp>
      <p:sp>
        <p:nvSpPr>
          <p:cNvPr id="103429" name="Rectangle 5"/>
          <p:cNvSpPr>
            <a:spLocks noGrp="1" noChangeArrowheads="1"/>
          </p:cNvSpPr>
          <p:nvPr>
            <p:ph type="title" idx="4294967295"/>
          </p:nvPr>
        </p:nvSpPr>
        <p:spPr>
          <a:xfrm>
            <a:off x="0" y="176213"/>
            <a:ext cx="9906000" cy="1250950"/>
          </a:xfrm>
          <a:prstGeom prst="rect">
            <a:avLst/>
          </a:prstGeom>
          <a:noFill/>
        </p:spPr>
        <p:txBody>
          <a:bodyPr>
            <a:spAutoFit/>
          </a:bodyPr>
          <a:lstStyle/>
          <a:p>
            <a:r>
              <a:rPr lang="en-US" altLang="ja-JP" sz="3800" dirty="0">
                <a:latin typeface="Arial" pitchFamily="32" charset="0"/>
              </a:rPr>
              <a:t>Asynchronous-optical-sampling THz-TDS</a:t>
            </a:r>
            <a:br>
              <a:rPr lang="en-US" altLang="ja-JP" sz="3800" dirty="0">
                <a:latin typeface="Arial" pitchFamily="32" charset="0"/>
              </a:rPr>
            </a:br>
            <a:r>
              <a:rPr lang="en-US" altLang="ja-JP" sz="3800" dirty="0">
                <a:latin typeface="Arial" pitchFamily="32" charset="0"/>
              </a:rPr>
              <a:t> (</a:t>
            </a:r>
            <a:r>
              <a:rPr lang="en-US" altLang="ja-JP" sz="3800" dirty="0" smtClean="0">
                <a:latin typeface="Arial" pitchFamily="32" charset="0"/>
              </a:rPr>
              <a:t>ASOPS</a:t>
            </a:r>
            <a:r>
              <a:rPr lang="en-US" altLang="ja-JP" sz="3800" dirty="0">
                <a:latin typeface="Arial" pitchFamily="32" charset="0"/>
              </a:rPr>
              <a:t>-</a:t>
            </a:r>
            <a:r>
              <a:rPr lang="en-US" altLang="ja-JP" sz="3800" dirty="0" smtClean="0">
                <a:latin typeface="Arial" pitchFamily="32" charset="0"/>
              </a:rPr>
              <a:t>THz-</a:t>
            </a:r>
            <a:r>
              <a:rPr lang="en-US" altLang="ja-JP" sz="3800" dirty="0">
                <a:latin typeface="Arial" pitchFamily="32" charset="0"/>
              </a:rPr>
              <a:t>TDS)</a:t>
            </a:r>
            <a:endParaRPr lang="en-US" altLang="ja-JP" dirty="0"/>
          </a:p>
        </p:txBody>
      </p:sp>
      <p:sp>
        <p:nvSpPr>
          <p:cNvPr id="103431" name="Rectangle 7"/>
          <p:cNvSpPr>
            <a:spLocks noChangeArrowheads="1"/>
          </p:cNvSpPr>
          <p:nvPr/>
        </p:nvSpPr>
        <p:spPr bwMode="auto">
          <a:xfrm>
            <a:off x="5385048" y="4653137"/>
            <a:ext cx="4520953" cy="830997"/>
          </a:xfrm>
          <a:prstGeom prst="rect">
            <a:avLst/>
          </a:prstGeom>
          <a:noFill/>
          <a:ln w="9525">
            <a:noFill/>
            <a:miter lim="800000"/>
            <a:headEnd/>
            <a:tailEnd/>
          </a:ln>
          <a:effectLst/>
        </p:spPr>
        <p:txBody>
          <a:bodyPr wrap="square">
            <a:prstTxWarp prst="textNoShape">
              <a:avLst/>
            </a:prstTxWarp>
            <a:spAutoFit/>
          </a:bodyPr>
          <a:lstStyle/>
          <a:p>
            <a:pPr algn="just"/>
            <a:r>
              <a:rPr lang="en-US" altLang="ja-JP" sz="2400" b="1" dirty="0">
                <a:solidFill>
                  <a:srgbClr val="008000"/>
                </a:solidFill>
                <a:latin typeface="Arial" pitchFamily="32" charset="0"/>
              </a:rPr>
              <a:t>Time scale of </a:t>
            </a:r>
            <a:r>
              <a:rPr lang="en-US" altLang="ja-JP" sz="2400" b="1" dirty="0" err="1">
                <a:solidFill>
                  <a:srgbClr val="008000"/>
                </a:solidFill>
                <a:latin typeface="Arial" pitchFamily="32" charset="0"/>
              </a:rPr>
              <a:t>ps</a:t>
            </a:r>
            <a:r>
              <a:rPr lang="en-US" altLang="ja-JP" sz="2400" b="1" dirty="0">
                <a:solidFill>
                  <a:srgbClr val="008000"/>
                </a:solidFill>
                <a:latin typeface="Arial" pitchFamily="32" charset="0"/>
              </a:rPr>
              <a:t> THz pulse is </a:t>
            </a:r>
            <a:r>
              <a:rPr lang="en-US" altLang="ja-JP" sz="2400" b="1" dirty="0" smtClean="0">
                <a:solidFill>
                  <a:srgbClr val="008000"/>
                </a:solidFill>
                <a:latin typeface="Arial" pitchFamily="32" charset="0"/>
              </a:rPr>
              <a:t>linearly expanded </a:t>
            </a:r>
            <a:r>
              <a:rPr lang="en-US" altLang="ja-JP" sz="2400" b="1" dirty="0">
                <a:solidFill>
                  <a:srgbClr val="008000"/>
                </a:solidFill>
                <a:latin typeface="Arial" pitchFamily="32" charset="0"/>
              </a:rPr>
              <a:t>to µs order</a:t>
            </a:r>
            <a:endParaRPr lang="ja-JP" altLang="en-US" sz="2400" b="1" dirty="0">
              <a:solidFill>
                <a:srgbClr val="008000"/>
              </a:solidFill>
              <a:latin typeface="Arial" pitchFamily="32" charset="0"/>
            </a:endParaRPr>
          </a:p>
        </p:txBody>
      </p:sp>
      <p:sp>
        <p:nvSpPr>
          <p:cNvPr id="103434" name="Text Box 10"/>
          <p:cNvSpPr txBox="1">
            <a:spLocks noChangeArrowheads="1"/>
          </p:cNvSpPr>
          <p:nvPr/>
        </p:nvSpPr>
        <p:spPr bwMode="auto">
          <a:xfrm>
            <a:off x="368496" y="2813051"/>
            <a:ext cx="383801" cy="369332"/>
          </a:xfrm>
          <a:prstGeom prst="rect">
            <a:avLst/>
          </a:prstGeom>
          <a:noFill/>
          <a:ln w="9525">
            <a:noFill/>
            <a:miter lim="800000"/>
            <a:headEnd/>
            <a:tailEnd/>
          </a:ln>
          <a:effectLst/>
        </p:spPr>
        <p:txBody>
          <a:bodyPr wrap="none">
            <a:prstTxWarp prst="textNoShape">
              <a:avLst/>
            </a:prstTxWarp>
            <a:spAutoFit/>
          </a:bodyPr>
          <a:lstStyle/>
          <a:p>
            <a:r>
              <a:rPr lang="en-US" altLang="ja-JP" i="1">
                <a:solidFill>
                  <a:srgbClr val="2F8B20"/>
                </a:solidFill>
                <a:latin typeface="Arial" pitchFamily="32" charset="0"/>
              </a:rPr>
              <a:t>f</a:t>
            </a:r>
            <a:r>
              <a:rPr lang="en-US" altLang="ja-JP" i="1" baseline="-25000">
                <a:solidFill>
                  <a:srgbClr val="2F8B20"/>
                </a:solidFill>
                <a:latin typeface="Arial" pitchFamily="32" charset="0"/>
              </a:rPr>
              <a:t>1</a:t>
            </a:r>
            <a:endParaRPr lang="en-US" altLang="ja-JP" i="1">
              <a:solidFill>
                <a:srgbClr val="2F8B20"/>
              </a:solidFill>
              <a:latin typeface="Arial" pitchFamily="32" charset="0"/>
            </a:endParaRPr>
          </a:p>
        </p:txBody>
      </p:sp>
      <p:sp>
        <p:nvSpPr>
          <p:cNvPr id="103435" name="Text Box 11"/>
          <p:cNvSpPr txBox="1">
            <a:spLocks noChangeArrowheads="1"/>
          </p:cNvSpPr>
          <p:nvPr/>
        </p:nvSpPr>
        <p:spPr bwMode="auto">
          <a:xfrm>
            <a:off x="4753964" y="2838451"/>
            <a:ext cx="383801" cy="369332"/>
          </a:xfrm>
          <a:prstGeom prst="rect">
            <a:avLst/>
          </a:prstGeom>
          <a:noFill/>
          <a:ln w="9525">
            <a:noFill/>
            <a:miter lim="800000"/>
            <a:headEnd/>
            <a:tailEnd/>
          </a:ln>
          <a:effectLst/>
        </p:spPr>
        <p:txBody>
          <a:bodyPr wrap="none">
            <a:prstTxWarp prst="textNoShape">
              <a:avLst/>
            </a:prstTxWarp>
            <a:spAutoFit/>
          </a:bodyPr>
          <a:lstStyle/>
          <a:p>
            <a:r>
              <a:rPr lang="en-US" altLang="ja-JP" i="1">
                <a:solidFill>
                  <a:srgbClr val="2F8B20"/>
                </a:solidFill>
                <a:latin typeface="Arial" pitchFamily="32" charset="0"/>
              </a:rPr>
              <a:t>f</a:t>
            </a:r>
            <a:r>
              <a:rPr lang="en-US" altLang="ja-JP" i="1" baseline="-25000">
                <a:solidFill>
                  <a:srgbClr val="2F8B20"/>
                </a:solidFill>
                <a:latin typeface="Arial" pitchFamily="32" charset="0"/>
              </a:rPr>
              <a:t>2</a:t>
            </a:r>
            <a:endParaRPr lang="en-US" altLang="ja-JP" i="1">
              <a:solidFill>
                <a:srgbClr val="2F8B20"/>
              </a:solidFill>
              <a:latin typeface="Arial" pitchFamily="32" charset="0"/>
            </a:endParaRPr>
          </a:p>
        </p:txBody>
      </p:sp>
      <p:sp>
        <p:nvSpPr>
          <p:cNvPr id="103436" name="Text Box 12"/>
          <p:cNvSpPr txBox="1">
            <a:spLocks noChangeArrowheads="1"/>
          </p:cNvSpPr>
          <p:nvPr/>
        </p:nvSpPr>
        <p:spPr bwMode="auto">
          <a:xfrm>
            <a:off x="1929606" y="2466975"/>
            <a:ext cx="1198695" cy="369332"/>
          </a:xfrm>
          <a:prstGeom prst="rect">
            <a:avLst/>
          </a:prstGeom>
          <a:noFill/>
          <a:ln w="9525">
            <a:noFill/>
            <a:miter lim="800000"/>
            <a:headEnd/>
            <a:tailEnd/>
          </a:ln>
          <a:effectLst/>
        </p:spPr>
        <p:txBody>
          <a:bodyPr>
            <a:prstTxWarp prst="textNoShape">
              <a:avLst/>
            </a:prstTxWarp>
            <a:spAutoFit/>
          </a:bodyPr>
          <a:lstStyle/>
          <a:p>
            <a:r>
              <a:rPr lang="en-US" altLang="ja-JP" i="1">
                <a:solidFill>
                  <a:srgbClr val="2F8B20"/>
                </a:solidFill>
                <a:latin typeface="Symbol" pitchFamily="32" charset="2"/>
                <a:sym typeface="Symbol" pitchFamily="32" charset="2"/>
              </a:rPr>
              <a:t></a:t>
            </a:r>
            <a:r>
              <a:rPr lang="en-US" altLang="ja-JP" i="1">
                <a:solidFill>
                  <a:srgbClr val="2F8B20"/>
                </a:solidFill>
                <a:latin typeface="Arial" pitchFamily="32" charset="0"/>
              </a:rPr>
              <a:t>=f</a:t>
            </a:r>
            <a:r>
              <a:rPr lang="en-US" altLang="ja-JP" i="1" baseline="-25000">
                <a:solidFill>
                  <a:srgbClr val="2F8B20"/>
                </a:solidFill>
                <a:latin typeface="Arial" pitchFamily="32" charset="0"/>
              </a:rPr>
              <a:t>1 </a:t>
            </a:r>
            <a:r>
              <a:rPr lang="en-US" altLang="ja-JP" i="1">
                <a:solidFill>
                  <a:srgbClr val="2F8B20"/>
                </a:solidFill>
                <a:latin typeface="Arial" pitchFamily="32" charset="0"/>
              </a:rPr>
              <a:t>-f</a:t>
            </a:r>
            <a:r>
              <a:rPr lang="en-US" altLang="ja-JP" i="1" baseline="-25000">
                <a:solidFill>
                  <a:srgbClr val="2F8B20"/>
                </a:solidFill>
                <a:latin typeface="Arial" pitchFamily="32" charset="0"/>
              </a:rPr>
              <a:t>2</a:t>
            </a:r>
          </a:p>
        </p:txBody>
      </p:sp>
      <p:sp>
        <p:nvSpPr>
          <p:cNvPr id="103440" name="Rectangle 16"/>
          <p:cNvSpPr>
            <a:spLocks noChangeArrowheads="1"/>
          </p:cNvSpPr>
          <p:nvPr/>
        </p:nvSpPr>
        <p:spPr bwMode="auto">
          <a:xfrm>
            <a:off x="2572730" y="3886202"/>
            <a:ext cx="741389" cy="492443"/>
          </a:xfrm>
          <a:prstGeom prst="rect">
            <a:avLst/>
          </a:prstGeom>
          <a:noFill/>
          <a:ln w="9525">
            <a:noFill/>
            <a:miter lim="800000"/>
            <a:headEnd/>
            <a:tailEnd/>
          </a:ln>
          <a:effectLst/>
        </p:spPr>
        <p:txBody>
          <a:bodyPr wrap="none" lIns="0" tIns="0" rIns="0" bIns="0">
            <a:prstTxWarp prst="textNoShape">
              <a:avLst/>
            </a:prstTxWarp>
            <a:spAutoFit/>
          </a:bodyPr>
          <a:lstStyle/>
          <a:p>
            <a:r>
              <a:rPr lang="en-US" altLang="ja-JP" sz="1600">
                <a:latin typeface="Arial" pitchFamily="32" charset="0"/>
              </a:rPr>
              <a:t>THz</a:t>
            </a:r>
          </a:p>
          <a:p>
            <a:r>
              <a:rPr lang="en-US" altLang="ja-JP" sz="1600">
                <a:latin typeface="Arial" pitchFamily="32" charset="0"/>
              </a:rPr>
              <a:t>detector</a:t>
            </a:r>
          </a:p>
        </p:txBody>
      </p:sp>
      <p:sp>
        <p:nvSpPr>
          <p:cNvPr id="103442" name="Rectangle 18"/>
          <p:cNvSpPr>
            <a:spLocks noChangeArrowheads="1"/>
          </p:cNvSpPr>
          <p:nvPr/>
        </p:nvSpPr>
        <p:spPr bwMode="auto">
          <a:xfrm>
            <a:off x="3611027" y="4111625"/>
            <a:ext cx="1235882" cy="318924"/>
          </a:xfrm>
          <a:prstGeom prst="rect">
            <a:avLst/>
          </a:prstGeom>
          <a:noFill/>
          <a:ln w="19050">
            <a:solidFill>
              <a:schemeClr val="tx1"/>
            </a:solidFill>
            <a:miter lim="800000"/>
            <a:headEnd/>
            <a:tailEnd/>
          </a:ln>
          <a:effectLst/>
        </p:spPr>
        <p:txBody>
          <a:bodyPr wrap="none" lIns="36000" tIns="36000" rIns="36000" bIns="36000">
            <a:prstTxWarp prst="textNoShape">
              <a:avLst/>
            </a:prstTxWarp>
            <a:spAutoFit/>
          </a:bodyPr>
          <a:lstStyle/>
          <a:p>
            <a:r>
              <a:rPr lang="en-US" altLang="ja-JP" sz="1600">
                <a:latin typeface="Arial" pitchFamily="32" charset="0"/>
              </a:rPr>
              <a:t>Oscilloscope</a:t>
            </a:r>
          </a:p>
        </p:txBody>
      </p:sp>
      <p:sp>
        <p:nvSpPr>
          <p:cNvPr id="103443" name="Line 19"/>
          <p:cNvSpPr>
            <a:spLocks noChangeShapeType="1"/>
          </p:cNvSpPr>
          <p:nvPr/>
        </p:nvSpPr>
        <p:spPr bwMode="auto">
          <a:xfrm>
            <a:off x="3903927" y="3735388"/>
            <a:ext cx="0" cy="317500"/>
          </a:xfrm>
          <a:prstGeom prst="line">
            <a:avLst/>
          </a:prstGeom>
          <a:noFill/>
          <a:ln w="19050">
            <a:solidFill>
              <a:schemeClr val="tx1"/>
            </a:solidFill>
            <a:round/>
            <a:headEnd/>
            <a:tailEnd type="triangle" w="med" len="med"/>
          </a:ln>
          <a:effectLst/>
        </p:spPr>
        <p:txBody>
          <a:bodyPr wrap="none" anchor="ctr">
            <a:prstTxWarp prst="textNoShape">
              <a:avLst/>
            </a:prstTxWarp>
          </a:bodyPr>
          <a:lstStyle/>
          <a:p>
            <a:endParaRPr lang="ja-JP" altLang="en-US"/>
          </a:p>
        </p:txBody>
      </p:sp>
      <p:sp>
        <p:nvSpPr>
          <p:cNvPr id="103444" name="Line 20"/>
          <p:cNvSpPr>
            <a:spLocks noChangeShapeType="1"/>
          </p:cNvSpPr>
          <p:nvPr/>
        </p:nvSpPr>
        <p:spPr bwMode="auto">
          <a:xfrm flipV="1">
            <a:off x="3257287" y="3660775"/>
            <a:ext cx="424789" cy="279400"/>
          </a:xfrm>
          <a:prstGeom prst="line">
            <a:avLst/>
          </a:prstGeom>
          <a:noFill/>
          <a:ln w="9525">
            <a:solidFill>
              <a:schemeClr val="tx1"/>
            </a:solidFill>
            <a:round/>
            <a:headEnd/>
            <a:tailEnd/>
          </a:ln>
          <a:effectLst/>
        </p:spPr>
        <p:txBody>
          <a:bodyPr wrap="none" anchor="ctr">
            <a:prstTxWarp prst="textNoShape">
              <a:avLst/>
            </a:prstTxWarp>
          </a:bodyPr>
          <a:lstStyle/>
          <a:p>
            <a:endParaRPr lang="ja-JP" altLang="en-US"/>
          </a:p>
        </p:txBody>
      </p:sp>
      <p:sp>
        <p:nvSpPr>
          <p:cNvPr id="103445" name="Rectangle 21"/>
          <p:cNvSpPr>
            <a:spLocks noChangeArrowheads="1"/>
          </p:cNvSpPr>
          <p:nvPr/>
        </p:nvSpPr>
        <p:spPr bwMode="auto">
          <a:xfrm>
            <a:off x="128464" y="1340768"/>
            <a:ext cx="4808984" cy="338554"/>
          </a:xfrm>
          <a:prstGeom prst="rect">
            <a:avLst/>
          </a:prstGeom>
          <a:noFill/>
          <a:ln w="9525">
            <a:noFill/>
            <a:miter lim="800000"/>
            <a:headEnd/>
            <a:tailEnd/>
          </a:ln>
          <a:effectLst/>
        </p:spPr>
        <p:txBody>
          <a:bodyPr wrap="square">
            <a:prstTxWarp prst="textNoShape">
              <a:avLst/>
            </a:prstTxWarp>
            <a:spAutoFit/>
          </a:bodyPr>
          <a:lstStyle/>
          <a:p>
            <a:r>
              <a:rPr lang="en-US" altLang="ja-JP" sz="1600" i="1" dirty="0">
                <a:solidFill>
                  <a:srgbClr val="8000FF"/>
                </a:solidFill>
                <a:latin typeface="Arial" pitchFamily="32" charset="0"/>
              </a:rPr>
              <a:t>ref) T. </a:t>
            </a:r>
            <a:r>
              <a:rPr lang="en-US" altLang="ja-JP" sz="1600" i="1" dirty="0" err="1">
                <a:solidFill>
                  <a:srgbClr val="8000FF"/>
                </a:solidFill>
                <a:latin typeface="Arial" pitchFamily="32" charset="0"/>
              </a:rPr>
              <a:t>Yasui</a:t>
            </a:r>
            <a:r>
              <a:rPr lang="en-US" altLang="ja-JP" sz="1600" i="1" dirty="0">
                <a:solidFill>
                  <a:srgbClr val="8000FF"/>
                </a:solidFill>
                <a:latin typeface="Arial" pitchFamily="32" charset="0"/>
              </a:rPr>
              <a:t>, Appl. Phys. </a:t>
            </a:r>
            <a:r>
              <a:rPr lang="en-US" altLang="ja-JP" sz="1600" i="1" dirty="0" err="1">
                <a:solidFill>
                  <a:srgbClr val="8000FF"/>
                </a:solidFill>
                <a:latin typeface="Arial" pitchFamily="32" charset="0"/>
              </a:rPr>
              <a:t>Lett</a:t>
            </a:r>
            <a:r>
              <a:rPr lang="en-US" altLang="ja-JP" sz="1600" i="1" dirty="0">
                <a:solidFill>
                  <a:srgbClr val="8000FF"/>
                </a:solidFill>
                <a:latin typeface="Arial" pitchFamily="32" charset="0"/>
              </a:rPr>
              <a:t>. </a:t>
            </a:r>
            <a:r>
              <a:rPr lang="en-US" altLang="ja-JP" sz="1600" b="1" i="1" dirty="0">
                <a:solidFill>
                  <a:srgbClr val="8000FF"/>
                </a:solidFill>
                <a:latin typeface="Arial" pitchFamily="32" charset="0"/>
              </a:rPr>
              <a:t>87</a:t>
            </a:r>
            <a:r>
              <a:rPr lang="en-US" altLang="ja-JP" sz="1600" i="1" dirty="0">
                <a:solidFill>
                  <a:srgbClr val="8000FF"/>
                </a:solidFill>
                <a:latin typeface="Arial" pitchFamily="32" charset="0"/>
              </a:rPr>
              <a:t>, 061101 (2005).</a:t>
            </a:r>
          </a:p>
        </p:txBody>
      </p:sp>
      <p:sp>
        <p:nvSpPr>
          <p:cNvPr id="18" name="Rectangle 4"/>
          <p:cNvSpPr>
            <a:spLocks noChangeArrowheads="1"/>
          </p:cNvSpPr>
          <p:nvPr/>
        </p:nvSpPr>
        <p:spPr bwMode="auto">
          <a:xfrm>
            <a:off x="432048" y="5733256"/>
            <a:ext cx="9057456" cy="1077218"/>
          </a:xfrm>
          <a:prstGeom prst="rect">
            <a:avLst/>
          </a:prstGeom>
          <a:solidFill>
            <a:srgbClr val="FFFF00"/>
          </a:solidFill>
          <a:ln w="28575" cmpd="sng">
            <a:solidFill>
              <a:srgbClr val="FF0000"/>
            </a:solidFill>
            <a:miter lim="800000"/>
            <a:headEnd/>
            <a:tailEnd/>
          </a:ln>
          <a:effectLst/>
        </p:spPr>
        <p:txBody>
          <a:bodyPr wrap="square" lIns="46800" rIns="46800">
            <a:prstTxWarp prst="textNoShape">
              <a:avLst/>
            </a:prstTxWarp>
            <a:spAutoFit/>
          </a:bodyPr>
          <a:lstStyle/>
          <a:p>
            <a:pPr marL="101600" indent="-101600" algn="l"/>
            <a:r>
              <a:rPr lang="en-US" altLang="ja-JP" sz="3200" b="1" dirty="0" smtClean="0">
                <a:solidFill>
                  <a:srgbClr val="FF0000"/>
                </a:solidFill>
                <a:latin typeface="Arial" pitchFamily="32" charset="0"/>
              </a:rPr>
              <a:t>Possible to adjust and coincide the observed time window to one repetition period exactly!</a:t>
            </a:r>
            <a:endParaRPr lang="en-US" altLang="ja-JP" sz="3200" b="1" dirty="0">
              <a:solidFill>
                <a:srgbClr val="FF0000"/>
              </a:solidFill>
              <a:latin typeface="Symbol" pitchFamily="32" charset="2"/>
              <a:sym typeface="Symbol" pitchFamily="32" charset="2"/>
            </a:endParaRPr>
          </a:p>
        </p:txBody>
      </p:sp>
      <p:sp>
        <p:nvSpPr>
          <p:cNvPr id="19" name="Rectangle 7"/>
          <p:cNvSpPr>
            <a:spLocks noChangeArrowheads="1"/>
          </p:cNvSpPr>
          <p:nvPr/>
        </p:nvSpPr>
        <p:spPr bwMode="auto">
          <a:xfrm>
            <a:off x="5961112" y="836712"/>
            <a:ext cx="3744416" cy="865194"/>
          </a:xfrm>
          <a:prstGeom prst="rect">
            <a:avLst/>
          </a:prstGeom>
          <a:noFill/>
          <a:ln w="9525">
            <a:noFill/>
            <a:miter lim="800000"/>
            <a:headEnd/>
            <a:tailEnd/>
          </a:ln>
          <a:effectLst/>
        </p:spPr>
        <p:txBody>
          <a:bodyPr wrap="square">
            <a:prstTxWarp prst="textNoShape">
              <a:avLst/>
            </a:prstTxWarp>
            <a:spAutoFit/>
          </a:bodyPr>
          <a:lstStyle/>
          <a:p>
            <a:pPr algn="just">
              <a:lnSpc>
                <a:spcPts val="2000"/>
              </a:lnSpc>
            </a:pPr>
            <a:r>
              <a:rPr lang="en-US" altLang="ja-JP" dirty="0">
                <a:solidFill>
                  <a:srgbClr val="008000"/>
                </a:solidFill>
                <a:latin typeface="Arial" pitchFamily="32" charset="0"/>
              </a:rPr>
              <a:t>Overlap timing between THz and probe pulse is automatically shifted every pulse</a:t>
            </a:r>
          </a:p>
        </p:txBody>
      </p:sp>
    </p:spTree>
    <p:extLst>
      <p:ext uri="{BB962C8B-B14F-4D97-AF65-F5344CB8AC3E}">
        <p14:creationId xmlns:p14="http://schemas.microsoft.com/office/powerpoint/2010/main" val="28679769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488504" y="188641"/>
            <a:ext cx="8915400" cy="648067"/>
          </a:xfrm>
        </p:spPr>
        <p:txBody>
          <a:bodyPr/>
          <a:lstStyle/>
          <a:p>
            <a:pPr algn="ctr"/>
            <a:r>
              <a:rPr lang="en-US" altLang="ja-JP" sz="4400" b="1" dirty="0" smtClean="0"/>
              <a:t>Experimental setup</a:t>
            </a:r>
            <a:endParaRPr kumimoji="1" lang="ja-JP" altLang="en-US" sz="4400" b="1" dirty="0"/>
          </a:p>
        </p:txBody>
      </p:sp>
      <p:sp>
        <p:nvSpPr>
          <p:cNvPr id="7" name="正方形/長方形 6"/>
          <p:cNvSpPr/>
          <p:nvPr/>
        </p:nvSpPr>
        <p:spPr>
          <a:xfrm>
            <a:off x="233451" y="4068827"/>
            <a:ext cx="184666" cy="369332"/>
          </a:xfrm>
          <a:prstGeom prst="rect">
            <a:avLst/>
          </a:prstGeom>
        </p:spPr>
        <p:txBody>
          <a:bodyPr wrap="none">
            <a:spAutoFit/>
          </a:bodyPr>
          <a:lstStyle/>
          <a:p>
            <a:endParaRPr lang="en-US" altLang="ja-JP" dirty="0">
              <a:solidFill>
                <a:srgbClr val="FF0000"/>
              </a:solidFill>
              <a:ea typeface="HG明朝B"/>
            </a:endParaRPr>
          </a:p>
        </p:txBody>
      </p:sp>
      <p:pic>
        <p:nvPicPr>
          <p:cNvPr id="2" name="図 1" descr="fig2.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61" y="1268760"/>
            <a:ext cx="9625584" cy="5273040"/>
          </a:xfrm>
          <a:prstGeom prst="rect">
            <a:avLst/>
          </a:prstGeom>
        </p:spPr>
      </p:pic>
      <p:sp>
        <p:nvSpPr>
          <p:cNvPr id="11" name="Text Box 1054"/>
          <p:cNvSpPr txBox="1">
            <a:spLocks noChangeArrowheads="1"/>
          </p:cNvSpPr>
          <p:nvPr/>
        </p:nvSpPr>
        <p:spPr bwMode="auto">
          <a:xfrm>
            <a:off x="5169024" y="1412778"/>
            <a:ext cx="4032448" cy="1477328"/>
          </a:xfrm>
          <a:prstGeom prst="rect">
            <a:avLst/>
          </a:prstGeom>
          <a:noFill/>
          <a:ln w="9525">
            <a:noFill/>
            <a:miter lim="800000"/>
            <a:headEnd/>
            <a:tailEnd/>
          </a:ln>
          <a:effectLst/>
        </p:spPr>
        <p:txBody>
          <a:bodyPr wrap="square">
            <a:prstTxWarp prst="textNoShape">
              <a:avLst/>
            </a:prstTxWarp>
            <a:spAutoFit/>
          </a:bodyPr>
          <a:lstStyle/>
          <a:p>
            <a:r>
              <a:rPr lang="en-US" altLang="ja-JP" i="1" dirty="0" smtClean="0">
                <a:solidFill>
                  <a:srgbClr val="00C201"/>
                </a:solidFill>
                <a:latin typeface="Symbol" pitchFamily="-106" charset="2"/>
                <a:sym typeface="Symbol" pitchFamily="-106" charset="2"/>
              </a:rPr>
              <a:t></a:t>
            </a:r>
            <a:r>
              <a:rPr lang="en-US" altLang="ja-JP" i="1" baseline="-25000" dirty="0" smtClean="0">
                <a:solidFill>
                  <a:srgbClr val="00C201"/>
                </a:solidFill>
                <a:latin typeface="Arial" pitchFamily="-106" charset="0"/>
              </a:rPr>
              <a:t>c</a:t>
            </a:r>
            <a:r>
              <a:rPr lang="en-US" altLang="ja-JP" i="1" dirty="0" smtClean="0">
                <a:solidFill>
                  <a:srgbClr val="00C201"/>
                </a:solidFill>
                <a:latin typeface="Arial" pitchFamily="-106" charset="0"/>
              </a:rPr>
              <a:t>=1550nm, </a:t>
            </a:r>
            <a:r>
              <a:rPr lang="en-US" altLang="ja-JP" i="1" dirty="0" smtClean="0">
                <a:solidFill>
                  <a:srgbClr val="00C201"/>
                </a:solidFill>
                <a:latin typeface="Symbol" pitchFamily="-106" charset="2"/>
                <a:sym typeface="Symbol" pitchFamily="-106" charset="2"/>
              </a:rPr>
              <a:t></a:t>
            </a:r>
            <a:r>
              <a:rPr lang="en-US" altLang="ja-JP" i="1" dirty="0" smtClean="0">
                <a:solidFill>
                  <a:srgbClr val="00C201"/>
                </a:solidFill>
                <a:latin typeface="Arial" pitchFamily="-106" charset="0"/>
              </a:rPr>
              <a:t>=50fs, </a:t>
            </a:r>
            <a:r>
              <a:rPr lang="en-US" altLang="ja-JP" i="1" dirty="0" err="1" smtClean="0">
                <a:solidFill>
                  <a:srgbClr val="00C201"/>
                </a:solidFill>
                <a:latin typeface="Arial" pitchFamily="-106" charset="0"/>
              </a:rPr>
              <a:t>P</a:t>
            </a:r>
            <a:r>
              <a:rPr lang="en-US" altLang="ja-JP" i="1" baseline="-25000" dirty="0" err="1" smtClean="0">
                <a:solidFill>
                  <a:srgbClr val="00C201"/>
                </a:solidFill>
                <a:latin typeface="Arial" pitchFamily="-106" charset="0"/>
              </a:rPr>
              <a:t>avg</a:t>
            </a:r>
            <a:r>
              <a:rPr lang="en-US" altLang="ja-JP" i="1" baseline="-25000" dirty="0" smtClean="0">
                <a:solidFill>
                  <a:srgbClr val="00C201"/>
                </a:solidFill>
                <a:latin typeface="Arial" pitchFamily="-106" charset="0"/>
              </a:rPr>
              <a:t> </a:t>
            </a:r>
            <a:r>
              <a:rPr lang="en-US" altLang="ja-JP" i="1" dirty="0" smtClean="0">
                <a:solidFill>
                  <a:srgbClr val="00C201"/>
                </a:solidFill>
                <a:latin typeface="Arial" pitchFamily="-106" charset="0"/>
              </a:rPr>
              <a:t>=500mW,</a:t>
            </a:r>
          </a:p>
          <a:p>
            <a:r>
              <a:rPr lang="en-US" altLang="ja-JP" i="1" dirty="0" smtClean="0">
                <a:solidFill>
                  <a:srgbClr val="00C201"/>
                </a:solidFill>
                <a:latin typeface="Arial" pitchFamily="-106" charset="0"/>
              </a:rPr>
              <a:t>f</a:t>
            </a:r>
            <a:r>
              <a:rPr lang="en-US" altLang="ja-JP" i="1" baseline="-25000" dirty="0" smtClean="0">
                <a:solidFill>
                  <a:srgbClr val="00C201"/>
                </a:solidFill>
                <a:latin typeface="Arial" pitchFamily="-106" charset="0"/>
              </a:rPr>
              <a:t>1</a:t>
            </a:r>
            <a:r>
              <a:rPr lang="en-US" altLang="ja-JP" i="1" dirty="0" smtClean="0">
                <a:solidFill>
                  <a:srgbClr val="00C201"/>
                </a:solidFill>
                <a:latin typeface="Arial" pitchFamily="-106" charset="0"/>
              </a:rPr>
              <a:t>=250MHz, f</a:t>
            </a:r>
            <a:r>
              <a:rPr lang="en-US" altLang="ja-JP" i="1" baseline="-25000" dirty="0" smtClean="0">
                <a:solidFill>
                  <a:srgbClr val="00C201"/>
                </a:solidFill>
                <a:latin typeface="Arial" pitchFamily="-106" charset="0"/>
              </a:rPr>
              <a:t>2</a:t>
            </a:r>
            <a:r>
              <a:rPr lang="en-US" altLang="ja-JP" i="1" dirty="0" smtClean="0">
                <a:solidFill>
                  <a:srgbClr val="00C201"/>
                </a:solidFill>
                <a:latin typeface="Arial" pitchFamily="-106" charset="0"/>
              </a:rPr>
              <a:t>= 250MHz+50Hz</a:t>
            </a:r>
          </a:p>
          <a:p>
            <a:r>
              <a:rPr lang="en-US" altLang="ja-JP" i="1" dirty="0" smtClean="0">
                <a:solidFill>
                  <a:srgbClr val="00C201"/>
                </a:solidFill>
                <a:latin typeface="Arial" pitchFamily="-106" charset="0"/>
              </a:rPr>
              <a:t> </a:t>
            </a:r>
            <a:r>
              <a:rPr lang="en-US" altLang="ja-JP" i="1" dirty="0" smtClean="0">
                <a:solidFill>
                  <a:srgbClr val="00C201"/>
                </a:solidFill>
                <a:latin typeface="Symbol" pitchFamily="-106" charset="2"/>
                <a:sym typeface="Symbol" pitchFamily="-106" charset="2"/>
              </a:rPr>
              <a:t></a:t>
            </a:r>
            <a:r>
              <a:rPr lang="en-US" altLang="ja-JP" i="1" dirty="0" smtClean="0">
                <a:solidFill>
                  <a:srgbClr val="00C201"/>
                </a:solidFill>
                <a:latin typeface="Arial" pitchFamily="-106" charset="0"/>
              </a:rPr>
              <a:t>= f</a:t>
            </a:r>
            <a:r>
              <a:rPr lang="en-US" altLang="ja-JP" i="1" baseline="-25000" dirty="0" smtClean="0">
                <a:solidFill>
                  <a:srgbClr val="00C201"/>
                </a:solidFill>
                <a:latin typeface="Arial" pitchFamily="-106" charset="0"/>
              </a:rPr>
              <a:t>2</a:t>
            </a:r>
            <a:r>
              <a:rPr lang="en-US" altLang="ja-JP" i="1" dirty="0" smtClean="0">
                <a:solidFill>
                  <a:srgbClr val="00C201"/>
                </a:solidFill>
                <a:latin typeface="Arial" pitchFamily="-106" charset="0"/>
              </a:rPr>
              <a:t>-f</a:t>
            </a:r>
            <a:r>
              <a:rPr lang="en-US" altLang="ja-JP" i="1" baseline="-25000" dirty="0" smtClean="0">
                <a:solidFill>
                  <a:srgbClr val="00C201"/>
                </a:solidFill>
                <a:latin typeface="Arial" pitchFamily="-106" charset="0"/>
              </a:rPr>
              <a:t>1</a:t>
            </a:r>
            <a:r>
              <a:rPr lang="en-US" altLang="ja-JP" i="1" dirty="0" smtClean="0">
                <a:solidFill>
                  <a:srgbClr val="00C201"/>
                </a:solidFill>
                <a:latin typeface="Arial" pitchFamily="-106" charset="0"/>
              </a:rPr>
              <a:t>= 50Hz, </a:t>
            </a:r>
          </a:p>
          <a:p>
            <a:r>
              <a:rPr lang="en-US" altLang="ja-JP" i="1" dirty="0" smtClean="0">
                <a:solidFill>
                  <a:srgbClr val="00C201"/>
                </a:solidFill>
                <a:latin typeface="Arial" pitchFamily="-106" charset="0"/>
              </a:rPr>
              <a:t>RMS timing </a:t>
            </a:r>
            <a:r>
              <a:rPr lang="en-US" altLang="ja-JP" i="1" dirty="0">
                <a:solidFill>
                  <a:srgbClr val="00C201"/>
                </a:solidFill>
                <a:latin typeface="Arial" pitchFamily="-106" charset="0"/>
              </a:rPr>
              <a:t>jitter</a:t>
            </a:r>
            <a:r>
              <a:rPr lang="en-US" altLang="ja-JP" i="1" dirty="0" smtClean="0">
                <a:solidFill>
                  <a:srgbClr val="00C201"/>
                </a:solidFill>
                <a:latin typeface="Arial" pitchFamily="-106" charset="0"/>
              </a:rPr>
              <a:t>&lt;150fs [0.5~500kHz]</a:t>
            </a:r>
            <a:endParaRPr lang="en-US" altLang="ja-JP" i="1" dirty="0">
              <a:solidFill>
                <a:srgbClr val="00C201"/>
              </a:solidFill>
              <a:latin typeface="Arial" pitchFamily="-106" charset="0"/>
            </a:endParaRPr>
          </a:p>
        </p:txBody>
      </p:sp>
      <p:grpSp>
        <p:nvGrpSpPr>
          <p:cNvPr id="38" name="図形グループ 37"/>
          <p:cNvGrpSpPr/>
          <p:nvPr/>
        </p:nvGrpSpPr>
        <p:grpSpPr>
          <a:xfrm>
            <a:off x="2000672" y="1268760"/>
            <a:ext cx="4248472" cy="2160240"/>
            <a:chOff x="-5056112" y="1268760"/>
            <a:chExt cx="4248472" cy="2304256"/>
          </a:xfrm>
        </p:grpSpPr>
        <p:cxnSp>
          <p:nvCxnSpPr>
            <p:cNvPr id="4" name="直線コネクタ 3"/>
            <p:cNvCxnSpPr/>
            <p:nvPr/>
          </p:nvCxnSpPr>
          <p:spPr bwMode="auto">
            <a:xfrm>
              <a:off x="-5056112" y="3573016"/>
              <a:ext cx="4248472" cy="0"/>
            </a:xfrm>
            <a:prstGeom prst="line">
              <a:avLst/>
            </a:prstGeom>
            <a:solidFill>
              <a:schemeClr val="accent1"/>
            </a:solidFill>
            <a:ln w="38100"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コネクタ 7"/>
            <p:cNvCxnSpPr/>
            <p:nvPr/>
          </p:nvCxnSpPr>
          <p:spPr bwMode="auto">
            <a:xfrm flipV="1">
              <a:off x="-807640" y="2636912"/>
              <a:ext cx="0" cy="936104"/>
            </a:xfrm>
            <a:prstGeom prst="line">
              <a:avLst/>
            </a:prstGeom>
            <a:solidFill>
              <a:schemeClr val="accent1"/>
            </a:solidFill>
            <a:ln w="38100"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コネクタ 15"/>
            <p:cNvCxnSpPr/>
            <p:nvPr/>
          </p:nvCxnSpPr>
          <p:spPr bwMode="auto">
            <a:xfrm flipV="1">
              <a:off x="-5056112" y="2636912"/>
              <a:ext cx="0" cy="936104"/>
            </a:xfrm>
            <a:prstGeom prst="line">
              <a:avLst/>
            </a:prstGeom>
            <a:solidFill>
              <a:schemeClr val="accent1"/>
            </a:solidFill>
            <a:ln w="38100"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コネクタ 18"/>
            <p:cNvCxnSpPr/>
            <p:nvPr/>
          </p:nvCxnSpPr>
          <p:spPr bwMode="auto">
            <a:xfrm flipV="1">
              <a:off x="-1887760" y="1268760"/>
              <a:ext cx="0" cy="1368152"/>
            </a:xfrm>
            <a:prstGeom prst="line">
              <a:avLst/>
            </a:prstGeom>
            <a:solidFill>
              <a:schemeClr val="accent1"/>
            </a:solidFill>
            <a:ln w="38100"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直線コネクタ 19"/>
            <p:cNvCxnSpPr/>
            <p:nvPr/>
          </p:nvCxnSpPr>
          <p:spPr bwMode="auto">
            <a:xfrm flipV="1">
              <a:off x="-4048000" y="1268760"/>
              <a:ext cx="0" cy="1368152"/>
            </a:xfrm>
            <a:prstGeom prst="line">
              <a:avLst/>
            </a:prstGeom>
            <a:solidFill>
              <a:schemeClr val="accent1"/>
            </a:solidFill>
            <a:ln w="38100"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コネクタ 28"/>
            <p:cNvCxnSpPr/>
            <p:nvPr/>
          </p:nvCxnSpPr>
          <p:spPr bwMode="auto">
            <a:xfrm>
              <a:off x="-4048000" y="1268760"/>
              <a:ext cx="2160240" cy="0"/>
            </a:xfrm>
            <a:prstGeom prst="line">
              <a:avLst/>
            </a:prstGeom>
            <a:solidFill>
              <a:schemeClr val="accent1"/>
            </a:solidFill>
            <a:ln w="38100"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32"/>
            <p:cNvCxnSpPr/>
            <p:nvPr/>
          </p:nvCxnSpPr>
          <p:spPr bwMode="auto">
            <a:xfrm>
              <a:off x="-1887760" y="2636912"/>
              <a:ext cx="1071736" cy="0"/>
            </a:xfrm>
            <a:prstGeom prst="line">
              <a:avLst/>
            </a:prstGeom>
            <a:solidFill>
              <a:schemeClr val="accent1"/>
            </a:solidFill>
            <a:ln w="38100"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線コネクタ 35"/>
            <p:cNvCxnSpPr/>
            <p:nvPr/>
          </p:nvCxnSpPr>
          <p:spPr bwMode="auto">
            <a:xfrm>
              <a:off x="-5056112" y="2636912"/>
              <a:ext cx="1008112" cy="0"/>
            </a:xfrm>
            <a:prstGeom prst="line">
              <a:avLst/>
            </a:prstGeom>
            <a:solidFill>
              <a:schemeClr val="accent1"/>
            </a:solidFill>
            <a:ln w="38100" cap="flat" cmpd="sng" algn="ctr">
              <a:solidFill>
                <a:srgbClr val="008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 name="正方形/長方形 14"/>
          <p:cNvSpPr/>
          <p:nvPr/>
        </p:nvSpPr>
        <p:spPr>
          <a:xfrm>
            <a:off x="2664802" y="5013176"/>
            <a:ext cx="2899477" cy="369332"/>
          </a:xfrm>
          <a:prstGeom prst="rect">
            <a:avLst/>
          </a:prstGeom>
        </p:spPr>
        <p:txBody>
          <a:bodyPr wrap="none">
            <a:spAutoFit/>
          </a:bodyPr>
          <a:lstStyle/>
          <a:p>
            <a:pPr algn="ctr"/>
            <a:r>
              <a:rPr lang="en-US" altLang="ja-JP" i="1" dirty="0" smtClean="0">
                <a:latin typeface="+mj-lt"/>
              </a:rPr>
              <a:t>(L = 500 mm, Dia. = </a:t>
            </a:r>
            <a:r>
              <a:rPr lang="en-US" altLang="ja-JP" i="1" dirty="0" smtClean="0">
                <a:latin typeface="Symbol" charset="2"/>
                <a:cs typeface="Symbol" charset="2"/>
              </a:rPr>
              <a:t>f</a:t>
            </a:r>
            <a:r>
              <a:rPr lang="en-US" altLang="ja-JP" i="1" dirty="0" smtClean="0">
                <a:latin typeface="+mj-lt"/>
              </a:rPr>
              <a:t>40 mm)</a:t>
            </a:r>
            <a:endParaRPr lang="ja-JP" altLang="en-US" i="1" dirty="0">
              <a:latin typeface="+mj-lt"/>
            </a:endParaRPr>
          </a:p>
        </p:txBody>
      </p:sp>
      <p:sp>
        <p:nvSpPr>
          <p:cNvPr id="3" name="正方形/長方形 2"/>
          <p:cNvSpPr/>
          <p:nvPr/>
        </p:nvSpPr>
        <p:spPr>
          <a:xfrm>
            <a:off x="7092028" y="5301210"/>
            <a:ext cx="2656659" cy="1200329"/>
          </a:xfrm>
          <a:prstGeom prst="rect">
            <a:avLst/>
          </a:prstGeom>
        </p:spPr>
        <p:txBody>
          <a:bodyPr wrap="none">
            <a:spAutoFit/>
          </a:bodyPr>
          <a:lstStyle/>
          <a:p>
            <a:r>
              <a:rPr lang="en-US" altLang="ja-JP" i="1" dirty="0" smtClean="0">
                <a:solidFill>
                  <a:srgbClr val="8000FF"/>
                </a:solidFill>
              </a:rPr>
              <a:t>Resolution </a:t>
            </a:r>
            <a:r>
              <a:rPr lang="en-US" altLang="ja-JP" i="1" dirty="0">
                <a:solidFill>
                  <a:srgbClr val="8000FF"/>
                </a:solidFill>
              </a:rPr>
              <a:t>= 20 bit</a:t>
            </a:r>
            <a:r>
              <a:rPr lang="ja-JP" altLang="ja-JP" i="1" dirty="0">
                <a:solidFill>
                  <a:srgbClr val="8000FF"/>
                </a:solidFill>
              </a:rPr>
              <a:t> </a:t>
            </a:r>
            <a:endParaRPr lang="ja-JP" altLang="en-US" i="1" dirty="0">
              <a:solidFill>
                <a:srgbClr val="8000FF"/>
              </a:solidFill>
            </a:endParaRPr>
          </a:p>
          <a:p>
            <a:r>
              <a:rPr lang="en-US" altLang="ja-JP" i="1" dirty="0" smtClean="0">
                <a:solidFill>
                  <a:srgbClr val="8000FF"/>
                </a:solidFill>
              </a:rPr>
              <a:t>Sampling rate = 2 MS</a:t>
            </a:r>
            <a:r>
              <a:rPr lang="en-US" altLang="ja-JP" i="1" dirty="0">
                <a:solidFill>
                  <a:srgbClr val="8000FF"/>
                </a:solidFill>
              </a:rPr>
              <a:t>/</a:t>
            </a:r>
            <a:r>
              <a:rPr lang="en-US" altLang="ja-JP" i="1" dirty="0" smtClean="0">
                <a:solidFill>
                  <a:srgbClr val="8000FF"/>
                </a:solidFill>
              </a:rPr>
              <a:t>s</a:t>
            </a:r>
          </a:p>
          <a:p>
            <a:r>
              <a:rPr lang="en-US" altLang="ja-JP" i="1" dirty="0" smtClean="0">
                <a:solidFill>
                  <a:srgbClr val="8000FF"/>
                </a:solidFill>
              </a:rPr>
              <a:t>Sampling number = 10</a:t>
            </a:r>
            <a:r>
              <a:rPr lang="en-US" altLang="ja-JP" i="1" baseline="30000" dirty="0" smtClean="0">
                <a:solidFill>
                  <a:srgbClr val="8000FF"/>
                </a:solidFill>
              </a:rPr>
              <a:t>8</a:t>
            </a:r>
          </a:p>
          <a:p>
            <a:r>
              <a:rPr lang="en-US" altLang="ja-JP" i="1" dirty="0" smtClean="0">
                <a:solidFill>
                  <a:srgbClr val="8000FF"/>
                </a:solidFill>
              </a:rPr>
              <a:t>Sampling interval = 100 fs</a:t>
            </a:r>
          </a:p>
        </p:txBody>
      </p:sp>
    </p:spTree>
    <p:extLst>
      <p:ext uri="{BB962C8B-B14F-4D97-AF65-F5344CB8AC3E}">
        <p14:creationId xmlns:p14="http://schemas.microsoft.com/office/powerpoint/2010/main" val="211897234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247650" y="1752603"/>
            <a:ext cx="4677833" cy="2308225"/>
            <a:chOff x="144" y="1104"/>
            <a:chExt cx="2720" cy="1454"/>
          </a:xfrm>
        </p:grpSpPr>
        <p:pic>
          <p:nvPicPr>
            <p:cNvPr id="103427" name="Picture 3" descr="OS-THz-TDS"/>
            <p:cNvPicPr>
              <a:picLocks noChangeAspect="1" noChangeArrowheads="1"/>
            </p:cNvPicPr>
            <p:nvPr/>
          </p:nvPicPr>
          <p:blipFill>
            <a:blip r:embed="rId4"/>
            <a:srcRect/>
            <a:stretch>
              <a:fillRect/>
            </a:stretch>
          </p:blipFill>
          <p:spPr bwMode="auto">
            <a:xfrm>
              <a:off x="144" y="1104"/>
              <a:ext cx="2720" cy="1454"/>
            </a:xfrm>
            <a:prstGeom prst="rect">
              <a:avLst/>
            </a:prstGeom>
            <a:noFill/>
          </p:spPr>
        </p:pic>
        <p:sp>
          <p:nvSpPr>
            <p:cNvPr id="103438" name="Rectangle 14"/>
            <p:cNvSpPr>
              <a:spLocks noChangeArrowheads="1"/>
            </p:cNvSpPr>
            <p:nvPr/>
          </p:nvSpPr>
          <p:spPr bwMode="auto">
            <a:xfrm>
              <a:off x="1847" y="2353"/>
              <a:ext cx="823" cy="188"/>
            </a:xfrm>
            <a:prstGeom prst="rect">
              <a:avLst/>
            </a:prstGeom>
            <a:solidFill>
              <a:schemeClr val="bg1"/>
            </a:solidFill>
            <a:ln w="9525">
              <a:noFill/>
              <a:miter lim="800000"/>
              <a:headEnd/>
              <a:tailEnd/>
            </a:ln>
            <a:effectLst/>
          </p:spPr>
          <p:txBody>
            <a:bodyPr wrap="none" anchor="ctr">
              <a:prstTxWarp prst="textNoShape">
                <a:avLst/>
              </a:prstTxWarp>
            </a:bodyPr>
            <a:lstStyle/>
            <a:p>
              <a:endParaRPr lang="ja-JP" altLang="en-US">
                <a:latin typeface="Arial"/>
                <a:cs typeface="Arial"/>
              </a:endParaRPr>
            </a:p>
          </p:txBody>
        </p:sp>
      </p:grpSp>
      <p:pic>
        <p:nvPicPr>
          <p:cNvPr id="103426" name="Picture 2" descr="OS3"/>
          <p:cNvPicPr>
            <a:picLocks noChangeAspect="1" noChangeArrowheads="1"/>
          </p:cNvPicPr>
          <p:nvPr/>
        </p:nvPicPr>
        <p:blipFill>
          <a:blip r:embed="rId5"/>
          <a:srcRect/>
          <a:stretch>
            <a:fillRect/>
          </a:stretch>
        </p:blipFill>
        <p:spPr bwMode="auto">
          <a:xfrm>
            <a:off x="5032112" y="2057400"/>
            <a:ext cx="4873890" cy="2978150"/>
          </a:xfrm>
          <a:prstGeom prst="rect">
            <a:avLst/>
          </a:prstGeom>
          <a:noFill/>
          <a:ln w="25400">
            <a:noFill/>
            <a:miter lim="800000"/>
            <a:headEnd/>
            <a:tailEnd/>
          </a:ln>
        </p:spPr>
      </p:pic>
      <p:sp>
        <p:nvSpPr>
          <p:cNvPr id="103428" name="Rectangle 4"/>
          <p:cNvSpPr>
            <a:spLocks noChangeArrowheads="1"/>
          </p:cNvSpPr>
          <p:nvPr/>
        </p:nvSpPr>
        <p:spPr bwMode="auto">
          <a:xfrm>
            <a:off x="185734" y="4886649"/>
            <a:ext cx="5019619" cy="1815882"/>
          </a:xfrm>
          <a:prstGeom prst="rect">
            <a:avLst/>
          </a:prstGeom>
          <a:solidFill>
            <a:srgbClr val="000080"/>
          </a:solidFill>
          <a:ln w="9525">
            <a:noFill/>
            <a:miter lim="800000"/>
            <a:headEnd/>
            <a:tailEnd/>
          </a:ln>
          <a:effectLst/>
        </p:spPr>
        <p:txBody>
          <a:bodyPr wrap="square" lIns="46800" rIns="46800">
            <a:prstTxWarp prst="textNoShape">
              <a:avLst/>
            </a:prstTxWarp>
            <a:spAutoFit/>
          </a:bodyPr>
          <a:lstStyle/>
          <a:p>
            <a:pPr marL="101600" indent="-101600" algn="l"/>
            <a:r>
              <a:rPr lang="en-US" altLang="ja-JP" sz="2800" b="1" dirty="0">
                <a:solidFill>
                  <a:srgbClr val="FFFF00"/>
                </a:solidFill>
                <a:latin typeface="Arial"/>
                <a:cs typeface="Arial"/>
              </a:rPr>
              <a:t>•No need for</a:t>
            </a:r>
            <a:r>
              <a:rPr lang="en-US" altLang="ja-JP" sz="2800" b="1" dirty="0" smtClean="0">
                <a:solidFill>
                  <a:srgbClr val="FFFF00"/>
                </a:solidFill>
                <a:latin typeface="Arial"/>
                <a:cs typeface="Arial"/>
              </a:rPr>
              <a:t> mechanical time-delay scanning</a:t>
            </a:r>
          </a:p>
          <a:p>
            <a:pPr marL="101600" indent="-101600" algn="l"/>
            <a:r>
              <a:rPr lang="en-US" altLang="ja-JP" sz="2800" b="1" dirty="0" smtClean="0">
                <a:solidFill>
                  <a:srgbClr val="FFFF00"/>
                </a:solidFill>
                <a:latin typeface="Arial"/>
                <a:cs typeface="Arial"/>
              </a:rPr>
              <a:t>•No limitation for size of time window</a:t>
            </a:r>
            <a:endParaRPr lang="en-US" altLang="ja-JP" sz="2800" b="1" dirty="0">
              <a:solidFill>
                <a:srgbClr val="FFFF00"/>
              </a:solidFill>
              <a:latin typeface="Arial"/>
              <a:cs typeface="Arial"/>
              <a:sym typeface="Symbol" pitchFamily="32" charset="2"/>
            </a:endParaRPr>
          </a:p>
        </p:txBody>
      </p:sp>
      <p:sp>
        <p:nvSpPr>
          <p:cNvPr id="103429" name="Rectangle 5"/>
          <p:cNvSpPr>
            <a:spLocks noGrp="1" noChangeArrowheads="1"/>
          </p:cNvSpPr>
          <p:nvPr>
            <p:ph type="title" idx="4294967295"/>
          </p:nvPr>
        </p:nvSpPr>
        <p:spPr>
          <a:xfrm>
            <a:off x="331272" y="281176"/>
            <a:ext cx="9574728" cy="1261884"/>
          </a:xfrm>
          <a:noFill/>
        </p:spPr>
        <p:txBody>
          <a:bodyPr wrap="square">
            <a:spAutoFit/>
          </a:bodyPr>
          <a:lstStyle/>
          <a:p>
            <a:pPr algn="l"/>
            <a:r>
              <a:rPr lang="en-US" altLang="ja-JP" sz="3800" dirty="0">
                <a:latin typeface="Arial"/>
                <a:cs typeface="Arial"/>
              </a:rPr>
              <a:t>Asynchronous-optical-sampling THz-TDS</a:t>
            </a:r>
            <a:br>
              <a:rPr lang="en-US" altLang="ja-JP" sz="3800" dirty="0">
                <a:latin typeface="Arial"/>
                <a:cs typeface="Arial"/>
              </a:rPr>
            </a:br>
            <a:r>
              <a:rPr lang="en-US" altLang="ja-JP" sz="3800" dirty="0">
                <a:latin typeface="Arial"/>
                <a:cs typeface="Arial"/>
              </a:rPr>
              <a:t> (</a:t>
            </a:r>
            <a:r>
              <a:rPr lang="en-US" altLang="ja-JP" sz="3800" dirty="0" smtClean="0">
                <a:latin typeface="Arial"/>
                <a:cs typeface="Arial"/>
              </a:rPr>
              <a:t>ASOPS</a:t>
            </a:r>
            <a:r>
              <a:rPr lang="en-US" altLang="ja-JP" sz="3800" dirty="0">
                <a:latin typeface="Arial"/>
                <a:cs typeface="Arial"/>
              </a:rPr>
              <a:t>-</a:t>
            </a:r>
            <a:r>
              <a:rPr lang="en-US" altLang="ja-JP" sz="3800" dirty="0" smtClean="0">
                <a:latin typeface="Arial"/>
                <a:cs typeface="Arial"/>
              </a:rPr>
              <a:t>THz-</a:t>
            </a:r>
            <a:r>
              <a:rPr lang="en-US" altLang="ja-JP" sz="3800" dirty="0">
                <a:latin typeface="Arial"/>
                <a:cs typeface="Arial"/>
              </a:rPr>
              <a:t>TDS)</a:t>
            </a:r>
            <a:endParaRPr lang="en-US" altLang="ja-JP" dirty="0">
              <a:latin typeface="Arial"/>
              <a:cs typeface="Arial"/>
            </a:endParaRPr>
          </a:p>
        </p:txBody>
      </p:sp>
      <p:sp>
        <p:nvSpPr>
          <p:cNvPr id="103431" name="Rectangle 7"/>
          <p:cNvSpPr>
            <a:spLocks noChangeArrowheads="1"/>
          </p:cNvSpPr>
          <p:nvPr/>
        </p:nvSpPr>
        <p:spPr bwMode="auto">
          <a:xfrm>
            <a:off x="5631081" y="5042356"/>
            <a:ext cx="4200071" cy="830997"/>
          </a:xfrm>
          <a:prstGeom prst="rect">
            <a:avLst/>
          </a:prstGeom>
          <a:solidFill>
            <a:srgbClr val="008000"/>
          </a:solidFill>
          <a:ln w="9525">
            <a:noFill/>
            <a:miter lim="800000"/>
            <a:headEnd/>
            <a:tailEnd/>
          </a:ln>
          <a:effectLst/>
        </p:spPr>
        <p:txBody>
          <a:bodyPr wrap="square">
            <a:prstTxWarp prst="textNoShape">
              <a:avLst/>
            </a:prstTxWarp>
            <a:spAutoFit/>
          </a:bodyPr>
          <a:lstStyle/>
          <a:p>
            <a:pPr algn="ctr"/>
            <a:r>
              <a:rPr lang="en-US" altLang="ja-JP" sz="2400" dirty="0">
                <a:solidFill>
                  <a:schemeClr val="bg1"/>
                </a:solidFill>
                <a:latin typeface="Arial"/>
                <a:cs typeface="Arial"/>
              </a:rPr>
              <a:t>Time scale of </a:t>
            </a:r>
            <a:r>
              <a:rPr lang="en-US" altLang="ja-JP" sz="2400" dirty="0" err="1">
                <a:solidFill>
                  <a:schemeClr val="bg1"/>
                </a:solidFill>
                <a:latin typeface="Arial"/>
                <a:cs typeface="Arial"/>
              </a:rPr>
              <a:t>ps</a:t>
            </a:r>
            <a:r>
              <a:rPr lang="en-US" altLang="ja-JP" sz="2400" dirty="0">
                <a:solidFill>
                  <a:schemeClr val="bg1"/>
                </a:solidFill>
                <a:latin typeface="Arial"/>
                <a:cs typeface="Arial"/>
              </a:rPr>
              <a:t> THz pulse is linearly expanded to µ</a:t>
            </a:r>
            <a:r>
              <a:rPr lang="en-US" altLang="ja-JP" sz="2400" dirty="0" err="1">
                <a:solidFill>
                  <a:schemeClr val="bg1"/>
                </a:solidFill>
                <a:latin typeface="Arial"/>
                <a:cs typeface="Arial"/>
              </a:rPr>
              <a:t>s</a:t>
            </a:r>
            <a:r>
              <a:rPr lang="en-US" altLang="ja-JP" sz="2400" dirty="0">
                <a:solidFill>
                  <a:schemeClr val="bg1"/>
                </a:solidFill>
                <a:latin typeface="Arial"/>
                <a:cs typeface="Arial"/>
              </a:rPr>
              <a:t> order</a:t>
            </a:r>
            <a:endParaRPr lang="ja-JP" altLang="en-US" sz="2400" dirty="0">
              <a:solidFill>
                <a:schemeClr val="bg1"/>
              </a:solidFill>
              <a:latin typeface="Arial"/>
              <a:cs typeface="Arial"/>
            </a:endParaRPr>
          </a:p>
        </p:txBody>
      </p:sp>
      <p:sp>
        <p:nvSpPr>
          <p:cNvPr id="103434" name="Text Box 10"/>
          <p:cNvSpPr txBox="1">
            <a:spLocks noChangeArrowheads="1"/>
          </p:cNvSpPr>
          <p:nvPr/>
        </p:nvSpPr>
        <p:spPr bwMode="auto">
          <a:xfrm>
            <a:off x="368496" y="2813051"/>
            <a:ext cx="383801" cy="369332"/>
          </a:xfrm>
          <a:prstGeom prst="rect">
            <a:avLst/>
          </a:prstGeom>
          <a:noFill/>
          <a:ln w="9525">
            <a:noFill/>
            <a:miter lim="800000"/>
            <a:headEnd/>
            <a:tailEnd/>
          </a:ln>
          <a:effectLst/>
        </p:spPr>
        <p:txBody>
          <a:bodyPr wrap="none">
            <a:prstTxWarp prst="textNoShape">
              <a:avLst/>
            </a:prstTxWarp>
            <a:spAutoFit/>
          </a:bodyPr>
          <a:lstStyle/>
          <a:p>
            <a:r>
              <a:rPr lang="en-US" altLang="ja-JP" i="1">
                <a:solidFill>
                  <a:srgbClr val="2F8B20"/>
                </a:solidFill>
                <a:latin typeface="Arial"/>
                <a:cs typeface="Arial"/>
              </a:rPr>
              <a:t>f</a:t>
            </a:r>
            <a:r>
              <a:rPr lang="en-US" altLang="ja-JP" i="1" baseline="-25000">
                <a:solidFill>
                  <a:srgbClr val="2F8B20"/>
                </a:solidFill>
                <a:latin typeface="Arial"/>
                <a:cs typeface="Arial"/>
              </a:rPr>
              <a:t>1</a:t>
            </a:r>
            <a:endParaRPr lang="en-US" altLang="ja-JP" i="1">
              <a:solidFill>
                <a:srgbClr val="2F8B20"/>
              </a:solidFill>
              <a:latin typeface="Arial"/>
              <a:cs typeface="Arial"/>
            </a:endParaRPr>
          </a:p>
        </p:txBody>
      </p:sp>
      <p:sp>
        <p:nvSpPr>
          <p:cNvPr id="103435" name="Text Box 11"/>
          <p:cNvSpPr txBox="1">
            <a:spLocks noChangeArrowheads="1"/>
          </p:cNvSpPr>
          <p:nvPr/>
        </p:nvSpPr>
        <p:spPr bwMode="auto">
          <a:xfrm>
            <a:off x="4753964" y="2838451"/>
            <a:ext cx="383801" cy="369332"/>
          </a:xfrm>
          <a:prstGeom prst="rect">
            <a:avLst/>
          </a:prstGeom>
          <a:noFill/>
          <a:ln w="9525">
            <a:noFill/>
            <a:miter lim="800000"/>
            <a:headEnd/>
            <a:tailEnd/>
          </a:ln>
          <a:effectLst/>
        </p:spPr>
        <p:txBody>
          <a:bodyPr wrap="none">
            <a:prstTxWarp prst="textNoShape">
              <a:avLst/>
            </a:prstTxWarp>
            <a:spAutoFit/>
          </a:bodyPr>
          <a:lstStyle/>
          <a:p>
            <a:r>
              <a:rPr lang="en-US" altLang="ja-JP" i="1">
                <a:solidFill>
                  <a:srgbClr val="2F8B20"/>
                </a:solidFill>
                <a:latin typeface="Arial"/>
                <a:cs typeface="Arial"/>
              </a:rPr>
              <a:t>f</a:t>
            </a:r>
            <a:r>
              <a:rPr lang="en-US" altLang="ja-JP" i="1" baseline="-25000">
                <a:solidFill>
                  <a:srgbClr val="2F8B20"/>
                </a:solidFill>
                <a:latin typeface="Arial"/>
                <a:cs typeface="Arial"/>
              </a:rPr>
              <a:t>2</a:t>
            </a:r>
            <a:endParaRPr lang="en-US" altLang="ja-JP" i="1">
              <a:solidFill>
                <a:srgbClr val="2F8B20"/>
              </a:solidFill>
              <a:latin typeface="Arial"/>
              <a:cs typeface="Arial"/>
            </a:endParaRPr>
          </a:p>
        </p:txBody>
      </p:sp>
      <p:sp>
        <p:nvSpPr>
          <p:cNvPr id="103436" name="Text Box 12"/>
          <p:cNvSpPr txBox="1">
            <a:spLocks noChangeArrowheads="1"/>
          </p:cNvSpPr>
          <p:nvPr/>
        </p:nvSpPr>
        <p:spPr bwMode="auto">
          <a:xfrm>
            <a:off x="1929606" y="2466975"/>
            <a:ext cx="1198695" cy="369332"/>
          </a:xfrm>
          <a:prstGeom prst="rect">
            <a:avLst/>
          </a:prstGeom>
          <a:noFill/>
          <a:ln w="9525">
            <a:noFill/>
            <a:miter lim="800000"/>
            <a:headEnd/>
            <a:tailEnd/>
          </a:ln>
          <a:effectLst/>
        </p:spPr>
        <p:txBody>
          <a:bodyPr>
            <a:prstTxWarp prst="textNoShape">
              <a:avLst/>
            </a:prstTxWarp>
            <a:spAutoFit/>
          </a:bodyPr>
          <a:lstStyle/>
          <a:p>
            <a:r>
              <a:rPr lang="en-US" altLang="ja-JP" i="1" dirty="0" smtClean="0">
                <a:solidFill>
                  <a:srgbClr val="2F8B20"/>
                </a:solidFill>
                <a:latin typeface="Arial"/>
                <a:cs typeface="Arial"/>
                <a:sym typeface="Symbol" pitchFamily="32" charset="2"/>
              </a:rPr>
              <a:t>∆</a:t>
            </a:r>
            <a:r>
              <a:rPr lang="en-US" altLang="ja-JP" i="1" dirty="0" smtClean="0">
                <a:solidFill>
                  <a:srgbClr val="2F8B20"/>
                </a:solidFill>
                <a:latin typeface="Arial"/>
                <a:cs typeface="Arial"/>
              </a:rPr>
              <a:t>=</a:t>
            </a:r>
            <a:r>
              <a:rPr lang="en-US" altLang="ja-JP" i="1" dirty="0">
                <a:solidFill>
                  <a:srgbClr val="2F8B20"/>
                </a:solidFill>
                <a:latin typeface="Arial"/>
                <a:cs typeface="Arial"/>
              </a:rPr>
              <a:t>f</a:t>
            </a:r>
            <a:r>
              <a:rPr lang="en-US" altLang="ja-JP" i="1" baseline="-25000" dirty="0">
                <a:solidFill>
                  <a:srgbClr val="2F8B20"/>
                </a:solidFill>
                <a:latin typeface="Arial"/>
                <a:cs typeface="Arial"/>
              </a:rPr>
              <a:t>1 </a:t>
            </a:r>
            <a:r>
              <a:rPr lang="en-US" altLang="ja-JP" i="1" dirty="0">
                <a:solidFill>
                  <a:srgbClr val="2F8B20"/>
                </a:solidFill>
                <a:latin typeface="Arial"/>
                <a:cs typeface="Arial"/>
              </a:rPr>
              <a:t>-f</a:t>
            </a:r>
            <a:r>
              <a:rPr lang="en-US" altLang="ja-JP" i="1" baseline="-25000" dirty="0">
                <a:solidFill>
                  <a:srgbClr val="2F8B20"/>
                </a:solidFill>
                <a:latin typeface="Arial"/>
                <a:cs typeface="Arial"/>
              </a:rPr>
              <a:t>2</a:t>
            </a:r>
          </a:p>
        </p:txBody>
      </p:sp>
      <p:sp>
        <p:nvSpPr>
          <p:cNvPr id="103440" name="Rectangle 16"/>
          <p:cNvSpPr>
            <a:spLocks noChangeArrowheads="1"/>
          </p:cNvSpPr>
          <p:nvPr/>
        </p:nvSpPr>
        <p:spPr bwMode="auto">
          <a:xfrm>
            <a:off x="2572730" y="3886202"/>
            <a:ext cx="741389" cy="492443"/>
          </a:xfrm>
          <a:prstGeom prst="rect">
            <a:avLst/>
          </a:prstGeom>
          <a:noFill/>
          <a:ln w="9525">
            <a:noFill/>
            <a:miter lim="800000"/>
            <a:headEnd/>
            <a:tailEnd/>
          </a:ln>
          <a:effectLst/>
        </p:spPr>
        <p:txBody>
          <a:bodyPr wrap="none" lIns="0" tIns="0" rIns="0" bIns="0">
            <a:prstTxWarp prst="textNoShape">
              <a:avLst/>
            </a:prstTxWarp>
            <a:spAutoFit/>
          </a:bodyPr>
          <a:lstStyle/>
          <a:p>
            <a:r>
              <a:rPr lang="en-US" altLang="ja-JP" sz="1600">
                <a:latin typeface="Arial"/>
                <a:cs typeface="Arial"/>
              </a:rPr>
              <a:t>THz</a:t>
            </a:r>
          </a:p>
          <a:p>
            <a:r>
              <a:rPr lang="en-US" altLang="ja-JP" sz="1600">
                <a:latin typeface="Arial"/>
                <a:cs typeface="Arial"/>
              </a:rPr>
              <a:t>detector</a:t>
            </a:r>
          </a:p>
        </p:txBody>
      </p:sp>
      <p:sp>
        <p:nvSpPr>
          <p:cNvPr id="103442" name="Rectangle 18"/>
          <p:cNvSpPr>
            <a:spLocks noChangeArrowheads="1"/>
          </p:cNvSpPr>
          <p:nvPr/>
        </p:nvSpPr>
        <p:spPr bwMode="auto">
          <a:xfrm>
            <a:off x="3611027" y="4111625"/>
            <a:ext cx="1235882" cy="318924"/>
          </a:xfrm>
          <a:prstGeom prst="rect">
            <a:avLst/>
          </a:prstGeom>
          <a:noFill/>
          <a:ln w="19050">
            <a:solidFill>
              <a:schemeClr val="tx1"/>
            </a:solidFill>
            <a:miter lim="800000"/>
            <a:headEnd/>
            <a:tailEnd/>
          </a:ln>
          <a:effectLst/>
        </p:spPr>
        <p:txBody>
          <a:bodyPr wrap="none" lIns="36000" tIns="36000" rIns="36000" bIns="36000">
            <a:prstTxWarp prst="textNoShape">
              <a:avLst/>
            </a:prstTxWarp>
            <a:spAutoFit/>
          </a:bodyPr>
          <a:lstStyle/>
          <a:p>
            <a:r>
              <a:rPr lang="en-US" altLang="ja-JP" sz="1600">
                <a:latin typeface="Arial"/>
                <a:cs typeface="Arial"/>
              </a:rPr>
              <a:t>Oscilloscope</a:t>
            </a:r>
          </a:p>
        </p:txBody>
      </p:sp>
      <p:sp>
        <p:nvSpPr>
          <p:cNvPr id="103443" name="Line 19"/>
          <p:cNvSpPr>
            <a:spLocks noChangeShapeType="1"/>
          </p:cNvSpPr>
          <p:nvPr/>
        </p:nvSpPr>
        <p:spPr bwMode="auto">
          <a:xfrm>
            <a:off x="3903927" y="3735388"/>
            <a:ext cx="0" cy="317500"/>
          </a:xfrm>
          <a:prstGeom prst="line">
            <a:avLst/>
          </a:prstGeom>
          <a:noFill/>
          <a:ln w="19050">
            <a:solidFill>
              <a:schemeClr val="tx1"/>
            </a:solidFill>
            <a:round/>
            <a:headEnd/>
            <a:tailEnd type="triangle" w="med" len="med"/>
          </a:ln>
          <a:effectLst/>
        </p:spPr>
        <p:txBody>
          <a:bodyPr wrap="none" anchor="ctr">
            <a:prstTxWarp prst="textNoShape">
              <a:avLst/>
            </a:prstTxWarp>
          </a:bodyPr>
          <a:lstStyle/>
          <a:p>
            <a:endParaRPr lang="ja-JP" altLang="en-US">
              <a:latin typeface="Arial"/>
              <a:cs typeface="Arial"/>
            </a:endParaRPr>
          </a:p>
        </p:txBody>
      </p:sp>
      <p:sp>
        <p:nvSpPr>
          <p:cNvPr id="103444" name="Line 20"/>
          <p:cNvSpPr>
            <a:spLocks noChangeShapeType="1"/>
          </p:cNvSpPr>
          <p:nvPr/>
        </p:nvSpPr>
        <p:spPr bwMode="auto">
          <a:xfrm flipV="1">
            <a:off x="3257287" y="3660775"/>
            <a:ext cx="424789" cy="279400"/>
          </a:xfrm>
          <a:prstGeom prst="line">
            <a:avLst/>
          </a:prstGeom>
          <a:noFill/>
          <a:ln w="9525">
            <a:solidFill>
              <a:schemeClr val="tx1"/>
            </a:solidFill>
            <a:round/>
            <a:headEnd/>
            <a:tailEnd/>
          </a:ln>
          <a:effectLst/>
        </p:spPr>
        <p:txBody>
          <a:bodyPr wrap="none" anchor="ctr">
            <a:prstTxWarp prst="textNoShape">
              <a:avLst/>
            </a:prstTxWarp>
          </a:bodyPr>
          <a:lstStyle/>
          <a:p>
            <a:endParaRPr lang="ja-JP" altLang="en-US">
              <a:latin typeface="Arial"/>
              <a:cs typeface="Arial"/>
            </a:endParaRPr>
          </a:p>
        </p:txBody>
      </p:sp>
      <p:sp>
        <p:nvSpPr>
          <p:cNvPr id="103445" name="Rectangle 21"/>
          <p:cNvSpPr>
            <a:spLocks noChangeArrowheads="1"/>
          </p:cNvSpPr>
          <p:nvPr/>
        </p:nvSpPr>
        <p:spPr bwMode="auto">
          <a:xfrm>
            <a:off x="0" y="4489562"/>
            <a:ext cx="5071666" cy="336550"/>
          </a:xfrm>
          <a:prstGeom prst="rect">
            <a:avLst/>
          </a:prstGeom>
          <a:noFill/>
          <a:ln w="9525">
            <a:noFill/>
            <a:miter lim="800000"/>
            <a:headEnd/>
            <a:tailEnd/>
          </a:ln>
          <a:effectLst/>
        </p:spPr>
        <p:txBody>
          <a:bodyPr>
            <a:prstTxWarp prst="textNoShape">
              <a:avLst/>
            </a:prstTxWarp>
            <a:spAutoFit/>
          </a:bodyPr>
          <a:lstStyle/>
          <a:p>
            <a:r>
              <a:rPr lang="en-US" altLang="ja-JP" sz="1600" i="1" dirty="0">
                <a:solidFill>
                  <a:srgbClr val="8000FF"/>
                </a:solidFill>
                <a:latin typeface="Arial"/>
                <a:cs typeface="Arial"/>
              </a:rPr>
              <a:t>ref) T. </a:t>
            </a:r>
            <a:r>
              <a:rPr lang="en-US" altLang="ja-JP" sz="1600" i="1" dirty="0" err="1">
                <a:solidFill>
                  <a:srgbClr val="8000FF"/>
                </a:solidFill>
                <a:latin typeface="Arial"/>
                <a:cs typeface="Arial"/>
              </a:rPr>
              <a:t>Yasui</a:t>
            </a:r>
            <a:r>
              <a:rPr lang="en-US" altLang="ja-JP" sz="1600" i="1" dirty="0">
                <a:solidFill>
                  <a:srgbClr val="8000FF"/>
                </a:solidFill>
                <a:latin typeface="Arial"/>
                <a:cs typeface="Arial"/>
              </a:rPr>
              <a:t>, Appl. Phys. </a:t>
            </a:r>
            <a:r>
              <a:rPr lang="en-US" altLang="ja-JP" sz="1600" i="1" dirty="0" err="1">
                <a:solidFill>
                  <a:srgbClr val="8000FF"/>
                </a:solidFill>
                <a:latin typeface="Arial"/>
                <a:cs typeface="Arial"/>
              </a:rPr>
              <a:t>Lett</a:t>
            </a:r>
            <a:r>
              <a:rPr lang="en-US" altLang="ja-JP" sz="1600" i="1" dirty="0">
                <a:solidFill>
                  <a:srgbClr val="8000FF"/>
                </a:solidFill>
                <a:latin typeface="Arial"/>
                <a:cs typeface="Arial"/>
              </a:rPr>
              <a:t>. </a:t>
            </a:r>
            <a:r>
              <a:rPr lang="en-US" altLang="ja-JP" sz="1600" b="1" i="1" dirty="0">
                <a:solidFill>
                  <a:srgbClr val="8000FF"/>
                </a:solidFill>
                <a:latin typeface="Arial"/>
                <a:cs typeface="Arial"/>
              </a:rPr>
              <a:t>87</a:t>
            </a:r>
            <a:r>
              <a:rPr lang="en-US" altLang="ja-JP" sz="1600" i="1" dirty="0">
                <a:solidFill>
                  <a:srgbClr val="8000FF"/>
                </a:solidFill>
                <a:latin typeface="Arial"/>
                <a:cs typeface="Arial"/>
              </a:rPr>
              <a:t>, 061101 (2005).</a:t>
            </a:r>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759432796"/>
              </p:ext>
            </p:extLst>
          </p:nvPr>
        </p:nvGraphicFramePr>
        <p:xfrm>
          <a:off x="8220362" y="1735242"/>
          <a:ext cx="1610790" cy="644316"/>
        </p:xfrm>
        <a:graphic>
          <a:graphicData uri="http://schemas.openxmlformats.org/presentationml/2006/ole">
            <mc:AlternateContent xmlns:mc="http://schemas.openxmlformats.org/markup-compatibility/2006">
              <mc:Choice xmlns:v="urn:schemas-microsoft-com:vml" Requires="v">
                <p:oleObj spid="_x0000_s1054" name="数式" r:id="rId6" imgW="1079500" imgH="431800" progId="Equation.DSMT4">
                  <p:embed/>
                </p:oleObj>
              </mc:Choice>
              <mc:Fallback>
                <p:oleObj name="数式" r:id="rId6" imgW="1079500" imgH="431800" progId="Equation.DSMT4">
                  <p:embed/>
                  <p:pic>
                    <p:nvPicPr>
                      <p:cNvPr id="0" name=""/>
                      <p:cNvPicPr/>
                      <p:nvPr/>
                    </p:nvPicPr>
                    <p:blipFill>
                      <a:blip r:embed="rId7"/>
                      <a:stretch>
                        <a:fillRect/>
                      </a:stretch>
                    </p:blipFill>
                    <p:spPr>
                      <a:xfrm>
                        <a:off x="8220362" y="1735242"/>
                        <a:ext cx="1610790" cy="644316"/>
                      </a:xfrm>
                      <a:prstGeom prst="rect">
                        <a:avLst/>
                      </a:prstGeom>
                      <a:solidFill>
                        <a:srgbClr val="CCFF66"/>
                      </a:solidFill>
                    </p:spPr>
                  </p:pic>
                </p:oleObj>
              </mc:Fallback>
            </mc:AlternateContent>
          </a:graphicData>
        </a:graphic>
      </p:graphicFrame>
      <p:sp>
        <p:nvSpPr>
          <p:cNvPr id="5" name="テキスト ボックス 4"/>
          <p:cNvSpPr txBox="1"/>
          <p:nvPr/>
        </p:nvSpPr>
        <p:spPr>
          <a:xfrm>
            <a:off x="5635525" y="5958011"/>
            <a:ext cx="4204697" cy="830997"/>
          </a:xfrm>
          <a:prstGeom prst="rect">
            <a:avLst/>
          </a:prstGeom>
          <a:solidFill>
            <a:srgbClr val="FFFF00"/>
          </a:solidFill>
        </p:spPr>
        <p:txBody>
          <a:bodyPr wrap="none" rtlCol="0">
            <a:spAutoFit/>
          </a:bodyPr>
          <a:lstStyle/>
          <a:p>
            <a:pPr algn="ctr"/>
            <a:r>
              <a:rPr lang="en-US" altLang="ja-JP" sz="2400" dirty="0" smtClean="0">
                <a:solidFill>
                  <a:srgbClr val="FF0000"/>
                </a:solidFill>
                <a:latin typeface="Arial"/>
                <a:cs typeface="Arial"/>
              </a:rPr>
              <a:t>Temporal magnification factor</a:t>
            </a:r>
          </a:p>
          <a:p>
            <a:pPr algn="ctr"/>
            <a:r>
              <a:rPr kumimoji="1" lang="en-US" altLang="ja-JP" sz="2400" dirty="0" smtClean="0">
                <a:solidFill>
                  <a:srgbClr val="FF0000"/>
                </a:solidFill>
                <a:latin typeface="Arial"/>
                <a:cs typeface="Arial"/>
              </a:rPr>
              <a:t>(TMF) = f</a:t>
            </a:r>
            <a:r>
              <a:rPr kumimoji="1" lang="en-US" altLang="ja-JP" sz="2400" baseline="-25000" dirty="0" smtClean="0">
                <a:solidFill>
                  <a:srgbClr val="FF0000"/>
                </a:solidFill>
                <a:latin typeface="Arial"/>
                <a:cs typeface="Arial"/>
              </a:rPr>
              <a:t>1</a:t>
            </a:r>
            <a:r>
              <a:rPr kumimoji="1" lang="en-US" altLang="ja-JP" sz="2400" dirty="0" smtClean="0">
                <a:solidFill>
                  <a:srgbClr val="FF0000"/>
                </a:solidFill>
                <a:latin typeface="Arial"/>
                <a:cs typeface="Arial"/>
              </a:rPr>
              <a:t>/∆f</a:t>
            </a:r>
            <a:endParaRPr kumimoji="1" lang="ja-JP" altLang="en-US" sz="2400" dirty="0">
              <a:solidFill>
                <a:srgbClr val="FF0000"/>
              </a:solidFill>
              <a:latin typeface="Arial"/>
              <a:cs typeface="Arial"/>
            </a:endParaRPr>
          </a:p>
        </p:txBody>
      </p:sp>
      <p:sp>
        <p:nvSpPr>
          <p:cNvPr id="6" name="正方形/長方形 5"/>
          <p:cNvSpPr/>
          <p:nvPr/>
        </p:nvSpPr>
        <p:spPr>
          <a:xfrm>
            <a:off x="5692933" y="1075928"/>
            <a:ext cx="4138219" cy="923330"/>
          </a:xfrm>
          <a:prstGeom prst="rect">
            <a:avLst/>
          </a:prstGeom>
        </p:spPr>
        <p:txBody>
          <a:bodyPr wrap="square">
            <a:spAutoFit/>
          </a:bodyPr>
          <a:lstStyle/>
          <a:p>
            <a:pPr algn="just"/>
            <a:r>
              <a:rPr lang="en-US" altLang="ja-JP" b="1" dirty="0">
                <a:solidFill>
                  <a:srgbClr val="008000"/>
                </a:solidFill>
                <a:latin typeface="Arial"/>
                <a:ea typeface="ＭＳ ゴシック" pitchFamily="32" charset="-128"/>
                <a:cs typeface="Arial"/>
              </a:rPr>
              <a:t>Overlap timing between THz and probe pulses is automatically shifted every pulse</a:t>
            </a:r>
            <a:endParaRPr lang="ja-JP" altLang="en-US" b="1" dirty="0">
              <a:solidFill>
                <a:srgbClr val="008000"/>
              </a:solidFill>
              <a:latin typeface="Arial"/>
              <a:ea typeface="ＭＳ ゴシック" pitchFamily="32" charset="-128"/>
              <a:cs typeface="Arial"/>
            </a:endParaRPr>
          </a:p>
        </p:txBody>
      </p:sp>
    </p:spTree>
    <p:extLst>
      <p:ext uri="{BB962C8B-B14F-4D97-AF65-F5344CB8AC3E}">
        <p14:creationId xmlns:p14="http://schemas.microsoft.com/office/powerpoint/2010/main" val="3206849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72683" y="4969306"/>
            <a:ext cx="9760634" cy="1846659"/>
          </a:xfrm>
          <a:prstGeom prst="rect">
            <a:avLst/>
          </a:prstGeom>
          <a:solidFill>
            <a:srgbClr val="FFFF00"/>
          </a:solidFill>
          <a:ln w="50800" cmpd="sng">
            <a:solidFill>
              <a:schemeClr val="tx1"/>
            </a:solidFill>
          </a:ln>
        </p:spPr>
        <p:txBody>
          <a:bodyPr wrap="square" rtlCol="0">
            <a:spAutoFit/>
          </a:bodyPr>
          <a:lstStyle/>
          <a:p>
            <a:pPr algn="ctr"/>
            <a:r>
              <a:rPr lang="en-US" altLang="ja-JP" sz="3800" spc="-150" dirty="0" smtClean="0">
                <a:solidFill>
                  <a:srgbClr val="FF0000"/>
                </a:solidFill>
                <a:latin typeface="Arial"/>
                <a:ea typeface="ヒラギノ丸ゴ ProN W4"/>
                <a:cs typeface="Arial"/>
              </a:rPr>
              <a:t>However, timing jitter between free-running dual fs lasers distorts the linearity of time and frequency scales due to fluctuation of TMF!</a:t>
            </a:r>
          </a:p>
        </p:txBody>
      </p:sp>
      <p:sp>
        <p:nvSpPr>
          <p:cNvPr id="13" name="下矢印 12"/>
          <p:cNvSpPr/>
          <p:nvPr/>
        </p:nvSpPr>
        <p:spPr bwMode="auto">
          <a:xfrm>
            <a:off x="4601961" y="4120944"/>
            <a:ext cx="702078" cy="64807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14" name="下矢印 13"/>
          <p:cNvSpPr/>
          <p:nvPr/>
        </p:nvSpPr>
        <p:spPr bwMode="auto">
          <a:xfrm>
            <a:off x="4601961" y="1916832"/>
            <a:ext cx="702078" cy="64807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2" name="スライド番号プレースホルダー 1"/>
          <p:cNvSpPr>
            <a:spLocks noGrp="1"/>
          </p:cNvSpPr>
          <p:nvPr>
            <p:ph type="sldNum" sz="quarter" idx="12"/>
          </p:nvPr>
        </p:nvSpPr>
        <p:spPr>
          <a:xfrm>
            <a:off x="7800000" y="0"/>
            <a:ext cx="2063750" cy="457200"/>
          </a:xfrm>
        </p:spPr>
        <p:txBody>
          <a:bodyPr/>
          <a:lstStyle/>
          <a:p>
            <a:fld id="{30C24394-6C73-4A70-84C8-733E302D9C49}" type="slidenum">
              <a:rPr kumimoji="1" lang="ja-JP" altLang="en-US" smtClean="0">
                <a:latin typeface="Arial"/>
                <a:cs typeface="Arial"/>
              </a:rPr>
              <a:t>9</a:t>
            </a:fld>
            <a:endParaRPr kumimoji="1" lang="ja-JP" altLang="en-US" dirty="0">
              <a:latin typeface="Arial"/>
              <a:cs typeface="Arial"/>
            </a:endParaRPr>
          </a:p>
        </p:txBody>
      </p:sp>
      <p:sp>
        <p:nvSpPr>
          <p:cNvPr id="8" name="テキスト ボックス 7"/>
          <p:cNvSpPr txBox="1"/>
          <p:nvPr/>
        </p:nvSpPr>
        <p:spPr>
          <a:xfrm>
            <a:off x="0" y="404666"/>
            <a:ext cx="9906000" cy="1323439"/>
          </a:xfrm>
          <a:prstGeom prst="rect">
            <a:avLst/>
          </a:prstGeom>
          <a:noFill/>
          <a:ln w="25400" cmpd="sng">
            <a:noFill/>
          </a:ln>
        </p:spPr>
        <p:txBody>
          <a:bodyPr wrap="square" rtlCol="0">
            <a:spAutoFit/>
          </a:bodyPr>
          <a:lstStyle/>
          <a:p>
            <a:pPr algn="ctr"/>
            <a:r>
              <a:rPr kumimoji="1" lang="en-US" altLang="ja-JP" sz="4000" dirty="0" smtClean="0">
                <a:latin typeface="Arial"/>
                <a:ea typeface="ヒラギノ丸ゴ ProN W4"/>
                <a:cs typeface="Arial"/>
              </a:rPr>
              <a:t>Use of </a:t>
            </a:r>
            <a:r>
              <a:rPr kumimoji="1" lang="en-US" altLang="ja-JP" sz="4000" b="1" dirty="0" smtClean="0">
                <a:solidFill>
                  <a:srgbClr val="FF0000"/>
                </a:solidFill>
                <a:latin typeface="Arial"/>
                <a:ea typeface="ヒラギノ丸ゴ ProN W4"/>
                <a:cs typeface="Arial"/>
              </a:rPr>
              <a:t>free-running</a:t>
            </a:r>
            <a:r>
              <a:rPr kumimoji="1" lang="en-US" altLang="ja-JP" sz="4000" dirty="0" smtClean="0">
                <a:latin typeface="Arial"/>
                <a:ea typeface="ヒラギノ丸ゴ ProN W4"/>
                <a:cs typeface="Arial"/>
              </a:rPr>
              <a:t>, dual </a:t>
            </a:r>
            <a:r>
              <a:rPr kumimoji="1" lang="en-US" altLang="ja-JP" sz="4000" dirty="0" err="1" smtClean="0">
                <a:latin typeface="Arial"/>
                <a:ea typeface="ヒラギノ丸ゴ ProN W4"/>
                <a:cs typeface="Arial"/>
              </a:rPr>
              <a:t>fs</a:t>
            </a:r>
            <a:r>
              <a:rPr kumimoji="1" lang="en-US" altLang="ja-JP" sz="4000" dirty="0" smtClean="0">
                <a:latin typeface="Arial"/>
                <a:ea typeface="ヒラギノ丸ゴ ProN W4"/>
                <a:cs typeface="Arial"/>
              </a:rPr>
              <a:t> lasers</a:t>
            </a:r>
          </a:p>
          <a:p>
            <a:pPr algn="ctr"/>
            <a:r>
              <a:rPr lang="en-US" altLang="ja-JP" sz="4000" dirty="0" smtClean="0">
                <a:latin typeface="Arial"/>
                <a:ea typeface="ヒラギノ丸ゴ ProN W4"/>
                <a:cs typeface="Arial"/>
              </a:rPr>
              <a:t>in </a:t>
            </a:r>
            <a:r>
              <a:rPr kumimoji="1" lang="en-US" altLang="ja-JP" sz="4000" dirty="0" smtClean="0">
                <a:latin typeface="Arial"/>
                <a:ea typeface="ヒラギノ丸ゴ ProN W4"/>
                <a:cs typeface="Arial"/>
              </a:rPr>
              <a:t>dual </a:t>
            </a:r>
            <a:r>
              <a:rPr kumimoji="1" lang="el-GR" altLang="ja-JP" sz="4000" dirty="0" smtClean="0">
                <a:latin typeface="Arial"/>
                <a:ea typeface="ヒラギノ丸ゴ ProN W4"/>
                <a:cs typeface="Arial"/>
              </a:rPr>
              <a:t>Τ</a:t>
            </a:r>
            <a:r>
              <a:rPr kumimoji="1" lang="en-US" altLang="ja-JP" sz="4000" dirty="0" smtClean="0">
                <a:latin typeface="Arial"/>
                <a:ea typeface="ヒラギノ丸ゴ ProN W4"/>
                <a:cs typeface="Arial"/>
              </a:rPr>
              <a:t>Hz comb spectroscopy</a:t>
            </a:r>
            <a:endParaRPr kumimoji="1" lang="ja-JP" altLang="en-US" sz="4000" dirty="0">
              <a:latin typeface="Arial"/>
              <a:ea typeface="ヒラギノ丸ゴ ProN W4"/>
              <a:cs typeface="Arial"/>
            </a:endParaRPr>
          </a:p>
        </p:txBody>
      </p:sp>
      <p:sp>
        <p:nvSpPr>
          <p:cNvPr id="3" name="正方形/長方形 2"/>
          <p:cNvSpPr/>
          <p:nvPr/>
        </p:nvSpPr>
        <p:spPr>
          <a:xfrm>
            <a:off x="668524" y="2708922"/>
            <a:ext cx="8568952" cy="1323439"/>
          </a:xfrm>
          <a:prstGeom prst="rect">
            <a:avLst/>
          </a:prstGeom>
        </p:spPr>
        <p:txBody>
          <a:bodyPr wrap="square">
            <a:spAutoFit/>
          </a:bodyPr>
          <a:lstStyle/>
          <a:p>
            <a:pPr algn="ctr"/>
            <a:r>
              <a:rPr lang="en-US" altLang="ja-JP" sz="4000" b="1" dirty="0" smtClean="0">
                <a:solidFill>
                  <a:srgbClr val="2403ED"/>
                </a:solidFill>
                <a:latin typeface="Arial"/>
                <a:ea typeface="ヒラギノ丸ゴ ProN W4"/>
                <a:cs typeface="Arial"/>
              </a:rPr>
              <a:t>Expand </a:t>
            </a:r>
            <a:r>
              <a:rPr lang="en-US" altLang="ja-JP" sz="4000" b="1" dirty="0">
                <a:solidFill>
                  <a:srgbClr val="2403ED"/>
                </a:solidFill>
                <a:latin typeface="Arial"/>
                <a:ea typeface="ヒラギノ丸ゴ ProN W4"/>
                <a:cs typeface="Arial"/>
              </a:rPr>
              <a:t>the application </a:t>
            </a:r>
            <a:r>
              <a:rPr lang="en-US" altLang="ja-JP" sz="4000" b="1" dirty="0" smtClean="0">
                <a:solidFill>
                  <a:srgbClr val="2403ED"/>
                </a:solidFill>
                <a:latin typeface="Arial"/>
                <a:ea typeface="ヒラギノ丸ゴ ProN W4"/>
                <a:cs typeface="Arial"/>
              </a:rPr>
              <a:t>fie</a:t>
            </a:r>
            <a:r>
              <a:rPr lang="en-US" altLang="ja-JP" sz="4000" b="1" dirty="0">
                <a:solidFill>
                  <a:srgbClr val="2403ED"/>
                </a:solidFill>
                <a:latin typeface="Arial"/>
                <a:ea typeface="ヒラギノ丸ゴ ProN W4"/>
                <a:cs typeface="Arial"/>
              </a:rPr>
              <a:t>l</a:t>
            </a:r>
            <a:r>
              <a:rPr lang="en-US" altLang="ja-JP" sz="4000" b="1" dirty="0" smtClean="0">
                <a:solidFill>
                  <a:srgbClr val="2403ED"/>
                </a:solidFill>
                <a:latin typeface="Arial"/>
                <a:ea typeface="ヒラギノ丸ゴ ProN W4"/>
                <a:cs typeface="Arial"/>
              </a:rPr>
              <a:t>ds </a:t>
            </a:r>
            <a:r>
              <a:rPr lang="en-US" altLang="ja-JP" sz="4000" b="1" dirty="0">
                <a:solidFill>
                  <a:srgbClr val="2403ED"/>
                </a:solidFill>
                <a:latin typeface="Arial"/>
                <a:ea typeface="ヒラギノ丸ゴ ProN W4"/>
                <a:cs typeface="Arial"/>
              </a:rPr>
              <a:t>of dual </a:t>
            </a:r>
            <a:r>
              <a:rPr lang="el-GR" altLang="ja-JP" sz="4000" b="1" dirty="0" smtClean="0">
                <a:solidFill>
                  <a:srgbClr val="2403ED"/>
                </a:solidFill>
                <a:latin typeface="Arial"/>
                <a:ea typeface="ヒラギノ丸ゴ ProN W4"/>
                <a:cs typeface="Arial"/>
              </a:rPr>
              <a:t>Τ</a:t>
            </a:r>
            <a:r>
              <a:rPr lang="en-US" altLang="ja-JP" sz="4000" b="1" dirty="0" smtClean="0">
                <a:solidFill>
                  <a:srgbClr val="2403ED"/>
                </a:solidFill>
                <a:latin typeface="Arial"/>
                <a:ea typeface="ヒラギノ丸ゴ ProN W4"/>
                <a:cs typeface="Arial"/>
              </a:rPr>
              <a:t>Hz </a:t>
            </a:r>
            <a:r>
              <a:rPr lang="en-US" altLang="ja-JP" sz="4000" b="1" dirty="0">
                <a:solidFill>
                  <a:srgbClr val="2403ED"/>
                </a:solidFill>
                <a:latin typeface="Arial"/>
                <a:ea typeface="ヒラギノ丸ゴ ProN W4"/>
                <a:cs typeface="Arial"/>
              </a:rPr>
              <a:t>comb spectroscopy</a:t>
            </a:r>
            <a:endParaRPr lang="ja-JP" altLang="en-US" sz="4000" b="1" dirty="0">
              <a:solidFill>
                <a:srgbClr val="2403ED"/>
              </a:solidFill>
              <a:latin typeface="Arial"/>
              <a:cs typeface="Arial"/>
            </a:endParaRPr>
          </a:p>
        </p:txBody>
      </p:sp>
    </p:spTree>
    <p:extLst>
      <p:ext uri="{BB962C8B-B14F-4D97-AF65-F5344CB8AC3E}">
        <p14:creationId xmlns:p14="http://schemas.microsoft.com/office/powerpoint/2010/main" val="2569043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3.2"/>
</p:tagLst>
</file>

<file path=ppt/tags/tag2.xml><?xml version="1.0" encoding="utf-8"?>
<p:tagLst xmlns:a="http://schemas.openxmlformats.org/drawingml/2006/main" xmlns:r="http://schemas.openxmlformats.org/officeDocument/2006/relationships" xmlns:p="http://schemas.openxmlformats.org/presentationml/2006/main">
  <p:tag name="TIMING" val="|13.9|11"/>
</p:tagLst>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7539</TotalTime>
  <Words>10506</Words>
  <Application>Microsoft Macintosh PowerPoint</Application>
  <PresentationFormat>A4 210x297 mm</PresentationFormat>
  <Paragraphs>1071</Paragraphs>
  <Slides>78</Slides>
  <Notes>63</Notes>
  <HiddenSlides>0</HiddenSlides>
  <MMClips>1</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78</vt:i4>
      </vt:variant>
    </vt:vector>
  </HeadingPairs>
  <TitlesOfParts>
    <vt:vector size="80" baseType="lpstr">
      <vt:lpstr>ホワイト</vt:lpstr>
      <vt:lpstr>数式</vt:lpstr>
      <vt:lpstr>State of progress in  THz and broadband spectrum manipulation group </vt:lpstr>
      <vt:lpstr>Research topics</vt:lpstr>
      <vt:lpstr>(1) Adaptive sampling dual THz comb spectroscopy</vt:lpstr>
      <vt:lpstr>ΤHz gas spectroscopy</vt:lpstr>
      <vt:lpstr>ΤHz spectral fingerprints</vt:lpstr>
      <vt:lpstr>Optical comb and THz comb</vt:lpstr>
      <vt:lpstr>How to measure mode-resolved THz comb spectrum</vt:lpstr>
      <vt:lpstr>Asynchronous-optical-sampling THz-TDS  (ASOPS-THz-TDS)</vt:lpstr>
      <vt:lpstr>PowerPoint プレゼンテーション</vt:lpstr>
      <vt:lpstr>Influence of timing jitter in ASOPS</vt:lpstr>
      <vt:lpstr>PowerPoint プレゼンテーション</vt:lpstr>
      <vt:lpstr>PowerPoint プレゼンテーション</vt:lpstr>
      <vt:lpstr>Setup for dual ΤHz comb spectroscopy</vt:lpstr>
      <vt:lpstr>Integrated temporal waveform of ΤHz pulses</vt:lpstr>
      <vt:lpstr>Mode-resolved ΤHz comb spectrum</vt:lpstr>
      <vt:lpstr>Water vapor at  low pressure</vt:lpstr>
      <vt:lpstr>Acetonitrile gas at  low pressure(1kPa)</vt:lpstr>
      <vt:lpstr>(2) Full-field confocal  optical-comb microscopy</vt:lpstr>
      <vt:lpstr>PowerPoint プレゼンテーション</vt:lpstr>
      <vt:lpstr>PowerPoint プレゼンテーション</vt:lpstr>
      <vt:lpstr>Confocal laser microscopy</vt:lpstr>
      <vt:lpstr>PowerPoint プレゼンテーション</vt:lpstr>
      <vt:lpstr>PowerPoint プレゼンテーション</vt:lpstr>
      <vt:lpstr>Single-shot imaging based on bidirectional conversion between wavelength and 2D space</vt:lpstr>
      <vt:lpstr>Optical-comb confocal microscopy</vt:lpstr>
      <vt:lpstr>PowerPoint プレゼンテーション</vt:lpstr>
      <vt:lpstr>Results (1)</vt:lpstr>
      <vt:lpstr>Results (2)</vt:lpstr>
      <vt:lpstr>(3) Discrete Fourier transform infrared spectroscopy   (in collaboration with AIST)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Experimental setup</vt:lpstr>
      <vt:lpstr>Relation between time window and repetition period  （Relaxation time &gt; repetition period）</vt:lpstr>
      <vt:lpstr>PowerPoint プレゼンテーション</vt:lpstr>
      <vt:lpstr>Relation between time window and repetition period</vt:lpstr>
      <vt:lpstr>Relation between time window and repetition period  （Relaxation time &lt; repetition period）</vt:lpstr>
      <vt:lpstr>PowerPoint プレゼンテーション</vt:lpstr>
      <vt:lpstr>PowerPoint プレゼンテーション</vt:lpstr>
      <vt:lpstr>PowerPoint プレゼンテーション</vt:lpstr>
      <vt:lpstr>Experimental setup</vt:lpstr>
      <vt:lpstr>Result</vt:lpstr>
      <vt:lpstr>Summary</vt:lpstr>
      <vt:lpstr>PowerPoint プレゼンテーション</vt:lpstr>
      <vt:lpstr>THz分光ツール①：THzシンセ 光シンセのフォトミキシング</vt:lpstr>
      <vt:lpstr>Gas-phase spectroscopy of CH3CN at 20 Pa</vt:lpstr>
      <vt:lpstr>Gas-phase spectroscopy of CH3CN at 20 Pa</vt:lpstr>
      <vt:lpstr>THz分光ツール②：非同期光サンプリング式THz-TDS                  デュアルTHzコム分光法</vt:lpstr>
      <vt:lpstr>PowerPoint プレゼンテーション</vt:lpstr>
      <vt:lpstr>PowerPoint プレゼンテーション</vt:lpstr>
      <vt:lpstr>THz分光ツール③：デュアルTHzコム分光法</vt:lpstr>
      <vt:lpstr>PowerPoint プレゼンテーション</vt:lpstr>
      <vt:lpstr>低圧水蒸気の分光計測</vt:lpstr>
      <vt:lpstr>PowerPoint プレゼンテーション</vt:lpstr>
      <vt:lpstr>PowerPoint プレゼンテーション</vt:lpstr>
      <vt:lpstr>PowerPoint プレゼンテーション</vt:lpstr>
      <vt:lpstr>②新奇光コム計測の開拓と応用計測展開</vt:lpstr>
      <vt:lpstr>PowerPoint プレゼンテーション</vt:lpstr>
      <vt:lpstr>ハイパー・チャネルドスペクトル</vt:lpstr>
      <vt:lpstr>分光コム・エリプソメトリー</vt:lpstr>
      <vt:lpstr>PowerPoint プレゼンテーション</vt:lpstr>
      <vt:lpstr>PowerPoint プレゼンテーション</vt:lpstr>
      <vt:lpstr>エッジリットコムディスプレイ</vt:lpstr>
      <vt:lpstr>PowerPoint プレゼンテーション</vt:lpstr>
      <vt:lpstr>PowerPoint プレゼンテーション</vt:lpstr>
      <vt:lpstr>PowerPoint プレゼンテーション</vt:lpstr>
      <vt:lpstr>PowerPoint プレゼンテーション</vt:lpstr>
      <vt:lpstr>STEAM camera＠東大・合田先生</vt:lpstr>
      <vt:lpstr>スキャンフリーなフルフィールド共焦点顕微鏡</vt:lpstr>
      <vt:lpstr>定量位相差顕微鏡＠浜ホト</vt:lpstr>
      <vt:lpstr>まとめ</vt:lpstr>
      <vt:lpstr>PowerPoint プレゼンテーション</vt:lpstr>
      <vt:lpstr>Asynchronous-optical-sampling THz-TDS  (ASOPS-THz-TDS)</vt:lpstr>
      <vt:lpstr>Experimental setup</vt:lpstr>
    </vt:vector>
  </TitlesOfParts>
  <Company>徳島大学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国家標準にトレーサブルな コヒーレント周波数リンクの創生と それに基づいたテラヘルツ周波数 標準技術の系統的構築</dc:title>
  <dc:creator>安井 武史</dc:creator>
  <cp:lastModifiedBy>安井 武史</cp:lastModifiedBy>
  <cp:revision>316</cp:revision>
  <cp:lastPrinted>2014-05-16T12:04:43Z</cp:lastPrinted>
  <dcterms:created xsi:type="dcterms:W3CDTF">2013-01-16T02:09:59Z</dcterms:created>
  <dcterms:modified xsi:type="dcterms:W3CDTF">2014-12-18T10:20:49Z</dcterms:modified>
</cp:coreProperties>
</file>