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tif" ContentType="image/tiff"/>
  <Default Extension="wdp" ContentType="image/vnd.ms-photo"/>
  <Default Extension="bin" ContentType="application/vnd.openxmlformats-officedocument.presentationml.printerSettings"/>
  <Default Extension="png" ContentType="image/png"/>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478" r:id="rId2"/>
    <p:sldId id="681" r:id="rId3"/>
    <p:sldId id="480" r:id="rId4"/>
    <p:sldId id="551" r:id="rId5"/>
    <p:sldId id="678" r:id="rId6"/>
    <p:sldId id="679" r:id="rId7"/>
    <p:sldId id="604" r:id="rId8"/>
    <p:sldId id="665" r:id="rId9"/>
    <p:sldId id="609" r:id="rId10"/>
    <p:sldId id="620" r:id="rId11"/>
    <p:sldId id="625" r:id="rId12"/>
    <p:sldId id="653" r:id="rId13"/>
    <p:sldId id="621" r:id="rId14"/>
    <p:sldId id="622" r:id="rId15"/>
    <p:sldId id="623" r:id="rId16"/>
    <p:sldId id="624" r:id="rId17"/>
    <p:sldId id="633" r:id="rId18"/>
    <p:sldId id="682" r:id="rId19"/>
    <p:sldId id="683" r:id="rId20"/>
    <p:sldId id="667" r:id="rId21"/>
    <p:sldId id="680" r:id="rId22"/>
    <p:sldId id="670" r:id="rId23"/>
    <p:sldId id="669" r:id="rId24"/>
    <p:sldId id="630" r:id="rId25"/>
    <p:sldId id="631" r:id="rId26"/>
    <p:sldId id="626" r:id="rId27"/>
    <p:sldId id="654" r:id="rId28"/>
    <p:sldId id="638" r:id="rId29"/>
    <p:sldId id="639" r:id="rId30"/>
    <p:sldId id="640" r:id="rId31"/>
    <p:sldId id="641" r:id="rId32"/>
    <p:sldId id="642" r:id="rId33"/>
    <p:sldId id="643" r:id="rId34"/>
    <p:sldId id="644" r:id="rId35"/>
    <p:sldId id="645" r:id="rId36"/>
    <p:sldId id="646" r:id="rId37"/>
    <p:sldId id="658" r:id="rId38"/>
    <p:sldId id="660" r:id="rId39"/>
    <p:sldId id="662" r:id="rId40"/>
    <p:sldId id="664" r:id="rId41"/>
    <p:sldId id="663" r:id="rId42"/>
    <p:sldId id="618" r:id="rId43"/>
    <p:sldId id="550" r:id="rId44"/>
    <p:sldId id="676" r:id="rId45"/>
    <p:sldId id="677" r:id="rId46"/>
    <p:sldId id="659" r:id="rId47"/>
    <p:sldId id="656" r:id="rId48"/>
    <p:sldId id="655" r:id="rId49"/>
    <p:sldId id="525" r:id="rId50"/>
    <p:sldId id="511" r:id="rId51"/>
    <p:sldId id="539" r:id="rId52"/>
    <p:sldId id="513" r:id="rId53"/>
    <p:sldId id="592" r:id="rId54"/>
    <p:sldId id="627" r:id="rId55"/>
    <p:sldId id="629" r:id="rId56"/>
    <p:sldId id="671" r:id="rId57"/>
    <p:sldId id="672" r:id="rId58"/>
    <p:sldId id="673" r:id="rId59"/>
  </p:sldIdLst>
  <p:sldSz cx="9906000" cy="6858000" type="A4"/>
  <p:notesSz cx="6858000" cy="9144000"/>
  <p:defaultTextStyle>
    <a:defPPr>
      <a:defRPr lang="ja-JP"/>
    </a:defPPr>
    <a:lvl1pPr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Calibri" charset="0"/>
        <a:ea typeface="ＭＳ Ｐゴシック" charset="0"/>
        <a:cs typeface="ＭＳ Ｐゴシック" charset="0"/>
      </a:defRPr>
    </a:lvl5pPr>
    <a:lvl6pPr marL="2286000" algn="l" defTabSz="457200" rtl="0" eaLnBrk="1" latinLnBrk="0" hangingPunct="1">
      <a:defRPr kumimoji="1" kern="1200">
        <a:solidFill>
          <a:schemeClr val="tx1"/>
        </a:solidFill>
        <a:latin typeface="Calibri" charset="0"/>
        <a:ea typeface="ＭＳ Ｐゴシック" charset="0"/>
        <a:cs typeface="ＭＳ Ｐゴシック" charset="0"/>
      </a:defRPr>
    </a:lvl6pPr>
    <a:lvl7pPr marL="2743200" algn="l" defTabSz="457200" rtl="0" eaLnBrk="1" latinLnBrk="0" hangingPunct="1">
      <a:defRPr kumimoji="1" kern="1200">
        <a:solidFill>
          <a:schemeClr val="tx1"/>
        </a:solidFill>
        <a:latin typeface="Calibri" charset="0"/>
        <a:ea typeface="ＭＳ Ｐゴシック" charset="0"/>
        <a:cs typeface="ＭＳ Ｐゴシック" charset="0"/>
      </a:defRPr>
    </a:lvl7pPr>
    <a:lvl8pPr marL="3200400" algn="l" defTabSz="457200" rtl="0" eaLnBrk="1" latinLnBrk="0" hangingPunct="1">
      <a:defRPr kumimoji="1" kern="1200">
        <a:solidFill>
          <a:schemeClr val="tx1"/>
        </a:solidFill>
        <a:latin typeface="Calibri" charset="0"/>
        <a:ea typeface="ＭＳ Ｐゴシック" charset="0"/>
        <a:cs typeface="ＭＳ Ｐゴシック" charset="0"/>
      </a:defRPr>
    </a:lvl8pPr>
    <a:lvl9pPr marL="3657600" algn="l" defTabSz="457200" rtl="0" eaLnBrk="1" latinLnBrk="0" hangingPunct="1">
      <a:defRPr kumimoji="1" kern="1200">
        <a:solidFill>
          <a:schemeClr val="tx1"/>
        </a:solidFill>
        <a:latin typeface="Calibri"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00"/>
    <a:srgbClr val="FF00FF"/>
    <a:srgbClr val="66CCFF"/>
    <a:srgbClr val="CCFF66"/>
    <a:srgbClr val="66FFCC"/>
    <a:srgbClr val="FF6FCF"/>
    <a:srgbClr val="8000FF"/>
    <a:srgbClr val="FFFF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35" autoAdjust="0"/>
    <p:restoredTop sz="94531" autoAdjust="0"/>
  </p:normalViewPr>
  <p:slideViewPr>
    <p:cSldViewPr snapToGrid="0" snapToObjects="1">
      <p:cViewPr>
        <p:scale>
          <a:sx n="81" d="100"/>
          <a:sy n="81" d="100"/>
        </p:scale>
        <p:origin x="-1656" y="-176"/>
      </p:cViewPr>
      <p:guideLst>
        <p:guide orient="horz" pos="2160"/>
        <p:guide pos="3120"/>
      </p:guideLst>
    </p:cSldViewPr>
  </p:slideViewPr>
  <p:outlineViewPr>
    <p:cViewPr>
      <p:scale>
        <a:sx n="33" d="100"/>
        <a:sy n="33" d="100"/>
      </p:scale>
      <p:origin x="0" y="6544"/>
    </p:cViewPr>
  </p:outlineViewPr>
  <p:notesTextViewPr>
    <p:cViewPr>
      <p:scale>
        <a:sx n="100" d="100"/>
        <a:sy n="100" d="100"/>
      </p:scale>
      <p:origin x="0" y="0"/>
    </p:cViewPr>
  </p:notesTextViewPr>
  <p:sorterViewPr>
    <p:cViewPr>
      <p:scale>
        <a:sx n="100" d="100"/>
        <a:sy n="100" d="100"/>
      </p:scale>
      <p:origin x="0" y="41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 Id="rId2"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ea typeface="+mn-ea"/>
                <a:cs typeface="+mn-cs"/>
              </a:defRPr>
            </a:lvl1pPr>
          </a:lstStyle>
          <a:p>
            <a:pPr>
              <a:defRPr/>
            </a:pPr>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722CB1C-B3EE-F249-AF82-CF3FF3E88C4C}" type="datetimeFigureOut">
              <a:rPr lang="ja-JP" altLang="en-US"/>
              <a:pPr>
                <a:defRPr/>
              </a:pPr>
              <a:t>15/06/06</a:t>
            </a:fld>
            <a:endParaRPr lang="ja-JP" altLang="en-US"/>
          </a:p>
        </p:txBody>
      </p:sp>
      <p:sp>
        <p:nvSpPr>
          <p:cNvPr id="4" name="スライド イメージ プレースホルダー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ea typeface="+mn-ea"/>
                <a:cs typeface="+mn-cs"/>
              </a:defRPr>
            </a:lvl1pPr>
          </a:lstStyle>
          <a:p>
            <a:pPr>
              <a:defRPr/>
            </a:pPr>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1B91E62-6D96-394A-8FF5-6A249B18D5F9}" type="slidenum">
              <a:rPr lang="ja-JP" altLang="en-US"/>
              <a:pPr>
                <a:defRPr/>
              </a:pPr>
              <a:t>‹#›</a:t>
            </a:fld>
            <a:endParaRPr lang="ja-JP" altLang="en-US"/>
          </a:p>
        </p:txBody>
      </p:sp>
    </p:spTree>
    <p:extLst>
      <p:ext uri="{BB962C8B-B14F-4D97-AF65-F5344CB8AC3E}">
        <p14:creationId xmlns:p14="http://schemas.microsoft.com/office/powerpoint/2010/main" val="1652443428"/>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kumimoji="1" sz="1200" kern="1200">
        <a:solidFill>
          <a:schemeClr val="tx1"/>
        </a:solidFill>
        <a:latin typeface="+mn-lt"/>
        <a:ea typeface="+mn-ea"/>
        <a:cs typeface="ＭＳ Ｐゴシック" charset="0"/>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1</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sz="1600" dirty="0"/>
          </a:p>
        </p:txBody>
      </p:sp>
      <p:sp>
        <p:nvSpPr>
          <p:cNvPr id="4" name="スライド番号プレースホルダー 3"/>
          <p:cNvSpPr>
            <a:spLocks noGrp="1"/>
          </p:cNvSpPr>
          <p:nvPr>
            <p:ph type="sldNum" sz="quarter" idx="10"/>
          </p:nvPr>
        </p:nvSpPr>
        <p:spPr/>
        <p:txBody>
          <a:bodyPr/>
          <a:lstStyle/>
          <a:p>
            <a:fld id="{F85F6203-0DAB-B642-8CA7-ADB956855A1F}" type="slidenum">
              <a:rPr kumimoji="1" lang="ja-JP" altLang="en-US" smtClean="0"/>
              <a:t>13</a:t>
            </a:fld>
            <a:endParaRPr kumimoji="1" lang="ja-JP" altLang="en-US"/>
          </a:p>
        </p:txBody>
      </p:sp>
    </p:spTree>
    <p:extLst>
      <p:ext uri="{BB962C8B-B14F-4D97-AF65-F5344CB8AC3E}">
        <p14:creationId xmlns:p14="http://schemas.microsoft.com/office/powerpoint/2010/main" val="73467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sz="1600" dirty="0" smtClean="0"/>
              <a:t>図</a:t>
            </a:r>
            <a:r>
              <a:rPr kumimoji="1" lang="en-US" altLang="ja-JP" sz="1600" dirty="0" smtClean="0"/>
              <a:t>16〜18</a:t>
            </a:r>
            <a:r>
              <a:rPr kumimoji="1" lang="ja-JP" altLang="en-US" sz="1600" dirty="0" smtClean="0"/>
              <a:t>の後に挿入するデータ</a:t>
            </a:r>
            <a:endParaRPr kumimoji="1" lang="en-US" altLang="ja-JP" sz="1600" dirty="0" smtClean="0"/>
          </a:p>
          <a:p>
            <a:r>
              <a:rPr kumimoji="1" lang="ja-JP" altLang="en-US" sz="1600" dirty="0" smtClean="0"/>
              <a:t>図</a:t>
            </a:r>
            <a:r>
              <a:rPr kumimoji="1" lang="en-US" altLang="ja-JP" sz="1600" dirty="0" smtClean="0"/>
              <a:t>15</a:t>
            </a:r>
            <a:r>
              <a:rPr kumimoji="1" lang="ja-JP" altLang="en-US" sz="1600" dirty="0" smtClean="0"/>
              <a:t>のサンプル前のレンズ（</a:t>
            </a:r>
            <a:r>
              <a:rPr kumimoji="1" lang="en-US" altLang="ja-JP" sz="1600" dirty="0" smtClean="0"/>
              <a:t>68</a:t>
            </a:r>
            <a:r>
              <a:rPr kumimoji="1" lang="ja-JP" altLang="en-US" sz="1600" dirty="0" smtClean="0"/>
              <a:t>）を対物レンズに変更</a:t>
            </a:r>
            <a:endParaRPr kumimoji="1" lang="en-US" altLang="ja-JP" sz="1600" dirty="0" smtClean="0"/>
          </a:p>
          <a:p>
            <a:r>
              <a:rPr kumimoji="1" lang="ja-JP" altLang="en-US" sz="1600" dirty="0" smtClean="0"/>
              <a:t>スペクトル波形からラインイメージを取得後（図</a:t>
            </a:r>
            <a:r>
              <a:rPr kumimoji="1" lang="en-US" altLang="ja-JP" sz="1600" dirty="0" smtClean="0"/>
              <a:t>16〜18</a:t>
            </a:r>
            <a:r>
              <a:rPr kumimoji="1" lang="ja-JP" altLang="en-US" sz="1600" dirty="0" smtClean="0"/>
              <a:t>）、ラインイメージと直交する方向に</a:t>
            </a:r>
            <a:r>
              <a:rPr kumimoji="1" lang="en-US" altLang="ja-JP" sz="1600" dirty="0" smtClean="0"/>
              <a:t>1um/step</a:t>
            </a:r>
            <a:r>
              <a:rPr kumimoji="1" lang="ja-JP" altLang="en-US" sz="1600" dirty="0" smtClean="0"/>
              <a:t>でサンプルを移動</a:t>
            </a:r>
            <a:endParaRPr kumimoji="1" lang="en-US" altLang="ja-JP" sz="1600" dirty="0" smtClean="0"/>
          </a:p>
          <a:p>
            <a:r>
              <a:rPr kumimoji="1" lang="ja-JP" altLang="en-US" sz="1600" dirty="0" smtClean="0"/>
              <a:t>これを繰り返すことにより、２次元の顕微イメージを取得</a:t>
            </a:r>
            <a:endParaRPr kumimoji="1" lang="ja-JP" altLang="en-US" sz="1600" dirty="0"/>
          </a:p>
        </p:txBody>
      </p:sp>
      <p:sp>
        <p:nvSpPr>
          <p:cNvPr id="4" name="スライド番号プレースホルダー 3"/>
          <p:cNvSpPr>
            <a:spLocks noGrp="1"/>
          </p:cNvSpPr>
          <p:nvPr>
            <p:ph type="sldNum" sz="quarter" idx="10"/>
          </p:nvPr>
        </p:nvSpPr>
        <p:spPr/>
        <p:txBody>
          <a:bodyPr/>
          <a:lstStyle/>
          <a:p>
            <a:fld id="{F85F6203-0DAB-B642-8CA7-ADB956855A1F}" type="slidenum">
              <a:rPr kumimoji="1" lang="ja-JP" altLang="en-US" smtClean="0"/>
              <a:t>14</a:t>
            </a:fld>
            <a:endParaRPr kumimoji="1" lang="ja-JP" altLang="en-US"/>
          </a:p>
        </p:txBody>
      </p:sp>
    </p:spTree>
    <p:extLst>
      <p:ext uri="{BB962C8B-B14F-4D97-AF65-F5344CB8AC3E}">
        <p14:creationId xmlns:p14="http://schemas.microsoft.com/office/powerpoint/2010/main" val="73467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sz="1600" dirty="0" smtClean="0"/>
              <a:t>図</a:t>
            </a:r>
            <a:r>
              <a:rPr kumimoji="1" lang="en-US" altLang="ja-JP" sz="1600" dirty="0" smtClean="0"/>
              <a:t>16〜18</a:t>
            </a:r>
            <a:r>
              <a:rPr kumimoji="1" lang="ja-JP" altLang="en-US" sz="1600" dirty="0" smtClean="0"/>
              <a:t>の後に挿入するデータ</a:t>
            </a:r>
            <a:endParaRPr kumimoji="1" lang="en-US" altLang="ja-JP" sz="1600" dirty="0" smtClean="0"/>
          </a:p>
          <a:p>
            <a:r>
              <a:rPr kumimoji="1" lang="ja-JP" altLang="en-US" sz="1600" dirty="0" smtClean="0"/>
              <a:t>図</a:t>
            </a:r>
            <a:r>
              <a:rPr kumimoji="1" lang="en-US" altLang="ja-JP" sz="1600" dirty="0" smtClean="0"/>
              <a:t>15</a:t>
            </a:r>
            <a:r>
              <a:rPr kumimoji="1" lang="ja-JP" altLang="en-US" sz="1600" dirty="0" smtClean="0"/>
              <a:t>のサンプル前のレンズ（</a:t>
            </a:r>
            <a:r>
              <a:rPr kumimoji="1" lang="en-US" altLang="ja-JP" sz="1600" dirty="0" smtClean="0"/>
              <a:t>68</a:t>
            </a:r>
            <a:r>
              <a:rPr kumimoji="1" lang="ja-JP" altLang="en-US" sz="1600" dirty="0" smtClean="0"/>
              <a:t>）を対物レンズに変更</a:t>
            </a:r>
            <a:endParaRPr kumimoji="1" lang="en-US" altLang="ja-JP" sz="1600" dirty="0" smtClean="0"/>
          </a:p>
          <a:p>
            <a:r>
              <a:rPr kumimoji="1" lang="ja-JP" altLang="en-US" sz="1600" dirty="0" smtClean="0"/>
              <a:t>スペクトル波形からラインイメージを取得後（図</a:t>
            </a:r>
            <a:r>
              <a:rPr kumimoji="1" lang="en-US" altLang="ja-JP" sz="1600" dirty="0" smtClean="0"/>
              <a:t>16〜18</a:t>
            </a:r>
            <a:r>
              <a:rPr kumimoji="1" lang="ja-JP" altLang="en-US" sz="1600" dirty="0" smtClean="0"/>
              <a:t>）、ラインイメージと直交する方向に</a:t>
            </a:r>
            <a:r>
              <a:rPr kumimoji="1" lang="en-US" altLang="ja-JP" sz="1600" dirty="0" smtClean="0"/>
              <a:t>1um/step</a:t>
            </a:r>
            <a:r>
              <a:rPr kumimoji="1" lang="ja-JP" altLang="en-US" sz="1600" dirty="0" smtClean="0"/>
              <a:t>でサンプルを移動</a:t>
            </a:r>
            <a:endParaRPr kumimoji="1" lang="en-US" altLang="ja-JP" sz="1600" dirty="0" smtClean="0"/>
          </a:p>
          <a:p>
            <a:r>
              <a:rPr kumimoji="1" lang="ja-JP" altLang="en-US" sz="1600" dirty="0" smtClean="0"/>
              <a:t>これを繰り返すことにより、２次元の顕微イメージを取得</a:t>
            </a:r>
            <a:endParaRPr kumimoji="1" lang="ja-JP" altLang="en-US" sz="1600" dirty="0"/>
          </a:p>
        </p:txBody>
      </p:sp>
      <p:sp>
        <p:nvSpPr>
          <p:cNvPr id="4" name="スライド番号プレースホルダー 3"/>
          <p:cNvSpPr>
            <a:spLocks noGrp="1"/>
          </p:cNvSpPr>
          <p:nvPr>
            <p:ph type="sldNum" sz="quarter" idx="10"/>
          </p:nvPr>
        </p:nvSpPr>
        <p:spPr/>
        <p:txBody>
          <a:bodyPr/>
          <a:lstStyle/>
          <a:p>
            <a:fld id="{F85F6203-0DAB-B642-8CA7-ADB956855A1F}" type="slidenum">
              <a:rPr kumimoji="1" lang="ja-JP" altLang="en-US" smtClean="0"/>
              <a:t>15</a:t>
            </a:fld>
            <a:endParaRPr kumimoji="1" lang="ja-JP" altLang="en-US"/>
          </a:p>
        </p:txBody>
      </p:sp>
    </p:spTree>
    <p:extLst>
      <p:ext uri="{BB962C8B-B14F-4D97-AF65-F5344CB8AC3E}">
        <p14:creationId xmlns:p14="http://schemas.microsoft.com/office/powerpoint/2010/main" val="7346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sz="1600" dirty="0" smtClean="0"/>
              <a:t>図</a:t>
            </a:r>
            <a:r>
              <a:rPr kumimoji="1" lang="en-US" altLang="ja-JP" sz="1600" dirty="0" smtClean="0"/>
              <a:t>16〜18</a:t>
            </a:r>
            <a:r>
              <a:rPr kumimoji="1" lang="ja-JP" altLang="en-US" sz="1600" dirty="0" smtClean="0"/>
              <a:t>の後に挿入するデータ</a:t>
            </a:r>
            <a:endParaRPr kumimoji="1" lang="en-US" altLang="ja-JP" sz="1600" dirty="0" smtClean="0"/>
          </a:p>
          <a:p>
            <a:r>
              <a:rPr kumimoji="1" lang="ja-JP" altLang="en-US" sz="1600" dirty="0" smtClean="0"/>
              <a:t>図</a:t>
            </a:r>
            <a:r>
              <a:rPr kumimoji="1" lang="en-US" altLang="ja-JP" sz="1600" dirty="0" smtClean="0"/>
              <a:t>15</a:t>
            </a:r>
            <a:r>
              <a:rPr kumimoji="1" lang="ja-JP" altLang="en-US" sz="1600" dirty="0" smtClean="0"/>
              <a:t>のサンプル前のレンズ（</a:t>
            </a:r>
            <a:r>
              <a:rPr kumimoji="1" lang="en-US" altLang="ja-JP" sz="1600" dirty="0" smtClean="0"/>
              <a:t>68</a:t>
            </a:r>
            <a:r>
              <a:rPr kumimoji="1" lang="ja-JP" altLang="en-US" sz="1600" dirty="0" smtClean="0"/>
              <a:t>）を対物レンズに変更</a:t>
            </a:r>
            <a:endParaRPr kumimoji="1" lang="en-US" altLang="ja-JP" sz="1600" dirty="0" smtClean="0"/>
          </a:p>
          <a:p>
            <a:r>
              <a:rPr kumimoji="1" lang="ja-JP" altLang="en-US" sz="1600" dirty="0" smtClean="0"/>
              <a:t>スペクトル波形からラインイメージを取得後（図</a:t>
            </a:r>
            <a:r>
              <a:rPr kumimoji="1" lang="en-US" altLang="ja-JP" sz="1600" dirty="0" smtClean="0"/>
              <a:t>16〜18</a:t>
            </a:r>
            <a:r>
              <a:rPr kumimoji="1" lang="ja-JP" altLang="en-US" sz="1600" dirty="0" smtClean="0"/>
              <a:t>）、ラインイメージと直交する方向に</a:t>
            </a:r>
            <a:r>
              <a:rPr kumimoji="1" lang="en-US" altLang="ja-JP" sz="1600" dirty="0" smtClean="0"/>
              <a:t>1um/step</a:t>
            </a:r>
            <a:r>
              <a:rPr kumimoji="1" lang="ja-JP" altLang="en-US" sz="1600" dirty="0" smtClean="0"/>
              <a:t>でサンプルを移動</a:t>
            </a:r>
            <a:endParaRPr kumimoji="1" lang="en-US" altLang="ja-JP" sz="1600" dirty="0" smtClean="0"/>
          </a:p>
          <a:p>
            <a:r>
              <a:rPr kumimoji="1" lang="ja-JP" altLang="en-US" sz="1600" dirty="0" smtClean="0"/>
              <a:t>これを繰り返すことにより、２次元の顕微イメージを取得</a:t>
            </a:r>
            <a:endParaRPr kumimoji="1" lang="ja-JP" altLang="en-US" sz="1600" dirty="0"/>
          </a:p>
        </p:txBody>
      </p:sp>
      <p:sp>
        <p:nvSpPr>
          <p:cNvPr id="4" name="スライド番号プレースホルダー 3"/>
          <p:cNvSpPr>
            <a:spLocks noGrp="1"/>
          </p:cNvSpPr>
          <p:nvPr>
            <p:ph type="sldNum" sz="quarter" idx="10"/>
          </p:nvPr>
        </p:nvSpPr>
        <p:spPr/>
        <p:txBody>
          <a:bodyPr/>
          <a:lstStyle/>
          <a:p>
            <a:fld id="{F85F6203-0DAB-B642-8CA7-ADB956855A1F}" type="slidenum">
              <a:rPr kumimoji="1" lang="ja-JP" altLang="en-US" smtClean="0"/>
              <a:t>16</a:t>
            </a:fld>
            <a:endParaRPr kumimoji="1" lang="ja-JP" altLang="en-US"/>
          </a:p>
        </p:txBody>
      </p:sp>
    </p:spTree>
    <p:extLst>
      <p:ext uri="{BB962C8B-B14F-4D97-AF65-F5344CB8AC3E}">
        <p14:creationId xmlns:p14="http://schemas.microsoft.com/office/powerpoint/2010/main" val="73467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552B36-04BB-45BC-8610-6B68434746BA}" type="slidenum">
              <a:rPr lang="zh-TW" altLang="en-US" smtClean="0"/>
              <a:t>19</a:t>
            </a:fld>
            <a:endParaRPr lang="zh-TW" altLang="en-US"/>
          </a:p>
        </p:txBody>
      </p:sp>
    </p:spTree>
    <p:extLst>
      <p:ext uri="{BB962C8B-B14F-4D97-AF65-F5344CB8AC3E}">
        <p14:creationId xmlns:p14="http://schemas.microsoft.com/office/powerpoint/2010/main" val="2171509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sz="1600" dirty="0" smtClean="0"/>
              <a:t>図</a:t>
            </a:r>
            <a:r>
              <a:rPr kumimoji="1" lang="en-US" altLang="ja-JP" sz="1600" dirty="0" smtClean="0"/>
              <a:t>16〜18</a:t>
            </a:r>
            <a:r>
              <a:rPr kumimoji="1" lang="ja-JP" altLang="en-US" sz="1600" dirty="0" smtClean="0"/>
              <a:t>の後に挿入するデータ</a:t>
            </a:r>
            <a:endParaRPr kumimoji="1" lang="en-US" altLang="ja-JP" sz="1600" dirty="0" smtClean="0"/>
          </a:p>
          <a:p>
            <a:r>
              <a:rPr kumimoji="1" lang="ja-JP" altLang="en-US" sz="1600" dirty="0" smtClean="0"/>
              <a:t>図</a:t>
            </a:r>
            <a:r>
              <a:rPr kumimoji="1" lang="en-US" altLang="ja-JP" sz="1600" dirty="0" smtClean="0"/>
              <a:t>15</a:t>
            </a:r>
            <a:r>
              <a:rPr kumimoji="1" lang="ja-JP" altLang="en-US" sz="1600" dirty="0" smtClean="0"/>
              <a:t>のサンプル前のレンズ（</a:t>
            </a:r>
            <a:r>
              <a:rPr kumimoji="1" lang="en-US" altLang="ja-JP" sz="1600" dirty="0" smtClean="0"/>
              <a:t>68</a:t>
            </a:r>
            <a:r>
              <a:rPr kumimoji="1" lang="ja-JP" altLang="en-US" sz="1600" dirty="0" smtClean="0"/>
              <a:t>）を対物レンズに変更</a:t>
            </a:r>
            <a:endParaRPr kumimoji="1" lang="en-US" altLang="ja-JP" sz="1600" dirty="0" smtClean="0"/>
          </a:p>
          <a:p>
            <a:r>
              <a:rPr kumimoji="1" lang="ja-JP" altLang="en-US" sz="1600" dirty="0" smtClean="0"/>
              <a:t>スペクトル波形からラインイメージを取得後（図</a:t>
            </a:r>
            <a:r>
              <a:rPr kumimoji="1" lang="en-US" altLang="ja-JP" sz="1600" dirty="0" smtClean="0"/>
              <a:t>16〜18</a:t>
            </a:r>
            <a:r>
              <a:rPr kumimoji="1" lang="ja-JP" altLang="en-US" sz="1600" dirty="0" smtClean="0"/>
              <a:t>）、ラインイメージと直交する方向に</a:t>
            </a:r>
            <a:r>
              <a:rPr kumimoji="1" lang="en-US" altLang="ja-JP" sz="1600" dirty="0" smtClean="0"/>
              <a:t>1um/step</a:t>
            </a:r>
            <a:r>
              <a:rPr kumimoji="1" lang="ja-JP" altLang="en-US" sz="1600" dirty="0" smtClean="0"/>
              <a:t>でサンプルを移動</a:t>
            </a:r>
            <a:endParaRPr kumimoji="1" lang="en-US" altLang="ja-JP" sz="1600" dirty="0" smtClean="0"/>
          </a:p>
          <a:p>
            <a:r>
              <a:rPr kumimoji="1" lang="ja-JP" altLang="en-US" sz="1600" dirty="0" smtClean="0"/>
              <a:t>これを繰り返すことにより、２次元の顕微イメージを取得</a:t>
            </a:r>
            <a:endParaRPr kumimoji="1" lang="ja-JP" altLang="en-US" sz="1600" dirty="0"/>
          </a:p>
        </p:txBody>
      </p:sp>
      <p:sp>
        <p:nvSpPr>
          <p:cNvPr id="4" name="スライド番号プレースホルダー 3"/>
          <p:cNvSpPr>
            <a:spLocks noGrp="1"/>
          </p:cNvSpPr>
          <p:nvPr>
            <p:ph type="sldNum" sz="quarter" idx="10"/>
          </p:nvPr>
        </p:nvSpPr>
        <p:spPr/>
        <p:txBody>
          <a:bodyPr/>
          <a:lstStyle/>
          <a:p>
            <a:fld id="{F85F6203-0DAB-B642-8CA7-ADB956855A1F}" type="slidenum">
              <a:rPr kumimoji="1" lang="ja-JP" altLang="en-US" smtClean="0"/>
              <a:t>22</a:t>
            </a:fld>
            <a:endParaRPr kumimoji="1" lang="ja-JP" altLang="en-US"/>
          </a:p>
        </p:txBody>
      </p:sp>
    </p:spTree>
    <p:extLst>
      <p:ext uri="{BB962C8B-B14F-4D97-AF65-F5344CB8AC3E}">
        <p14:creationId xmlns:p14="http://schemas.microsoft.com/office/powerpoint/2010/main" val="73467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ja-JP" altLang="en-US" dirty="0" smtClean="0"/>
              <a:t>（左図）</a:t>
            </a:r>
            <a:endParaRPr lang="en-US" altLang="ja-JP" dirty="0" smtClean="0"/>
          </a:p>
          <a:p>
            <a:r>
              <a:rPr lang="ja-JP" altLang="en-US" dirty="0" smtClean="0"/>
              <a:t>多くの特徴を有する共焦点顕微鏡であるが、その根幹である共焦点光学系とは基本的に</a:t>
            </a:r>
            <a:r>
              <a:rPr lang="en-US" altLang="ja-JP" dirty="0" smtClean="0"/>
              <a:t>1</a:t>
            </a:r>
            <a:r>
              <a:rPr lang="ja-JP" altLang="en-US" dirty="0" smtClean="0"/>
              <a:t>点照明かつ</a:t>
            </a:r>
            <a:r>
              <a:rPr lang="en-US" altLang="ja-JP" dirty="0" smtClean="0"/>
              <a:t>1</a:t>
            </a:r>
            <a:r>
              <a:rPr lang="ja-JP" altLang="en-US" dirty="0" smtClean="0"/>
              <a:t>点検出であり、そのままでは画像が形成できない。そこで、照明を固定したまま試料（ステージ）を</a:t>
            </a:r>
            <a:r>
              <a:rPr lang="en-US" altLang="ja-JP" dirty="0" smtClean="0"/>
              <a:t>XY</a:t>
            </a:r>
            <a:r>
              <a:rPr lang="ja-JP" altLang="en-US" dirty="0" smtClean="0"/>
              <a:t>面内で</a:t>
            </a:r>
            <a:r>
              <a:rPr lang="en-US" altLang="ja-JP" dirty="0" smtClean="0"/>
              <a:t>2</a:t>
            </a:r>
            <a:r>
              <a:rPr lang="ja-JP" altLang="en-US" dirty="0" smtClean="0"/>
              <a:t>次元走査するか、試料を固定したまま照明（ここではレーザービーム）を走査することで、各点の情報を集めて画像化することになる。例として、</a:t>
            </a:r>
            <a:r>
              <a:rPr lang="en-US" altLang="ja-JP" dirty="0" smtClean="0"/>
              <a:t>TV</a:t>
            </a:r>
            <a:r>
              <a:rPr lang="ja-JP" altLang="en-US" dirty="0" smtClean="0"/>
              <a:t>モニターの走査線による画面形成方法を想像すると理解しやすい。</a:t>
            </a:r>
          </a:p>
          <a:p>
            <a:r>
              <a:rPr lang="ja-JP" altLang="en-US" dirty="0" smtClean="0"/>
              <a:t>図</a:t>
            </a:r>
            <a:r>
              <a:rPr lang="en-US" altLang="ja-JP" dirty="0" smtClean="0"/>
              <a:t>5</a:t>
            </a:r>
            <a:r>
              <a:rPr lang="ja-JP" altLang="en-US" dirty="0" smtClean="0"/>
              <a:t>に走査による像形成の概念図を示すが、実際の</a:t>
            </a:r>
            <a:r>
              <a:rPr lang="en-US" altLang="ja-JP" dirty="0" smtClean="0"/>
              <a:t>2</a:t>
            </a:r>
            <a:r>
              <a:rPr lang="ja-JP" altLang="en-US" dirty="0" smtClean="0"/>
              <a:t>次元走査方法として試料（ステージ）を走査することは、走査速度や機械的安定性の理由から困難なため、ガルバノミラーなど、高速で光を偏向可能な素子を用いて、照明するレーザービームを走査する方法が一般的である。なお、</a:t>
            </a:r>
            <a:r>
              <a:rPr lang="en-US" altLang="ja-JP" dirty="0" smtClean="0"/>
              <a:t>Z</a:t>
            </a:r>
            <a:r>
              <a:rPr lang="ja-JP" altLang="en-US" dirty="0" smtClean="0"/>
              <a:t>方向にはステッピングモーターやピエゾ素子を用い、</a:t>
            </a:r>
            <a:r>
              <a:rPr lang="en-US" altLang="ja-JP" dirty="0" smtClean="0"/>
              <a:t>2</a:t>
            </a:r>
            <a:r>
              <a:rPr lang="ja-JP" altLang="en-US" dirty="0" smtClean="0"/>
              <a:t>次元走査を終えるごとに、対物レンズもしくはステージを逐次移動させていく。</a:t>
            </a:r>
          </a:p>
          <a:p>
            <a:r>
              <a:rPr lang="ja-JP" altLang="en-US" dirty="0" smtClean="0"/>
              <a:t>ここで重要なのは、共焦点顕微鏡の画像は各点の集合体であり、デジタルそのものであるということである。昨今、顕微鏡のデジタル化が叫ばれているが、共焦点顕微鏡はまさしくデジタル顕微鏡の先駆けという位置付けにある。さまざまな画像処理により、精度の高い定量解析やフーリエ解析による分析、さらには複数の画像から</a:t>
            </a:r>
            <a:r>
              <a:rPr lang="en-US" altLang="ja-JP" dirty="0" smtClean="0"/>
              <a:t>3</a:t>
            </a:r>
            <a:r>
              <a:rPr lang="ja-JP" altLang="en-US" dirty="0" smtClean="0"/>
              <a:t>次元構造の再現を容易に実現できる。</a:t>
            </a:r>
            <a:endParaRPr lang="en-US" altLang="ja-JP" dirty="0" smtClean="0"/>
          </a:p>
          <a:p>
            <a:r>
              <a:rPr lang="en-US" altLang="ja-JP" dirty="0" smtClean="0"/>
              <a:t>(</a:t>
            </a:r>
            <a:r>
              <a:rPr lang="ja-JP" altLang="en-US" dirty="0" smtClean="0"/>
              <a:t>右図）</a:t>
            </a:r>
            <a:endParaRPr lang="en-US" altLang="ja-JP" dirty="0" smtClean="0"/>
          </a:p>
          <a:p>
            <a:r>
              <a:rPr lang="ja-JP" altLang="en-US" dirty="0" smtClean="0"/>
              <a:t>光記録</a:t>
            </a:r>
            <a:endParaRPr lang="en-US" altLang="ja-JP" dirty="0" smtClean="0"/>
          </a:p>
          <a:p>
            <a:r>
              <a:rPr lang="ja-JP" altLang="en-US" dirty="0" smtClean="0"/>
              <a:t>多層記録　</a:t>
            </a:r>
            <a:r>
              <a:rPr lang="en-US" altLang="ja-JP" dirty="0" smtClean="0"/>
              <a:t>multilayer recording</a:t>
            </a:r>
          </a:p>
          <a:p>
            <a:r>
              <a:rPr lang="ja-JP" altLang="en-US" dirty="0" smtClean="0"/>
              <a:t>多層記録は面密度の向上に加えて深さ方向の次元を利用した大容量化の技術である．まだ基礎的なレベルではあるが，大阪大学によりフォトクロミック材料を用いた五十層記録の実験が行われている．パワー密度が高い集光点のみで吸収が起こる二光子吸収を用いて記録を行うことにより，記録すべき層の手前の層における吸収による光量損失を抑制している．また，反射光の再集光点にピンホールを設ける共焦点光学系を用いて再生を行うことにより，再生すべき層の前後の層からの信号が再生信号に漏れ込む層間クロストークを抑制している．</a:t>
            </a:r>
            <a:r>
              <a:rPr lang="en-US" altLang="ja-JP" dirty="0" smtClean="0"/>
              <a:t>(</a:t>
            </a:r>
            <a:r>
              <a:rPr lang="ja-JP" altLang="en-US" dirty="0" smtClean="0"/>
              <a:t>片山龍一</a:t>
            </a:r>
            <a:r>
              <a:rPr lang="en-US" altLang="ja-JP" dirty="0" smtClean="0"/>
              <a:t>)</a:t>
            </a:r>
          </a:p>
          <a:p>
            <a:r>
              <a:rPr lang="hu-HU" dirty="0" smtClean="0"/>
              <a:t>1) Y. Kawata, et al.: Appl. Opt., 34 (1995) 4105.</a:t>
            </a:r>
            <a:endParaRPr lang="en-US" dirty="0"/>
          </a:p>
        </p:txBody>
      </p:sp>
    </p:spTree>
    <p:extLst>
      <p:ext uri="{BB962C8B-B14F-4D97-AF65-F5344CB8AC3E}">
        <p14:creationId xmlns:p14="http://schemas.microsoft.com/office/powerpoint/2010/main" val="2408850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26</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dirty="0" smtClean="0"/>
              <a:t>リング型共振器を光コムの光源として使います。</a:t>
            </a:r>
            <a:endParaRPr kumimoji="1" lang="en-US" altLang="ja-JP" dirty="0" smtClean="0"/>
          </a:p>
          <a:p>
            <a:r>
              <a:rPr kumimoji="1" lang="ja-JP" altLang="en-US" dirty="0" smtClean="0"/>
              <a:t>そして、共振器の一部をセンシングのプローブとして使います</a:t>
            </a:r>
            <a:endParaRPr kumimoji="1" lang="en-US" altLang="ja-JP" dirty="0" smtClean="0"/>
          </a:p>
          <a:p>
            <a:r>
              <a:rPr kumimoji="1" lang="ja-JP" altLang="en-US" dirty="0" smtClean="0"/>
              <a:t>外乱が合ったときに光コムの周波数に変換て計測します</a:t>
            </a:r>
            <a:endParaRPr kumimoji="1" lang="en-US" altLang="ja-JP" dirty="0" smtClean="0"/>
          </a:p>
          <a:p>
            <a:r>
              <a:rPr kumimoji="1" lang="ja-JP" altLang="en-US" dirty="0" smtClean="0"/>
              <a:t>繰り返し周波数は共振器な長さできまるので、</a:t>
            </a:r>
            <a:endParaRPr kumimoji="1" lang="en-US" altLang="ja-JP" dirty="0" smtClean="0"/>
          </a:p>
          <a:p>
            <a:r>
              <a:rPr kumimoji="1" lang="ja-JP" altLang="en-US" dirty="0" smtClean="0"/>
              <a:t>外乱があった時に周波数に変換可能</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28</a:t>
            </a:fld>
            <a:endParaRPr kumimoji="1" lang="ja-JP" altLang="en-US" dirty="0"/>
          </a:p>
        </p:txBody>
      </p:sp>
    </p:spTree>
    <p:extLst>
      <p:ext uri="{BB962C8B-B14F-4D97-AF65-F5344CB8AC3E}">
        <p14:creationId xmlns:p14="http://schemas.microsoft.com/office/powerpoint/2010/main" val="3448895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29</a:t>
            </a:fld>
            <a:endParaRPr kumimoji="1" lang="ja-JP" altLang="en-US" dirty="0"/>
          </a:p>
        </p:txBody>
      </p:sp>
    </p:spTree>
    <p:extLst>
      <p:ext uri="{BB962C8B-B14F-4D97-AF65-F5344CB8AC3E}">
        <p14:creationId xmlns:p14="http://schemas.microsoft.com/office/powerpoint/2010/main" val="759016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2</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dirty="0" smtClean="0"/>
              <a:t>そこで本研究は，小型の自作ファイバーレーザーと光伝導アンテナを直接カップリングすることで，光学系をオールファイバー化し可搬型</a:t>
            </a:r>
            <a:r>
              <a:rPr kumimoji="1" lang="en-US" altLang="ja-JP" dirty="0" smtClean="0"/>
              <a:t>THz</a:t>
            </a:r>
            <a:r>
              <a:rPr kumimoji="1" lang="ja-JP" altLang="en-US" dirty="0" smtClean="0"/>
              <a:t>スペアナを開発することです．</a:t>
            </a:r>
            <a:endParaRPr kumimoji="1" lang="en-US" altLang="ja-JP" dirty="0" smtClean="0"/>
          </a:p>
          <a:p>
            <a:r>
              <a:rPr kumimoji="1" lang="ja-JP" altLang="en-US" dirty="0" smtClean="0"/>
              <a:t>オールファイバー化することで，小型で、フレキシブル，ロバスト，アライメントフリーといった特性を付与できると考えています．</a:t>
            </a:r>
            <a:endParaRPr kumimoji="1" lang="en-US" altLang="ja-JP" dirty="0" smtClean="0"/>
          </a:p>
          <a:p>
            <a:r>
              <a:rPr kumimoji="1" lang="ja-JP" altLang="en-US" dirty="0" smtClean="0"/>
              <a:t>また，電流プリアンプ組み込みモジュールを開発することで，周波数特性とノイズ特性の向上を目指します．</a:t>
            </a:r>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30</a:t>
            </a:fld>
            <a:endParaRPr kumimoji="1" lang="ja-JP" altLang="en-US" dirty="0"/>
          </a:p>
        </p:txBody>
      </p:sp>
    </p:spTree>
    <p:extLst>
      <p:ext uri="{BB962C8B-B14F-4D97-AF65-F5344CB8AC3E}">
        <p14:creationId xmlns:p14="http://schemas.microsoft.com/office/powerpoint/2010/main" val="2035977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dirty="0" smtClean="0"/>
              <a:t>実際の高速光通信用のフォトダイオードアンプにおいて，ダイオードとアンプは同一パッケージ内にあり，ボンディングワイヤーによってミリメートル以下の配線で結ばれている　</a:t>
            </a:r>
            <a:r>
              <a:rPr kumimoji="1" lang="en-US" altLang="ja-JP" dirty="0" smtClean="0"/>
              <a:t>T-</a:t>
            </a:r>
            <a:r>
              <a:rPr kumimoji="1" lang="en-US" altLang="ja-JP" dirty="0" err="1" smtClean="0"/>
              <a:t>ZAMp</a:t>
            </a:r>
            <a:r>
              <a:rPr kumimoji="1" lang="ja-JP" altLang="en-US" dirty="0" smtClean="0"/>
              <a:t>のノイズと帯域幅</a:t>
            </a:r>
            <a:endParaRPr kumimoji="1" lang="en-US" altLang="ja-JP" dirty="0" smtClean="0"/>
          </a:p>
          <a:p>
            <a:r>
              <a:rPr kumimoji="1" lang="en-US" altLang="ja-JP" dirty="0" smtClean="0"/>
              <a:t>AD8067</a:t>
            </a:r>
          </a:p>
          <a:p>
            <a:endParaRPr kumimoji="1" lang="en-US" altLang="ja-JP" dirty="0" smtClean="0"/>
          </a:p>
          <a:p>
            <a:r>
              <a:rPr kumimoji="1" lang="en-US" altLang="ja-JP" dirty="0" smtClean="0"/>
              <a:t>RF</a:t>
            </a:r>
            <a:r>
              <a:rPr kumimoji="1" lang="ja-JP" altLang="en-US" dirty="0" smtClean="0"/>
              <a:t>スペアナのノイズ以上にするために</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31</a:t>
            </a:fld>
            <a:endParaRPr kumimoji="1" lang="ja-JP" altLang="en-US" dirty="0"/>
          </a:p>
        </p:txBody>
      </p:sp>
    </p:spTree>
    <p:extLst>
      <p:ext uri="{BB962C8B-B14F-4D97-AF65-F5344CB8AC3E}">
        <p14:creationId xmlns:p14="http://schemas.microsoft.com/office/powerpoint/2010/main" val="759016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lang="ja-JP" altLang="en-US" dirty="0" smtClean="0">
                <a:effectLst/>
              </a:rPr>
              <a:t>左図の縦軸直す</a:t>
            </a:r>
            <a:endParaRPr lang="en-US" altLang="ja-JP" dirty="0" smtClean="0">
              <a:effectLst/>
            </a:endParaRPr>
          </a:p>
          <a:p>
            <a:r>
              <a:rPr lang="ja-JP" altLang="en-US" dirty="0" smtClean="0">
                <a:effectLst/>
              </a:rPr>
              <a:t>右図の縦軸検討</a:t>
            </a:r>
            <a:endParaRPr lang="en-US" altLang="ja-JP" dirty="0" smtClean="0">
              <a:effectLst/>
            </a:endParaRPr>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32</a:t>
            </a:fld>
            <a:endParaRPr kumimoji="1" lang="ja-JP" altLang="en-US" dirty="0"/>
          </a:p>
        </p:txBody>
      </p:sp>
    </p:spTree>
    <p:extLst>
      <p:ext uri="{BB962C8B-B14F-4D97-AF65-F5344CB8AC3E}">
        <p14:creationId xmlns:p14="http://schemas.microsoft.com/office/powerpoint/2010/main" val="3799357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lang="ja-JP" altLang="en-US" dirty="0" smtClean="0">
                <a:effectLst/>
              </a:rPr>
              <a:t>コムのモードを基準</a:t>
            </a:r>
            <a:r>
              <a:rPr lang="en-US" altLang="ja-JP" dirty="0" smtClean="0">
                <a:effectLst/>
              </a:rPr>
              <a:t>CW</a:t>
            </a:r>
            <a:r>
              <a:rPr lang="ja-JP" altLang="en-US" dirty="0" smtClean="0">
                <a:effectLst/>
              </a:rPr>
              <a:t>レーザーに対して</a:t>
            </a:r>
            <a:endParaRPr lang="en-US" altLang="ja-JP" dirty="0" smtClean="0">
              <a:effectLst/>
            </a:endParaRPr>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33</a:t>
            </a:fld>
            <a:endParaRPr kumimoji="1" lang="ja-JP" altLang="en-US" dirty="0"/>
          </a:p>
        </p:txBody>
      </p:sp>
    </p:spTree>
    <p:extLst>
      <p:ext uri="{BB962C8B-B14F-4D97-AF65-F5344CB8AC3E}">
        <p14:creationId xmlns:p14="http://schemas.microsoft.com/office/powerpoint/2010/main" val="3799357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lang="en-US" altLang="ja-JP" sz="1200" dirty="0" smtClean="0">
                <a:solidFill>
                  <a:schemeClr val="bg1"/>
                </a:solidFill>
                <a:latin typeface="ヒラギノ丸ゴ ProN W4"/>
                <a:ea typeface="ヒラギノ丸ゴ ProN W4"/>
                <a:cs typeface="ヒラギノ丸ゴ ProN W4"/>
              </a:rPr>
              <a:t>2</a:t>
            </a:r>
            <a:r>
              <a:rPr lang="ja-JP" altLang="en-US" sz="1200" dirty="0" smtClean="0">
                <a:solidFill>
                  <a:schemeClr val="bg1"/>
                </a:solidFill>
                <a:latin typeface="ヒラギノ丸ゴ ProN W4"/>
                <a:ea typeface="ヒラギノ丸ゴ ProN W4"/>
                <a:cs typeface="ヒラギノ丸ゴ ProN W4"/>
              </a:rPr>
              <a:t>種類のひずみをはかった</a:t>
            </a:r>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マクロと微小なひずみを静的にかけて特性を調べた</a:t>
            </a:r>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その結果このようになって</a:t>
            </a:r>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傾きがほぼ一致しました</a:t>
            </a:r>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範囲が違うものを計って</a:t>
            </a:r>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結論　この手法の妥当性が確認されました</a:t>
            </a:r>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補足　わずかな誤差は分解能が足りない</a:t>
            </a:r>
            <a:endParaRPr lang="en-US" altLang="ja-JP" sz="1200" dirty="0" smtClean="0">
              <a:solidFill>
                <a:schemeClr val="bg1"/>
              </a:solidFill>
              <a:latin typeface="ヒラギノ丸ゴ ProN W4"/>
              <a:ea typeface="ヒラギノ丸ゴ ProN W4"/>
              <a:cs typeface="ヒラギノ丸ゴ ProN W4"/>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34</a:t>
            </a:fld>
            <a:endParaRPr kumimoji="1" lang="ja-JP" altLang="en-US" dirty="0"/>
          </a:p>
        </p:txBody>
      </p:sp>
    </p:spTree>
    <p:extLst>
      <p:ext uri="{BB962C8B-B14F-4D97-AF65-F5344CB8AC3E}">
        <p14:creationId xmlns:p14="http://schemas.microsoft.com/office/powerpoint/2010/main" val="759016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dirty="0" smtClean="0"/>
              <a:t>実際の高速光通信用のフォトダイオードアンプにおいて，ダイオードとアンプは同一パッケージ内にあり，ボンディングワイヤーによってミリメートル以下の配線で結ばれている　</a:t>
            </a:r>
            <a:r>
              <a:rPr kumimoji="1" lang="en-US" altLang="ja-JP" dirty="0" smtClean="0"/>
              <a:t>T-</a:t>
            </a:r>
            <a:r>
              <a:rPr kumimoji="1" lang="en-US" altLang="ja-JP" dirty="0" err="1" smtClean="0"/>
              <a:t>ZAMp</a:t>
            </a:r>
            <a:r>
              <a:rPr kumimoji="1" lang="ja-JP" altLang="en-US" dirty="0" smtClean="0"/>
              <a:t>のノイズと帯域幅</a:t>
            </a:r>
            <a:endParaRPr kumimoji="1" lang="en-US" altLang="ja-JP" dirty="0" smtClean="0"/>
          </a:p>
          <a:p>
            <a:r>
              <a:rPr kumimoji="1" lang="en-US" altLang="ja-JP" dirty="0" smtClean="0"/>
              <a:t>AD8067</a:t>
            </a:r>
          </a:p>
          <a:p>
            <a:endParaRPr kumimoji="1" lang="en-US" altLang="ja-JP" dirty="0" smtClean="0"/>
          </a:p>
          <a:p>
            <a:r>
              <a:rPr kumimoji="1" lang="en-US" altLang="ja-JP" dirty="0" smtClean="0"/>
              <a:t>RF</a:t>
            </a:r>
            <a:r>
              <a:rPr kumimoji="1" lang="ja-JP" altLang="en-US" dirty="0" smtClean="0"/>
              <a:t>スペアナのノイズ以上にするために</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35</a:t>
            </a:fld>
            <a:endParaRPr kumimoji="1" lang="ja-JP" altLang="en-US" dirty="0"/>
          </a:p>
        </p:txBody>
      </p:sp>
    </p:spTree>
    <p:extLst>
      <p:ext uri="{BB962C8B-B14F-4D97-AF65-F5344CB8AC3E}">
        <p14:creationId xmlns:p14="http://schemas.microsoft.com/office/powerpoint/2010/main" val="759016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lang="ja-JP" altLang="en-US" sz="1200" dirty="0" smtClean="0">
                <a:solidFill>
                  <a:schemeClr val="bg1"/>
                </a:solidFill>
                <a:latin typeface="ヒラギノ丸ゴ ProN W4"/>
                <a:ea typeface="ヒラギノ丸ゴ ProN W4"/>
                <a:cs typeface="ヒラギノ丸ゴ ProN W4"/>
              </a:rPr>
              <a:t>動的なひずみを</a:t>
            </a:r>
            <a:r>
              <a:rPr lang="ja-JP" altLang="en-US" sz="1200" u="sng" dirty="0" smtClean="0">
                <a:solidFill>
                  <a:schemeClr val="bg1"/>
                </a:solidFill>
                <a:latin typeface="ヒラギノ丸ゴ ProN W4"/>
                <a:ea typeface="ヒラギノ丸ゴ ProN W4"/>
                <a:cs typeface="ヒラギノ丸ゴ ProN W4"/>
              </a:rPr>
              <a:t>積層</a:t>
            </a:r>
            <a:r>
              <a:rPr lang="en-US" altLang="ja-JP" sz="1200" u="sng" dirty="0" smtClean="0">
                <a:solidFill>
                  <a:schemeClr val="bg1"/>
                </a:solidFill>
                <a:latin typeface="ヒラギノ丸ゴ ProN W4"/>
                <a:ea typeface="ヒラギノ丸ゴ ProN W4"/>
                <a:cs typeface="ヒラギノ丸ゴ ProN W4"/>
              </a:rPr>
              <a:t>PZT</a:t>
            </a:r>
            <a:r>
              <a:rPr lang="ja-JP" altLang="en-US" sz="1200" dirty="0" smtClean="0">
                <a:solidFill>
                  <a:schemeClr val="bg1"/>
                </a:solidFill>
                <a:latin typeface="ヒラギノ丸ゴ ProN W4"/>
                <a:ea typeface="ヒラギノ丸ゴ ProN W4"/>
                <a:cs typeface="ヒラギノ丸ゴ ProN W4"/>
              </a:rPr>
              <a:t>にかけました。</a:t>
            </a:r>
            <a:endParaRPr lang="en-US" altLang="ja-JP" sz="1200" dirty="0" smtClean="0">
              <a:solidFill>
                <a:schemeClr val="bg1"/>
              </a:solidFill>
              <a:latin typeface="ヒラギノ丸ゴ ProN W4"/>
              <a:ea typeface="ヒラギノ丸ゴ ProN W4"/>
              <a:cs typeface="ヒラギノ丸ゴ ProN W4"/>
            </a:endParaRPr>
          </a:p>
          <a:p>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同じ振幅で周波数をかえて、</a:t>
            </a:r>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応答を見た。</a:t>
            </a:r>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ロックインの出力をみた</a:t>
            </a:r>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コムの制御応答と同じ</a:t>
            </a:r>
            <a:endParaRPr lang="en-US" altLang="ja-JP" sz="1200" dirty="0" smtClean="0">
              <a:solidFill>
                <a:schemeClr val="bg1"/>
              </a:solidFill>
              <a:latin typeface="ヒラギノ丸ゴ ProN W4"/>
              <a:ea typeface="ヒラギノ丸ゴ ProN W4"/>
              <a:cs typeface="ヒラギノ丸ゴ ProN W4"/>
            </a:endParaRPr>
          </a:p>
          <a:p>
            <a:endParaRPr lang="en-US" altLang="ja-JP" sz="1200" dirty="0" smtClean="0">
              <a:solidFill>
                <a:schemeClr val="bg1"/>
              </a:solidFill>
              <a:latin typeface="ヒラギノ丸ゴ ProN W4"/>
              <a:ea typeface="ヒラギノ丸ゴ ProN W4"/>
              <a:cs typeface="ヒラギノ丸ゴ ProN W4"/>
            </a:endParaRPr>
          </a:p>
          <a:p>
            <a:r>
              <a:rPr lang="ja-JP" altLang="en-US" sz="1200" dirty="0" smtClean="0">
                <a:solidFill>
                  <a:schemeClr val="bg1"/>
                </a:solidFill>
                <a:latin typeface="ヒラギノ丸ゴ ProN W4"/>
                <a:ea typeface="ヒラギノ丸ゴ ProN W4"/>
                <a:cs typeface="ヒラギノ丸ゴ ProN W4"/>
              </a:rPr>
              <a:t>動的手法の確認</a:t>
            </a:r>
            <a:endParaRPr lang="en-US" altLang="ja-JP" sz="1200" dirty="0" smtClean="0">
              <a:solidFill>
                <a:schemeClr val="bg1"/>
              </a:solidFill>
              <a:latin typeface="ヒラギノ丸ゴ ProN W4"/>
              <a:ea typeface="ヒラギノ丸ゴ ProN W4"/>
              <a:cs typeface="ヒラギノ丸ゴ ProN W4"/>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36</a:t>
            </a:fld>
            <a:endParaRPr kumimoji="1" lang="ja-JP" altLang="en-US" dirty="0"/>
          </a:p>
        </p:txBody>
      </p:sp>
    </p:spTree>
    <p:extLst>
      <p:ext uri="{BB962C8B-B14F-4D97-AF65-F5344CB8AC3E}">
        <p14:creationId xmlns:p14="http://schemas.microsoft.com/office/powerpoint/2010/main" val="759016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37</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38</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39</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3</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40</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41</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42</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lang="en-US" altLang="ja-JP" dirty="0" smtClean="0"/>
              <a:t>However, if free-running lasers are used in this method,</a:t>
            </a:r>
            <a:r>
              <a:rPr lang="en-US" altLang="ja-JP" baseline="0" dirty="0" smtClean="0"/>
              <a:t> laser timing jitter fluctuates the temporal magnification factor. This results in distortion of RF pulse train in time domain. Such distortion is propagated into frequency domain, resulting large drop in spectral resolution and accuracy.</a:t>
            </a:r>
          </a:p>
          <a:p>
            <a:endParaRPr lang="en-US" altLang="ja-JP" dirty="0" smtClean="0"/>
          </a:p>
          <a:p>
            <a:endParaRPr lang="en-US" altLang="ja-JP" dirty="0" smtClean="0"/>
          </a:p>
          <a:p>
            <a:r>
              <a:rPr lang="en-US" altLang="ja-JP" dirty="0" smtClean="0"/>
              <a:t>This </a:t>
            </a:r>
            <a:r>
              <a:rPr lang="en-US" altLang="ja-JP" dirty="0"/>
              <a:t>is the flow-chart  to get the THz comb spectrum in ASOPS. First, time scale of picosecond THz pulses is expanded to microsecond order based on temporal magnification factor. Second, we acquire the RF comb spectrum by Fourier Transform. Finally, we can obtain THz comb spectrum by frequency calibration. However, the linearity of time scale of the microsecond THz pulses is greatly distorted because the temporal magnification factor reflects the fluctuation of the lasers. And the same can be said about linearity of RF comb spectrum obtained by Fourier Transform. As a result, the accuracy and resolution of the THz comb spectrum obtained by rescaling reduce.</a:t>
            </a:r>
            <a:endParaRPr lang="ja-JP" altLang="ja-JP" dirty="0"/>
          </a:p>
        </p:txBody>
      </p:sp>
      <p:sp>
        <p:nvSpPr>
          <p:cNvPr id="4" name="スライド番号プレースホルダー 3"/>
          <p:cNvSpPr>
            <a:spLocks noGrp="1"/>
          </p:cNvSpPr>
          <p:nvPr>
            <p:ph type="sldNum" sz="quarter" idx="10"/>
          </p:nvPr>
        </p:nvSpPr>
        <p:spPr/>
        <p:txBody>
          <a:bodyPr/>
          <a:lstStyle/>
          <a:p>
            <a:fld id="{24C4BB6B-73B8-48CB-8641-B5D73BAAC7A4}" type="slidenum">
              <a:rPr kumimoji="1" lang="ja-JP" altLang="en-US" smtClean="0"/>
              <a:t>44</a:t>
            </a:fld>
            <a:endParaRPr kumimoji="1" lang="ja-JP" altLang="en-US"/>
          </a:p>
        </p:txBody>
      </p:sp>
    </p:spTree>
    <p:extLst>
      <p:ext uri="{BB962C8B-B14F-4D97-AF65-F5344CB8AC3E}">
        <p14:creationId xmlns:p14="http://schemas.microsoft.com/office/powerpoint/2010/main" val="9734784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pPr marL="0" marR="0" indent="0" algn="l" defTabSz="921624" rtl="0" eaLnBrk="1" fontAlgn="auto" latinLnBrk="0" hangingPunct="1">
              <a:lnSpc>
                <a:spcPct val="100000"/>
              </a:lnSpc>
              <a:spcBef>
                <a:spcPts val="0"/>
              </a:spcBef>
              <a:spcAft>
                <a:spcPts val="0"/>
              </a:spcAft>
              <a:buClrTx/>
              <a:buSzTx/>
              <a:buFontTx/>
              <a:buNone/>
              <a:tabLst/>
              <a:defRPr/>
            </a:pPr>
            <a:r>
              <a:rPr lang="en-US" altLang="ja-JP" baseline="0" dirty="0" smtClean="0"/>
              <a:t>Recently, to overcome this problem, the adaptive sampling method has been proposed in the visible and NIR regions. </a:t>
            </a:r>
          </a:p>
          <a:p>
            <a:pPr marL="0" marR="0" indent="0" algn="l" defTabSz="921624" rtl="0" eaLnBrk="1" fontAlgn="auto" latinLnBrk="0" hangingPunct="1">
              <a:lnSpc>
                <a:spcPct val="100000"/>
              </a:lnSpc>
              <a:spcBef>
                <a:spcPts val="0"/>
              </a:spcBef>
              <a:spcAft>
                <a:spcPts val="0"/>
              </a:spcAft>
              <a:buClrTx/>
              <a:buSzTx/>
              <a:buFontTx/>
              <a:buNone/>
              <a:tabLst/>
              <a:defRPr/>
            </a:pPr>
            <a:r>
              <a:rPr lang="en-US" altLang="ja-JP" baseline="0" dirty="0" smtClean="0"/>
              <a:t>Next slide shows a comparison between the constant sampling method, namely conventional method, and adaptive sampling method.</a:t>
            </a:r>
          </a:p>
          <a:p>
            <a:pPr marL="0" marR="0" indent="0" algn="l" defTabSz="921624" rtl="0" eaLnBrk="1" fontAlgn="auto" latinLnBrk="0" hangingPunct="1">
              <a:lnSpc>
                <a:spcPct val="100000"/>
              </a:lnSpc>
              <a:spcBef>
                <a:spcPts val="0"/>
              </a:spcBef>
              <a:spcAft>
                <a:spcPts val="0"/>
              </a:spcAft>
              <a:buClrTx/>
              <a:buSzTx/>
              <a:buFontTx/>
              <a:buNone/>
              <a:tabLst/>
              <a:defRPr/>
            </a:pPr>
            <a:r>
              <a:rPr lang="en-US" altLang="ja-JP" baseline="0" dirty="0" smtClean="0"/>
              <a:t>In the constant sampling method, the distorted signal sampled by ASOPS is acquired at a constant data acquisition timing by a acquisition board. The resulting acquired signal is still distorted like here.</a:t>
            </a:r>
          </a:p>
          <a:p>
            <a:pPr marL="0" marR="0" indent="0" algn="l" defTabSz="921624" rtl="0" eaLnBrk="1" fontAlgn="auto" latinLnBrk="0" hangingPunct="1">
              <a:lnSpc>
                <a:spcPct val="100000"/>
              </a:lnSpc>
              <a:spcBef>
                <a:spcPts val="0"/>
              </a:spcBef>
              <a:spcAft>
                <a:spcPts val="0"/>
              </a:spcAft>
              <a:buClrTx/>
              <a:buSzTx/>
              <a:buFontTx/>
              <a:buNone/>
              <a:tabLst/>
              <a:defRPr/>
            </a:pPr>
            <a:r>
              <a:rPr lang="en-US" altLang="ja-JP" baseline="0" dirty="0" smtClean="0"/>
              <a:t>On the other hand, in the adaptive sampling method, at first, an adaptive sampling clock, reflecting the fluctuation of the temporal magnification factor, is generated. Then, the distortion of RF pulse train can be corrected by using adaptive sampling clock for data acquisition timing.</a:t>
            </a:r>
            <a:endParaRPr lang="en-US" altLang="ja-JP" dirty="0" smtClean="0"/>
          </a:p>
          <a:p>
            <a:pPr defTabSz="921624">
              <a:defRPr/>
            </a:pPr>
            <a:r>
              <a:rPr lang="en-US" altLang="ja-JP" dirty="0" smtClean="0"/>
              <a:t>Since THz comb is offset-free comb, only one adaptive sampling clock is required.</a:t>
            </a:r>
          </a:p>
          <a:p>
            <a:pPr defTabSz="921624">
              <a:defRPr/>
            </a:pPr>
            <a:endParaRPr lang="en-US" altLang="ja-JP" dirty="0" smtClean="0"/>
          </a:p>
          <a:p>
            <a:pPr defTabSz="921624">
              <a:defRPr/>
            </a:pPr>
            <a:endParaRPr lang="en-US" altLang="ja-JP" dirty="0" smtClean="0"/>
          </a:p>
          <a:p>
            <a:pPr defTabSz="921624">
              <a:defRPr/>
            </a:pPr>
            <a:endParaRPr lang="en-US" altLang="ja-JP" dirty="0" smtClean="0"/>
          </a:p>
          <a:p>
            <a:pPr defTabSz="921624">
              <a:defRPr/>
            </a:pPr>
            <a:r>
              <a:rPr lang="en-US" altLang="ja-JP" dirty="0" smtClean="0"/>
              <a:t>So </a:t>
            </a:r>
            <a:r>
              <a:rPr lang="en-US" altLang="ja-JP" dirty="0"/>
              <a:t>we developed adaptive sampling as a new method to solve this problem. Here is the THz pulse train obtained by ASOPS. The linearity of time scale is clearly distorted due to the influence of timing jitter. In conventional method, data acquisition timing of THz pulse trains is decided by the constant clock of the data acquisition board. However the acquired signal is still distorted. In a proposed method, we use the adaptive clock which reflects the fluctuation of timing jitter for data acquisition timing. As a result, linearity of time scale is recovered, and we can get the THz signal without influence of timing jitter shown as here. The adaptive clock can be generated by beat signals between dual THz combs.</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B5EE5129-A25D-4AC8-9891-6A773E37F3F7}" type="slidenum">
              <a:rPr kumimoji="1" lang="ja-JP" altLang="en-US" smtClean="0"/>
              <a:t>45</a:t>
            </a:fld>
            <a:endParaRPr kumimoji="1" lang="ja-JP" altLang="en-US"/>
          </a:p>
        </p:txBody>
      </p:sp>
    </p:spTree>
    <p:extLst>
      <p:ext uri="{BB962C8B-B14F-4D97-AF65-F5344CB8AC3E}">
        <p14:creationId xmlns:p14="http://schemas.microsoft.com/office/powerpoint/2010/main" val="900884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46</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47</a:t>
            </a:fld>
            <a:endParaRPr kumimoji="1" lang="ja-JP" altLang="en-US" dirty="0"/>
          </a:p>
        </p:txBody>
      </p:sp>
    </p:spTree>
    <p:extLst>
      <p:ext uri="{BB962C8B-B14F-4D97-AF65-F5344CB8AC3E}">
        <p14:creationId xmlns:p14="http://schemas.microsoft.com/office/powerpoint/2010/main" val="278459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lang="en-US" altLang="ja-JP" dirty="0" smtClean="0">
              <a:effectLst/>
            </a:endParaRPr>
          </a:p>
        </p:txBody>
      </p:sp>
      <p:sp>
        <p:nvSpPr>
          <p:cNvPr id="4" name="スライド番号プレースホルダー 3"/>
          <p:cNvSpPr>
            <a:spLocks noGrp="1"/>
          </p:cNvSpPr>
          <p:nvPr>
            <p:ph type="sldNum" sz="quarter" idx="10"/>
          </p:nvPr>
        </p:nvSpPr>
        <p:spPr/>
        <p:txBody>
          <a:bodyPr/>
          <a:lstStyle/>
          <a:p>
            <a:fld id="{7D16D676-1D10-47FA-8411-9BAA98E5CBAF}" type="slidenum">
              <a:rPr kumimoji="1" lang="ja-JP" altLang="en-US" smtClean="0"/>
              <a:pPr/>
              <a:t>48</a:t>
            </a:fld>
            <a:endParaRPr kumimoji="1" lang="ja-JP" altLang="en-US" dirty="0"/>
          </a:p>
        </p:txBody>
      </p:sp>
    </p:spTree>
    <p:extLst>
      <p:ext uri="{BB962C8B-B14F-4D97-AF65-F5344CB8AC3E}">
        <p14:creationId xmlns:p14="http://schemas.microsoft.com/office/powerpoint/2010/main" val="3799357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2210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dirty="0" smtClean="0"/>
              <a:t>そこで、本研究では、ラマン分光で究極の分光性能を実現するために、マルチプレックス</a:t>
            </a:r>
            <a:r>
              <a:rPr kumimoji="1" lang="en-US" altLang="ja-JP" dirty="0" smtClean="0"/>
              <a:t>CARS</a:t>
            </a:r>
            <a:r>
              <a:rPr kumimoji="1" lang="ja-JP" altLang="en-US" dirty="0" smtClean="0"/>
              <a:t>とギャップレスデュアル光コム分光法を融合します。</a:t>
            </a:r>
            <a:endParaRPr kumimoji="1" lang="en-US" altLang="ja-JP" dirty="0" smtClean="0"/>
          </a:p>
          <a:p>
            <a:r>
              <a:rPr kumimoji="1" lang="ja-JP" altLang="en-US" dirty="0" smtClean="0"/>
              <a:t>まず、マルチプレックス</a:t>
            </a:r>
            <a:r>
              <a:rPr kumimoji="1" lang="en-US" altLang="ja-JP" dirty="0" smtClean="0"/>
              <a:t>CARS</a:t>
            </a:r>
            <a:r>
              <a:rPr kumimoji="1" lang="ja-JP" altLang="en-US" dirty="0" smtClean="0"/>
              <a:t>では、広帯域光コムの高周波の狭帯域成分と低周波の広帯域成分をそれぞれ</a:t>
            </a:r>
            <a:r>
              <a:rPr kumimoji="1" lang="en-US" altLang="ja-JP" dirty="0" smtClean="0"/>
              <a:t>w1</a:t>
            </a:r>
            <a:r>
              <a:rPr kumimoji="1" lang="ja-JP" altLang="en-US" dirty="0" smtClean="0"/>
              <a:t>光と</a:t>
            </a:r>
            <a:r>
              <a:rPr kumimoji="1" lang="en-US" altLang="ja-JP" dirty="0" smtClean="0"/>
              <a:t>w2</a:t>
            </a:r>
            <a:r>
              <a:rPr kumimoji="1" lang="ja-JP" altLang="en-US" dirty="0" smtClean="0"/>
              <a:t>光とすることにより、マルチプレックス</a:t>
            </a:r>
            <a:r>
              <a:rPr kumimoji="1" lang="en-US" altLang="ja-JP" dirty="0" smtClean="0"/>
              <a:t>CARS</a:t>
            </a:r>
            <a:r>
              <a:rPr kumimoji="1" lang="ja-JP" altLang="en-US" dirty="0" smtClean="0"/>
              <a:t>コムを生成します。</a:t>
            </a:r>
            <a:endParaRPr kumimoji="1" lang="en-US" altLang="ja-JP" dirty="0" smtClean="0"/>
          </a:p>
          <a:p>
            <a:r>
              <a:rPr kumimoji="1" lang="ja-JP" altLang="en-US" dirty="0" smtClean="0"/>
              <a:t>次に、マルチプレックス</a:t>
            </a:r>
            <a:r>
              <a:rPr kumimoji="1" lang="en-US" altLang="ja-JP" dirty="0" smtClean="0"/>
              <a:t>CARS</a:t>
            </a:r>
            <a:r>
              <a:rPr kumimoji="1" lang="ja-JP" altLang="en-US" dirty="0" smtClean="0"/>
              <a:t>コムとコム間隔がわずかに異なる局部発振器光コムを準備し、マルチヘテロダイン干渉を用いて、マルチプレックス</a:t>
            </a:r>
            <a:r>
              <a:rPr kumimoji="1" lang="en-US" altLang="ja-JP" dirty="0" smtClean="0"/>
              <a:t>CARS</a:t>
            </a:r>
            <a:r>
              <a:rPr kumimoji="1" lang="ja-JP" altLang="en-US" dirty="0" smtClean="0"/>
              <a:t>コムを光領域から</a:t>
            </a:r>
            <a:r>
              <a:rPr kumimoji="1" lang="en-US" altLang="ja-JP" dirty="0" smtClean="0"/>
              <a:t>RF</a:t>
            </a:r>
            <a:r>
              <a:rPr kumimoji="1" lang="ja-JP" altLang="en-US" smtClean="0"/>
              <a:t>領域に周波数ダウンスケーリングします。そしてその周波数スペクトルを高精度計測することにより、分子指紋を究極の分光性能で識別し、呼気診断に新展開を則すことを目指します。</a:t>
            </a:r>
            <a:endParaRPr kumimoji="1" lang="ja-JP" altLang="en-US" dirty="0"/>
          </a:p>
        </p:txBody>
      </p:sp>
      <p:sp>
        <p:nvSpPr>
          <p:cNvPr id="4" name="スライド番号プレースホルダー 3"/>
          <p:cNvSpPr>
            <a:spLocks noGrp="1"/>
          </p:cNvSpPr>
          <p:nvPr>
            <p:ph type="sldNum" sz="quarter" idx="10"/>
          </p:nvPr>
        </p:nvSpPr>
        <p:spPr/>
        <p:txBody>
          <a:bodyPr/>
          <a:lstStyle/>
          <a:p>
            <a:fld id="{CD5849D9-F20B-4440-A2A6-50A415D181D0}" type="slidenum">
              <a:rPr kumimoji="1" lang="ja-JP" altLang="en-US" smtClean="0"/>
              <a:t>50</a:t>
            </a:fld>
            <a:endParaRPr kumimoji="1" lang="ja-JP" altLang="en-US"/>
          </a:p>
        </p:txBody>
      </p:sp>
    </p:spTree>
    <p:extLst>
      <p:ext uri="{BB962C8B-B14F-4D97-AF65-F5344CB8AC3E}">
        <p14:creationId xmlns:p14="http://schemas.microsoft.com/office/powerpoint/2010/main" val="531556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charset="0"/>
                <a:ea typeface="ＭＳ Ｐゴシック" charset="0"/>
                <a:cs typeface="ＭＳ Ｐゴシック" charset="0"/>
              </a:defRPr>
            </a:lvl1pPr>
            <a:lvl2pPr marL="742950" indent="-285750">
              <a:defRPr kumimoji="1">
                <a:solidFill>
                  <a:schemeClr val="tx1"/>
                </a:solidFill>
                <a:latin typeface="Calibri" charset="0"/>
                <a:ea typeface="ＭＳ Ｐゴシック" charset="0"/>
              </a:defRPr>
            </a:lvl2pPr>
            <a:lvl3pPr marL="1143000" indent="-228600">
              <a:defRPr kumimoji="1">
                <a:solidFill>
                  <a:schemeClr val="tx1"/>
                </a:solidFill>
                <a:latin typeface="Calibri" charset="0"/>
                <a:ea typeface="ＭＳ Ｐゴシック" charset="0"/>
              </a:defRPr>
            </a:lvl3pPr>
            <a:lvl4pPr marL="1600200" indent="-228600">
              <a:defRPr kumimoji="1">
                <a:solidFill>
                  <a:schemeClr val="tx1"/>
                </a:solidFill>
                <a:latin typeface="Calibri" charset="0"/>
                <a:ea typeface="ＭＳ Ｐゴシック" charset="0"/>
              </a:defRPr>
            </a:lvl4pPr>
            <a:lvl5pPr marL="2057400" indent="-228600">
              <a:defRPr kumimoji="1">
                <a:solidFill>
                  <a:schemeClr val="tx1"/>
                </a:solidFill>
                <a:latin typeface="Calibri" charset="0"/>
                <a:ea typeface="ＭＳ Ｐゴシック" charset="0"/>
              </a:defRPr>
            </a:lvl5pPr>
            <a:lvl6pPr marL="2514600" indent="-228600" fontAlgn="base">
              <a:spcBef>
                <a:spcPct val="0"/>
              </a:spcBef>
              <a:spcAft>
                <a:spcPct val="0"/>
              </a:spcAft>
              <a:defRPr kumimoji="1">
                <a:solidFill>
                  <a:schemeClr val="tx1"/>
                </a:solidFill>
                <a:latin typeface="Calibri" charset="0"/>
                <a:ea typeface="ＭＳ Ｐゴシック" charset="0"/>
              </a:defRPr>
            </a:lvl6pPr>
            <a:lvl7pPr marL="2971800" indent="-228600" fontAlgn="base">
              <a:spcBef>
                <a:spcPct val="0"/>
              </a:spcBef>
              <a:spcAft>
                <a:spcPct val="0"/>
              </a:spcAft>
              <a:defRPr kumimoji="1">
                <a:solidFill>
                  <a:schemeClr val="tx1"/>
                </a:solidFill>
                <a:latin typeface="Calibri" charset="0"/>
                <a:ea typeface="ＭＳ Ｐゴシック" charset="0"/>
              </a:defRPr>
            </a:lvl7pPr>
            <a:lvl8pPr marL="3429000" indent="-228600" fontAlgn="base">
              <a:spcBef>
                <a:spcPct val="0"/>
              </a:spcBef>
              <a:spcAft>
                <a:spcPct val="0"/>
              </a:spcAft>
              <a:defRPr kumimoji="1">
                <a:solidFill>
                  <a:schemeClr val="tx1"/>
                </a:solidFill>
                <a:latin typeface="Calibri" charset="0"/>
                <a:ea typeface="ＭＳ Ｐゴシック" charset="0"/>
              </a:defRPr>
            </a:lvl8pPr>
            <a:lvl9pPr marL="3886200" indent="-228600" fontAlgn="base">
              <a:spcBef>
                <a:spcPct val="0"/>
              </a:spcBef>
              <a:spcAft>
                <a:spcPct val="0"/>
              </a:spcAft>
              <a:defRPr kumimoji="1">
                <a:solidFill>
                  <a:schemeClr val="tx1"/>
                </a:solidFill>
                <a:latin typeface="Calibri" charset="0"/>
                <a:ea typeface="ＭＳ Ｐゴシック" charset="0"/>
              </a:defRPr>
            </a:lvl9pPr>
          </a:lstStyle>
          <a:p>
            <a:pPr fontAlgn="base">
              <a:spcBef>
                <a:spcPct val="0"/>
              </a:spcBef>
              <a:spcAft>
                <a:spcPct val="0"/>
              </a:spcAft>
            </a:pPr>
            <a:fld id="{29435683-D037-F144-836C-4434F5704D4A}" type="slidenum">
              <a:rPr lang="en-US" altLang="ja-JP">
                <a:latin typeface="Times New Roman" charset="0"/>
              </a:rPr>
              <a:pPr fontAlgn="base">
                <a:spcBef>
                  <a:spcPct val="0"/>
                </a:spcBef>
                <a:spcAft>
                  <a:spcPct val="0"/>
                </a:spcAft>
              </a:pPr>
              <a:t>4</a:t>
            </a:fld>
            <a:endParaRPr lang="en-US" altLang="ja-JP">
              <a:latin typeface="Times New Roman" charset="0"/>
            </a:endParaRPr>
          </a:p>
        </p:txBody>
      </p:sp>
      <p:sp>
        <p:nvSpPr>
          <p:cNvPr id="69634" name="Rectangle 2"/>
          <p:cNvSpPr>
            <a:spLocks noGrp="1" noRot="1" noChangeAspect="1" noChangeArrowheads="1" noTextEdit="1"/>
          </p:cNvSpPr>
          <p:nvPr>
            <p:ph type="sldImg"/>
          </p:nvPr>
        </p:nvSpPr>
        <p:spPr bwMode="auto">
          <a:xfrm>
            <a:off x="952500" y="685800"/>
            <a:ext cx="4953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a:ln/>
        </p:spPr>
        <p:txBody>
          <a:bodyPr/>
          <a:lstStyle/>
          <a:p>
            <a:pPr fontAlgn="auto">
              <a:spcBef>
                <a:spcPts val="0"/>
              </a:spcBef>
              <a:spcAft>
                <a:spcPts val="0"/>
              </a:spcAft>
              <a:defRPr/>
            </a:pPr>
            <a:r>
              <a:rPr lang="ja-JP" altLang="en-US" sz="1050" dirty="0" smtClean="0">
                <a:latin typeface="ＭＳ ゴシック"/>
                <a:ea typeface="ＭＳ ゴシック"/>
                <a:cs typeface="ＭＳ ゴシック"/>
              </a:rPr>
              <a:t>それでは、国家標準にトレーサブルなコヒーレント周波数リンクの創生とそれに基づいた</a:t>
            </a:r>
            <a:r>
              <a:rPr lang="en-US" altLang="ja-JP" sz="1050" dirty="0" smtClean="0">
                <a:latin typeface="ＭＳ ゴシック"/>
                <a:ea typeface="ＭＳ ゴシック"/>
                <a:cs typeface="ＭＳ ゴシック"/>
              </a:rPr>
              <a:t>THz</a:t>
            </a:r>
            <a:r>
              <a:rPr lang="ja-JP" altLang="en-US" sz="1050" dirty="0" smtClean="0">
                <a:latin typeface="ＭＳ ゴシック"/>
                <a:ea typeface="ＭＳ ゴシック"/>
                <a:cs typeface="ＭＳ ゴシック"/>
              </a:rPr>
              <a:t>周波数標準技術の系統的構築について、徳島大学の安井が説明いたします。なお、本研究は、産総研・計測標準研究部門との共同研究となっています。</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r>
              <a:rPr kumimoji="1" lang="ja-JP" altLang="en-US" dirty="0" smtClean="0"/>
              <a:t>表面プラズモン（時間展開）</a:t>
            </a:r>
            <a:endParaRPr kumimoji="1" lang="en-US" altLang="ja-JP" dirty="0" smtClean="0"/>
          </a:p>
          <a:p>
            <a:r>
              <a:rPr lang="ja-JP" altLang="en-US" dirty="0" smtClean="0"/>
              <a:t>時間・空間・周波数の</a:t>
            </a:r>
            <a:endParaRPr lang="en-US" altLang="ja-JP" dirty="0" smtClean="0"/>
          </a:p>
          <a:p>
            <a:r>
              <a:rPr kumimoji="1" lang="ja-JP" altLang="en-US" dirty="0" smtClean="0"/>
              <a:t>金属物性</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91B91E62-6D96-394A-8FF5-6A249B18D5F9}" type="slidenum">
              <a:rPr lang="ja-JP" altLang="en-US" smtClean="0"/>
              <a:pPr>
                <a:defRPr/>
              </a:pPr>
              <a:t>51</a:t>
            </a:fld>
            <a:endParaRPr lang="ja-JP" altLang="en-US"/>
          </a:p>
        </p:txBody>
      </p:sp>
    </p:spTree>
    <p:extLst>
      <p:ext uri="{BB962C8B-B14F-4D97-AF65-F5344CB8AC3E}">
        <p14:creationId xmlns:p14="http://schemas.microsoft.com/office/powerpoint/2010/main" val="1138434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1B91E62-6D96-394A-8FF5-6A249B18D5F9}" type="slidenum">
              <a:rPr lang="ja-JP" altLang="en-US" smtClean="0"/>
              <a:pPr>
                <a:defRPr/>
              </a:pPr>
              <a:t>52</a:t>
            </a:fld>
            <a:endParaRPr lang="ja-JP" altLang="en-US"/>
          </a:p>
        </p:txBody>
      </p:sp>
    </p:spTree>
    <p:extLst>
      <p:ext uri="{BB962C8B-B14F-4D97-AF65-F5344CB8AC3E}">
        <p14:creationId xmlns:p14="http://schemas.microsoft.com/office/powerpoint/2010/main" val="964804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latin typeface="Times New Roman" panose="02020603050405020304" pitchFamily="18" charset="0"/>
              <a:cs typeface="Times New Roman" panose="02020603050405020304" pitchFamily="18" charset="0"/>
            </a:endParaRPr>
          </a:p>
        </p:txBody>
      </p:sp>
      <p:sp>
        <p:nvSpPr>
          <p:cNvPr id="4" name="スライド番号プレースホルダー 3"/>
          <p:cNvSpPr>
            <a:spLocks noGrp="1"/>
          </p:cNvSpPr>
          <p:nvPr>
            <p:ph type="sldNum" sz="quarter" idx="10"/>
          </p:nvPr>
        </p:nvSpPr>
        <p:spPr/>
        <p:txBody>
          <a:bodyPr/>
          <a:lstStyle/>
          <a:p>
            <a:pPr>
              <a:defRPr/>
            </a:pPr>
            <a:fld id="{91B91E62-6D96-394A-8FF5-6A249B18D5F9}" type="slidenum">
              <a:rPr lang="ja-JP" altLang="en-US" smtClean="0"/>
              <a:pPr>
                <a:defRPr/>
              </a:pPr>
              <a:t>55</a:t>
            </a:fld>
            <a:endParaRPr lang="ja-JP" altLang="en-US"/>
          </a:p>
        </p:txBody>
      </p:sp>
    </p:spTree>
    <p:extLst>
      <p:ext uri="{BB962C8B-B14F-4D97-AF65-F5344CB8AC3E}">
        <p14:creationId xmlns:p14="http://schemas.microsoft.com/office/powerpoint/2010/main" val="235627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5</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6</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r>
              <a:rPr lang="ja-JP" altLang="en-US" dirty="0" smtClean="0"/>
              <a:t>（左図）</a:t>
            </a:r>
            <a:endParaRPr lang="en-US" altLang="ja-JP" dirty="0" smtClean="0"/>
          </a:p>
          <a:p>
            <a:r>
              <a:rPr lang="ja-JP" altLang="en-US" dirty="0" smtClean="0"/>
              <a:t>多くの特徴を有する共焦点顕微鏡であるが、その根幹である共焦点光学系とは基本的に</a:t>
            </a:r>
            <a:r>
              <a:rPr lang="en-US" altLang="ja-JP" dirty="0" smtClean="0"/>
              <a:t>1</a:t>
            </a:r>
            <a:r>
              <a:rPr lang="ja-JP" altLang="en-US" dirty="0" smtClean="0"/>
              <a:t>点照明かつ</a:t>
            </a:r>
            <a:r>
              <a:rPr lang="en-US" altLang="ja-JP" dirty="0" smtClean="0"/>
              <a:t>1</a:t>
            </a:r>
            <a:r>
              <a:rPr lang="ja-JP" altLang="en-US" dirty="0" smtClean="0"/>
              <a:t>点検出であり、そのままでは画像が形成できない。そこで、照明を固定したまま試料（ステージ）を</a:t>
            </a:r>
            <a:r>
              <a:rPr lang="en-US" altLang="ja-JP" dirty="0" smtClean="0"/>
              <a:t>XY</a:t>
            </a:r>
            <a:r>
              <a:rPr lang="ja-JP" altLang="en-US" dirty="0" smtClean="0"/>
              <a:t>面内で</a:t>
            </a:r>
            <a:r>
              <a:rPr lang="en-US" altLang="ja-JP" dirty="0" smtClean="0"/>
              <a:t>2</a:t>
            </a:r>
            <a:r>
              <a:rPr lang="ja-JP" altLang="en-US" dirty="0" smtClean="0"/>
              <a:t>次元走査するか、試料を固定したまま照明（ここではレーザービーム）を走査することで、各点の情報を集めて画像化することになる。例として、</a:t>
            </a:r>
            <a:r>
              <a:rPr lang="en-US" altLang="ja-JP" dirty="0" smtClean="0"/>
              <a:t>TV</a:t>
            </a:r>
            <a:r>
              <a:rPr lang="ja-JP" altLang="en-US" dirty="0" smtClean="0"/>
              <a:t>モニターの走査線による画面形成方法を想像すると理解しやすい。</a:t>
            </a:r>
          </a:p>
          <a:p>
            <a:r>
              <a:rPr lang="ja-JP" altLang="en-US" dirty="0" smtClean="0"/>
              <a:t>図</a:t>
            </a:r>
            <a:r>
              <a:rPr lang="en-US" altLang="ja-JP" dirty="0" smtClean="0"/>
              <a:t>5</a:t>
            </a:r>
            <a:r>
              <a:rPr lang="ja-JP" altLang="en-US" dirty="0" smtClean="0"/>
              <a:t>に走査による像形成の概念図を示すが、実際の</a:t>
            </a:r>
            <a:r>
              <a:rPr lang="en-US" altLang="ja-JP" dirty="0" smtClean="0"/>
              <a:t>2</a:t>
            </a:r>
            <a:r>
              <a:rPr lang="ja-JP" altLang="en-US" dirty="0" smtClean="0"/>
              <a:t>次元走査方法として試料（ステージ）を走査することは、走査速度や機械的安定性の理由から困難なため、ガルバノミラーなど、高速で光を偏向可能な素子を用いて、照明するレーザービームを走査する方法が一般的である。なお、</a:t>
            </a:r>
            <a:r>
              <a:rPr lang="en-US" altLang="ja-JP" dirty="0" smtClean="0"/>
              <a:t>Z</a:t>
            </a:r>
            <a:r>
              <a:rPr lang="ja-JP" altLang="en-US" dirty="0" smtClean="0"/>
              <a:t>方向にはステッピングモーターやピエゾ素子を用い、</a:t>
            </a:r>
            <a:r>
              <a:rPr lang="en-US" altLang="ja-JP" dirty="0" smtClean="0"/>
              <a:t>2</a:t>
            </a:r>
            <a:r>
              <a:rPr lang="ja-JP" altLang="en-US" dirty="0" smtClean="0"/>
              <a:t>次元走査を終えるごとに、対物レンズもしくはステージを逐次移動させていく。</a:t>
            </a:r>
          </a:p>
          <a:p>
            <a:r>
              <a:rPr lang="ja-JP" altLang="en-US" dirty="0" smtClean="0"/>
              <a:t>ここで重要なのは、共焦点顕微鏡の画像は各点の集合体であり、デジタルそのものであるということである。昨今、顕微鏡のデジタル化が叫ばれているが、共焦点顕微鏡はまさしくデジタル顕微鏡の先駆けという位置付けにある。さまざまな画像処理により、精度の高い定量解析やフーリエ解析による分析、さらには複数の画像から</a:t>
            </a:r>
            <a:r>
              <a:rPr lang="en-US" altLang="ja-JP" dirty="0" smtClean="0"/>
              <a:t>3</a:t>
            </a:r>
            <a:r>
              <a:rPr lang="ja-JP" altLang="en-US" dirty="0" smtClean="0"/>
              <a:t>次元構造の再現を容易に実現できる。</a:t>
            </a:r>
            <a:endParaRPr lang="en-US" altLang="ja-JP" dirty="0" smtClean="0"/>
          </a:p>
          <a:p>
            <a:r>
              <a:rPr lang="en-US" altLang="ja-JP" dirty="0" smtClean="0"/>
              <a:t>(</a:t>
            </a:r>
            <a:r>
              <a:rPr lang="ja-JP" altLang="en-US" dirty="0" smtClean="0"/>
              <a:t>右図）</a:t>
            </a:r>
            <a:endParaRPr lang="en-US" altLang="ja-JP" dirty="0" smtClean="0"/>
          </a:p>
          <a:p>
            <a:r>
              <a:rPr lang="ja-JP" altLang="en-US" dirty="0" smtClean="0"/>
              <a:t>光記録</a:t>
            </a:r>
            <a:endParaRPr lang="en-US" altLang="ja-JP" dirty="0" smtClean="0"/>
          </a:p>
          <a:p>
            <a:r>
              <a:rPr lang="ja-JP" altLang="en-US" dirty="0" smtClean="0"/>
              <a:t>多層記録　</a:t>
            </a:r>
            <a:r>
              <a:rPr lang="en-US" altLang="ja-JP" dirty="0" smtClean="0"/>
              <a:t>multilayer recording</a:t>
            </a:r>
          </a:p>
          <a:p>
            <a:r>
              <a:rPr lang="ja-JP" altLang="en-US" dirty="0" smtClean="0"/>
              <a:t>多層記録は面密度の向上に加えて深さ方向の次元を利用した大容量化の技術である．まだ基礎的なレベルではあるが，大阪大学によりフォトクロミック材料を用いた五十層記録の実験が行われている．パワー密度が高い集光点のみで吸収が起こる二光子吸収を用いて記録を行うことにより，記録すべき層の手前の層における吸収による光量損失を抑制している．また，反射光の再集光点にピンホールを設ける共焦点光学系を用いて再生を行うことにより，再生すべき層の前後の層からの信号が再生信号に漏れ込む層間クロストークを抑制している．</a:t>
            </a:r>
            <a:r>
              <a:rPr lang="en-US" altLang="ja-JP" dirty="0" smtClean="0"/>
              <a:t>(</a:t>
            </a:r>
            <a:r>
              <a:rPr lang="ja-JP" altLang="en-US" dirty="0" smtClean="0"/>
              <a:t>片山龍一</a:t>
            </a:r>
            <a:r>
              <a:rPr lang="en-US" altLang="ja-JP" dirty="0" smtClean="0"/>
              <a:t>)</a:t>
            </a:r>
          </a:p>
          <a:p>
            <a:r>
              <a:rPr lang="hu-HU" dirty="0" smtClean="0"/>
              <a:t>1) Y. Kawata, et al.: Appl. Opt., 34 (1995) 4105.</a:t>
            </a:r>
            <a:endParaRPr lang="en-US" dirty="0"/>
          </a:p>
        </p:txBody>
      </p:sp>
    </p:spTree>
    <p:extLst>
      <p:ext uri="{BB962C8B-B14F-4D97-AF65-F5344CB8AC3E}">
        <p14:creationId xmlns:p14="http://schemas.microsoft.com/office/powerpoint/2010/main" val="240885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8</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52500" y="685800"/>
            <a:ext cx="4953000"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a:xfrm>
            <a:off x="3884613" y="8685213"/>
            <a:ext cx="2971800" cy="457200"/>
          </a:xfrm>
          <a:prstGeom prst="rect">
            <a:avLst/>
          </a:prstGeom>
        </p:spPr>
        <p:txBody>
          <a:bodyPr/>
          <a:lstStyle/>
          <a:p>
            <a:pPr>
              <a:defRPr/>
            </a:pPr>
            <a:fld id="{6241BE7F-7ADC-0B44-BE65-33E974500583}" type="slidenum">
              <a:rPr lang="en-US" altLang="ja-JP" smtClean="0"/>
              <a:pPr>
                <a:defRPr/>
              </a:pPr>
              <a:t>9</a:t>
            </a:fld>
            <a:endParaRPr lang="en-US" altLang="ja-JP"/>
          </a:p>
        </p:txBody>
      </p:sp>
    </p:spTree>
    <p:extLst>
      <p:ext uri="{BB962C8B-B14F-4D97-AF65-F5344CB8AC3E}">
        <p14:creationId xmlns:p14="http://schemas.microsoft.com/office/powerpoint/2010/main" val="339868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6"/>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AD9B4C42-2BE7-9E49-9D54-AFE435F81982}" type="datetimeFigureOut">
              <a:rPr lang="ja-JP" altLang="en-US"/>
              <a:pPr>
                <a:defRPr/>
              </a:pPr>
              <a:t>15/06/06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EF10113C-F4D0-184E-B2E6-F017EF1CCD5C}" type="slidenum">
              <a:rPr lang="ja-JP" altLang="en-US"/>
              <a:pPr>
                <a:defRPr/>
              </a:pPr>
              <a:t>‹#›</a:t>
            </a:fld>
            <a:endParaRPr lang="ja-JP" altLang="en-US"/>
          </a:p>
        </p:txBody>
      </p:sp>
    </p:spTree>
    <p:extLst>
      <p:ext uri="{BB962C8B-B14F-4D97-AF65-F5344CB8AC3E}">
        <p14:creationId xmlns:p14="http://schemas.microsoft.com/office/powerpoint/2010/main" val="267265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FB2CC07B-E914-F342-8626-1A1400986271}" type="datetimeFigureOut">
              <a:rPr lang="ja-JP" altLang="en-US"/>
              <a:pPr>
                <a:defRPr/>
              </a:pPr>
              <a:t>15/06/06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E41677C-8554-E845-98A7-B57CDAB06463}" type="slidenum">
              <a:rPr lang="ja-JP" altLang="en-US"/>
              <a:pPr>
                <a:defRPr/>
              </a:pPr>
              <a:t>‹#›</a:t>
            </a:fld>
            <a:endParaRPr lang="ja-JP" altLang="en-US"/>
          </a:p>
        </p:txBody>
      </p:sp>
    </p:spTree>
    <p:extLst>
      <p:ext uri="{BB962C8B-B14F-4D97-AF65-F5344CB8AC3E}">
        <p14:creationId xmlns:p14="http://schemas.microsoft.com/office/powerpoint/2010/main" val="2014869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9"/>
            <a:ext cx="222885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274649"/>
            <a:ext cx="652145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DD7C8FD-304D-A04E-A2A7-1037D31A6CF7}" type="datetimeFigureOut">
              <a:rPr lang="ja-JP" altLang="en-US"/>
              <a:pPr>
                <a:defRPr/>
              </a:pPr>
              <a:t>15/06/06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6F23148-204F-E742-9D66-EF8AC63593E2}" type="slidenum">
              <a:rPr lang="ja-JP" altLang="en-US"/>
              <a:pPr>
                <a:defRPr/>
              </a:pPr>
              <a:t>‹#›</a:t>
            </a:fld>
            <a:endParaRPr lang="ja-JP" altLang="en-US"/>
          </a:p>
        </p:txBody>
      </p:sp>
    </p:spTree>
    <p:extLst>
      <p:ext uri="{BB962C8B-B14F-4D97-AF65-F5344CB8AC3E}">
        <p14:creationId xmlns:p14="http://schemas.microsoft.com/office/powerpoint/2010/main" val="151135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8" name="タイトル 7"/>
          <p:cNvSpPr>
            <a:spLocks noGrp="1"/>
          </p:cNvSpPr>
          <p:nvPr>
            <p:ph type="title"/>
          </p:nvPr>
        </p:nvSpPr>
        <p:spPr>
          <a:xfrm>
            <a:off x="129540" y="584203"/>
            <a:ext cx="8915400" cy="727765"/>
          </a:xfrm>
          <a:prstGeom prst="rect">
            <a:avLst/>
          </a:prstGeom>
        </p:spPr>
        <p:txBody>
          <a:bodyPr/>
          <a:lstStyle>
            <a:lvl1pPr algn="l">
              <a:defRPr b="1" u="sng"/>
            </a:lvl1pPr>
          </a:lstStyle>
          <a:p>
            <a:r>
              <a:rPr lang="ja-JP" altLang="en-US" dirty="0" smtClean="0"/>
              <a:t>マスター タイトルの書式設定</a:t>
            </a:r>
            <a:endParaRPr lang="ja-JP" altLang="en-US" dirty="0"/>
          </a:p>
        </p:txBody>
      </p:sp>
      <p:sp>
        <p:nvSpPr>
          <p:cNvPr id="7" name="スライド番号プレースホルダ 5"/>
          <p:cNvSpPr>
            <a:spLocks noGrp="1"/>
          </p:cNvSpPr>
          <p:nvPr>
            <p:ph type="sldNum" sz="quarter" idx="10"/>
          </p:nvPr>
        </p:nvSpPr>
        <p:spPr>
          <a:xfrm>
            <a:off x="7586664" y="6521460"/>
            <a:ext cx="2311400" cy="365125"/>
          </a:xfrm>
          <a:prstGeom prst="rect">
            <a:avLst/>
          </a:prstGeom>
        </p:spPr>
        <p:txBody>
          <a:bodyPr/>
          <a:lstStyle>
            <a:lvl1pPr algn="r">
              <a:defRPr sz="1800">
                <a:solidFill>
                  <a:schemeClr val="tx2"/>
                </a:solidFill>
              </a:defRPr>
            </a:lvl1pPr>
          </a:lstStyle>
          <a:p>
            <a:pPr>
              <a:defRPr/>
            </a:pPr>
            <a:r>
              <a:rPr lang="en-US" altLang="ja-JP"/>
              <a:t>No. </a:t>
            </a:r>
            <a:fld id="{AA7FDFD1-4AF8-4E93-BE45-FF7837B2ED3E}" type="slidenum">
              <a:rPr lang="en-US" altLang="ja-JP"/>
              <a:pPr>
                <a:defRPr/>
              </a:pPr>
              <a:t>‹#›</a:t>
            </a:fld>
            <a:endParaRPr lang="en-US" altLang="ja-JP"/>
          </a:p>
        </p:txBody>
      </p:sp>
    </p:spTree>
    <p:extLst>
      <p:ext uri="{BB962C8B-B14F-4D97-AF65-F5344CB8AC3E}">
        <p14:creationId xmlns:p14="http://schemas.microsoft.com/office/powerpoint/2010/main" val="402772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610201"/>
            <a:ext cx="8915400" cy="732041"/>
          </a:xfrm>
          <a:prstGeom prst="rect">
            <a:avLst/>
          </a:prstGeom>
        </p:spPr>
        <p:txBody>
          <a:bodyPr/>
          <a:lstStyle>
            <a:lvl1pPr algn="l">
              <a:defRPr b="1" u="sng"/>
            </a:lvl1pPr>
          </a:lstStyle>
          <a:p>
            <a:r>
              <a:rPr lang="ja-JP" altLang="en-US" dirty="0" smtClean="0"/>
              <a:t>マスター タイトルの書式設定</a:t>
            </a:r>
            <a:endParaRPr lang="ja-JP" altLang="en-US" dirty="0"/>
          </a:p>
        </p:txBody>
      </p:sp>
      <p:sp>
        <p:nvSpPr>
          <p:cNvPr id="3" name="スライド番号プレースホルダ 5"/>
          <p:cNvSpPr>
            <a:spLocks noGrp="1"/>
          </p:cNvSpPr>
          <p:nvPr>
            <p:ph type="sldNum" sz="quarter" idx="10"/>
          </p:nvPr>
        </p:nvSpPr>
        <p:spPr>
          <a:xfrm>
            <a:off x="7586664" y="6521460"/>
            <a:ext cx="2311400" cy="365125"/>
          </a:xfrm>
          <a:prstGeom prst="rect">
            <a:avLst/>
          </a:prstGeom>
        </p:spPr>
        <p:txBody>
          <a:bodyPr/>
          <a:lstStyle>
            <a:lvl1pPr>
              <a:defRPr/>
            </a:lvl1pPr>
          </a:lstStyle>
          <a:p>
            <a:pPr>
              <a:defRPr/>
            </a:pPr>
            <a:fld id="{2FBD7890-A8A9-4EF0-9086-BEAC8D463101}" type="slidenum">
              <a:rPr lang="en-US" altLang="ja-JP"/>
              <a:pPr>
                <a:defRPr/>
              </a:pPr>
              <a:t>‹#›</a:t>
            </a:fld>
            <a:endParaRPr lang="en-US" altLang="ja-JP"/>
          </a:p>
        </p:txBody>
      </p:sp>
    </p:spTree>
    <p:extLst>
      <p:ext uri="{BB962C8B-B14F-4D97-AF65-F5344CB8AC3E}">
        <p14:creationId xmlns:p14="http://schemas.microsoft.com/office/powerpoint/2010/main" val="1072901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5CCEA8D-2E3B-D046-A94B-FD419F05E79D}" type="datetimeFigureOut">
              <a:rPr lang="ja-JP" altLang="en-US"/>
              <a:pPr>
                <a:defRPr/>
              </a:pPr>
              <a:t>15/06/06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7029BF38-A5A2-6043-9E2A-F2BDA277C495}" type="slidenum">
              <a:rPr lang="ja-JP" altLang="en-US"/>
              <a:pPr>
                <a:defRPr/>
              </a:pPr>
              <a:t>‹#›</a:t>
            </a:fld>
            <a:endParaRPr lang="ja-JP" altLang="en-US"/>
          </a:p>
        </p:txBody>
      </p:sp>
    </p:spTree>
    <p:extLst>
      <p:ext uri="{BB962C8B-B14F-4D97-AF65-F5344CB8AC3E}">
        <p14:creationId xmlns:p14="http://schemas.microsoft.com/office/powerpoint/2010/main" val="485852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11"/>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9534E7EF-38A3-8240-8E3A-5AF6075A2598}" type="datetimeFigureOut">
              <a:rPr lang="ja-JP" altLang="en-US"/>
              <a:pPr>
                <a:defRPr/>
              </a:pPr>
              <a:t>15/06/06</a:t>
            </a:fld>
            <a:endParaRPr lang="ja-JP" altLang="en-US"/>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6F864DF-223D-134D-8F11-01B570F04B6A}" type="slidenum">
              <a:rPr lang="ja-JP" altLang="en-US"/>
              <a:pPr>
                <a:defRPr/>
              </a:pPr>
              <a:t>‹#›</a:t>
            </a:fld>
            <a:endParaRPr lang="ja-JP" altLang="en-US"/>
          </a:p>
        </p:txBody>
      </p:sp>
    </p:spTree>
    <p:extLst>
      <p:ext uri="{BB962C8B-B14F-4D97-AF65-F5344CB8AC3E}">
        <p14:creationId xmlns:p14="http://schemas.microsoft.com/office/powerpoint/2010/main" val="24400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7A67B10D-4F83-D740-897D-833F7B942387}" type="datetimeFigureOut">
              <a:rPr lang="ja-JP" altLang="en-US"/>
              <a:pPr>
                <a:defRPr/>
              </a:pPr>
              <a:t>15/06/06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B6BD08CC-3538-4E4A-879E-B17A0D886FEC}" type="slidenum">
              <a:rPr lang="ja-JP" altLang="en-US"/>
              <a:pPr>
                <a:defRPr/>
              </a:pPr>
              <a:t>‹#›</a:t>
            </a:fld>
            <a:endParaRPr lang="ja-JP" altLang="en-US"/>
          </a:p>
        </p:txBody>
      </p:sp>
    </p:spTree>
    <p:extLst>
      <p:ext uri="{BB962C8B-B14F-4D97-AF65-F5344CB8AC3E}">
        <p14:creationId xmlns:p14="http://schemas.microsoft.com/office/powerpoint/2010/main" val="2916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9FF95754-98E6-5047-BB22-9DB501648095}" type="datetimeFigureOut">
              <a:rPr lang="ja-JP" altLang="en-US"/>
              <a:pPr>
                <a:defRPr/>
              </a:pPr>
              <a:t>15/06/06</a:t>
            </a:fld>
            <a:endParaRPr lang="ja-JP" altLang="en-US"/>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8C9DFDE2-CC6B-F447-A3A2-F3138B9E0F6B}" type="slidenum">
              <a:rPr lang="ja-JP" altLang="en-US"/>
              <a:pPr>
                <a:defRPr/>
              </a:pPr>
              <a:t>‹#›</a:t>
            </a:fld>
            <a:endParaRPr lang="ja-JP" altLang="en-US"/>
          </a:p>
        </p:txBody>
      </p:sp>
    </p:spTree>
    <p:extLst>
      <p:ext uri="{BB962C8B-B14F-4D97-AF65-F5344CB8AC3E}">
        <p14:creationId xmlns:p14="http://schemas.microsoft.com/office/powerpoint/2010/main" val="360819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21185F19-C162-9E40-892A-1B3C80D0DA8F}" type="datetimeFigureOut">
              <a:rPr lang="ja-JP" altLang="en-US"/>
              <a:pPr>
                <a:defRPr/>
              </a:pPr>
              <a:t>15/06/06</a:t>
            </a:fld>
            <a:endParaRPr lang="ja-JP" altLang="en-US"/>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6953BB75-25CB-834F-8BF3-AB41C8F4A9DE}" type="slidenum">
              <a:rPr lang="ja-JP" altLang="en-US"/>
              <a:pPr>
                <a:defRPr/>
              </a:pPr>
              <a:t>‹#›</a:t>
            </a:fld>
            <a:endParaRPr lang="ja-JP" altLang="en-US"/>
          </a:p>
        </p:txBody>
      </p:sp>
    </p:spTree>
    <p:extLst>
      <p:ext uri="{BB962C8B-B14F-4D97-AF65-F5344CB8AC3E}">
        <p14:creationId xmlns:p14="http://schemas.microsoft.com/office/powerpoint/2010/main" val="14192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AE3901E6-4FED-9E45-867A-D7A5F27189B0}" type="datetimeFigureOut">
              <a:rPr lang="ja-JP" altLang="en-US"/>
              <a:pPr>
                <a:defRPr/>
              </a:pPr>
              <a:t>15/06/06</a:t>
            </a:fld>
            <a:endParaRPr lang="ja-JP" altLang="en-US"/>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C5054AA4-62CA-8146-945C-2D2C91E4B233}" type="slidenum">
              <a:rPr lang="ja-JP" altLang="en-US"/>
              <a:pPr>
                <a:defRPr/>
              </a:pPr>
              <a:t>‹#›</a:t>
            </a:fld>
            <a:endParaRPr lang="ja-JP" altLang="en-US"/>
          </a:p>
        </p:txBody>
      </p:sp>
    </p:spTree>
    <p:extLst>
      <p:ext uri="{BB962C8B-B14F-4D97-AF65-F5344CB8AC3E}">
        <p14:creationId xmlns:p14="http://schemas.microsoft.com/office/powerpoint/2010/main" val="104618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2972" y="27306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DA45B765-5337-CF4E-B61D-7F96D5F41261}" type="datetimeFigureOut">
              <a:rPr lang="ja-JP" altLang="en-US"/>
              <a:pPr>
                <a:defRPr/>
              </a:pPr>
              <a:t>15/06/06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69BD928-9E0D-8F44-8F51-904E951C0E29}" type="slidenum">
              <a:rPr lang="ja-JP" altLang="en-US"/>
              <a:pPr>
                <a:defRPr/>
              </a:pPr>
              <a:t>‹#›</a:t>
            </a:fld>
            <a:endParaRPr lang="ja-JP" altLang="en-US"/>
          </a:p>
        </p:txBody>
      </p:sp>
    </p:spTree>
    <p:extLst>
      <p:ext uri="{BB962C8B-B14F-4D97-AF65-F5344CB8AC3E}">
        <p14:creationId xmlns:p14="http://schemas.microsoft.com/office/powerpoint/2010/main" val="233497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FB70C737-96A7-EF41-89B8-9B51A78C33A4}" type="datetimeFigureOut">
              <a:rPr lang="ja-JP" altLang="en-US"/>
              <a:pPr>
                <a:defRPr/>
              </a:pPr>
              <a:t>15/06/06</a:t>
            </a:fld>
            <a:endParaRPr lang="ja-JP" altLang="en-US"/>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B369167C-F35B-0947-ABA4-1D823B1D2DAD}" type="slidenum">
              <a:rPr lang="ja-JP" altLang="en-US"/>
              <a:pPr>
                <a:defRPr/>
              </a:pPr>
              <a:t>‹#›</a:t>
            </a:fld>
            <a:endParaRPr lang="ja-JP" altLang="en-US"/>
          </a:p>
        </p:txBody>
      </p:sp>
    </p:spTree>
    <p:extLst>
      <p:ext uri="{BB962C8B-B14F-4D97-AF65-F5344CB8AC3E}">
        <p14:creationId xmlns:p14="http://schemas.microsoft.com/office/powerpoint/2010/main" val="19667586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タイトル プレースホルダー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4099" name="テキスト プレースホルダー 2"/>
          <p:cNvSpPr>
            <a:spLocks noGrp="1"/>
          </p:cNvSpPr>
          <p:nvPr>
            <p:ph type="body" idx="1"/>
          </p:nvPr>
        </p:nvSpPr>
        <p:spPr bwMode="auto">
          <a:xfrm>
            <a:off x="495300"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495300" y="6356360"/>
            <a:ext cx="2311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F1F2DC40-D749-A94A-B8F4-CAEC26A9D4D1}" type="datetimeFigureOut">
              <a:rPr lang="ja-JP" altLang="en-US"/>
              <a:pPr>
                <a:defRPr/>
              </a:pPr>
              <a:t>15/06/06</a:t>
            </a:fld>
            <a:endParaRPr lang="ja-JP" altLang="en-US"/>
          </a:p>
        </p:txBody>
      </p:sp>
      <p:sp>
        <p:nvSpPr>
          <p:cNvPr id="5" name="フッター プレースホルダー 4"/>
          <p:cNvSpPr>
            <a:spLocks noGrp="1"/>
          </p:cNvSpPr>
          <p:nvPr>
            <p:ph type="ftr" sz="quarter" idx="3"/>
          </p:nvPr>
        </p:nvSpPr>
        <p:spPr>
          <a:xfrm>
            <a:off x="3384550" y="6356360"/>
            <a:ext cx="31369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ー 5"/>
          <p:cNvSpPr>
            <a:spLocks noGrp="1"/>
          </p:cNvSpPr>
          <p:nvPr>
            <p:ph type="sldNum" sz="quarter" idx="4"/>
          </p:nvPr>
        </p:nvSpPr>
        <p:spPr>
          <a:xfrm>
            <a:off x="7099300" y="6356360"/>
            <a:ext cx="2311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BEBB11D5-E75E-264A-AC6B-5CFD3EDF5651}" type="slidenum">
              <a:rPr lang="ja-JP" altLang="en-US"/>
              <a:pPr>
                <a:defRPr/>
              </a:pPr>
              <a:t>‹#›</a:t>
            </a:fld>
            <a:endParaRPr lang="ja-JP" altLang="en-US"/>
          </a:p>
        </p:txBody>
      </p:sp>
      <p:sp>
        <p:nvSpPr>
          <p:cNvPr id="7" name="Rectangle 7"/>
          <p:cNvSpPr>
            <a:spLocks noChangeArrowheads="1"/>
          </p:cNvSpPr>
          <p:nvPr userDrawn="1"/>
        </p:nvSpPr>
        <p:spPr bwMode="auto">
          <a:xfrm>
            <a:off x="0" y="228601"/>
            <a:ext cx="9891713" cy="55563"/>
          </a:xfrm>
          <a:prstGeom prst="rect">
            <a:avLst/>
          </a:prstGeom>
          <a:solidFill>
            <a:srgbClr val="00279F"/>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p>
            <a:pPr algn="l" defTabSz="762000"/>
            <a:endParaRPr lang="ja-JP" altLang="en-US">
              <a:latin typeface="Osaka" charset="0"/>
              <a:ea typeface="Osaka" charset="0"/>
              <a:cs typeface="Osaka" charset="0"/>
            </a:endParaRPr>
          </a:p>
        </p:txBody>
      </p:sp>
      <p:sp>
        <p:nvSpPr>
          <p:cNvPr id="8" name="Rectangle 8"/>
          <p:cNvSpPr>
            <a:spLocks noChangeArrowheads="1"/>
          </p:cNvSpPr>
          <p:nvPr userDrawn="1"/>
        </p:nvSpPr>
        <p:spPr bwMode="auto">
          <a:xfrm>
            <a:off x="58669" y="-78110"/>
            <a:ext cx="2583153"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defTabSz="900113" eaLnBrk="0" hangingPunct="0"/>
            <a:r>
              <a:rPr lang="en-US" altLang="ja-JP" sz="1800" b="1" i="1" dirty="0">
                <a:solidFill>
                  <a:srgbClr val="0033CC"/>
                </a:solidFill>
                <a:latin typeface="Times" charset="0"/>
                <a:ea typeface="Osaka" charset="0"/>
                <a:cs typeface="Osaka" charset="0"/>
              </a:rPr>
              <a:t>University of </a:t>
            </a:r>
            <a:r>
              <a:rPr lang="en-US" altLang="ja-JP" sz="1800" b="1" i="1" dirty="0" smtClean="0">
                <a:solidFill>
                  <a:srgbClr val="0033CC"/>
                </a:solidFill>
                <a:latin typeface="Times" charset="0"/>
                <a:ea typeface="Osaka" charset="0"/>
                <a:cs typeface="Osaka" charset="0"/>
              </a:rPr>
              <a:t>Tokushima</a:t>
            </a:r>
            <a:endParaRPr lang="en-US" altLang="ja-JP" sz="1800" b="1" i="1" dirty="0">
              <a:solidFill>
                <a:srgbClr val="0033CC"/>
              </a:solidFill>
              <a:latin typeface="Times" charset="0"/>
              <a:ea typeface="Osaka" charset="0"/>
              <a:cs typeface="Osaka" charset="0"/>
            </a:endParaRPr>
          </a:p>
        </p:txBody>
      </p:sp>
      <p:pic>
        <p:nvPicPr>
          <p:cNvPr id="9" name="Picture 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943600" y="0"/>
            <a:ext cx="3962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8" r:id="rId12"/>
    <p:sldLayoutId id="2147483679" r:id="rId13"/>
  </p:sldLayoutIdLst>
  <p:txStyles>
    <p:title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ti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tif"/><Relationship Id="rId4" Type="http://schemas.openxmlformats.org/officeDocument/2006/relationships/image" Target="../media/image24.t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oleObject" Target="../embeddings/oleObject1.bin"/><Relationship Id="rId5" Type="http://schemas.openxmlformats.org/officeDocument/2006/relationships/image" Target="../media/image28.emf"/><Relationship Id="rId6" Type="http://schemas.openxmlformats.org/officeDocument/2006/relationships/oleObject" Target="../embeddings/oleObject2.bin"/><Relationship Id="rId7" Type="http://schemas.openxmlformats.org/officeDocument/2006/relationships/image" Target="../media/image29.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tif"/><Relationship Id="rId4" Type="http://schemas.openxmlformats.org/officeDocument/2006/relationships/image" Target="../media/image31.tif"/><Relationship Id="rId5" Type="http://schemas.openxmlformats.org/officeDocument/2006/relationships/image" Target="../media/image32.t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6.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tif"/></Relationships>
</file>

<file path=ppt/slides/_rels/slide32.xml.rels><?xml version="1.0" encoding="UTF-8" standalone="yes"?>
<Relationships xmlns="http://schemas.openxmlformats.org/package/2006/relationships"><Relationship Id="rId3" Type="http://schemas.openxmlformats.org/officeDocument/2006/relationships/image" Target="../media/image44.tiff"/><Relationship Id="rId4"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48.tiff"/><Relationship Id="rId4"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50.tif"/><Relationship Id="rId4" Type="http://schemas.openxmlformats.org/officeDocument/2006/relationships/image" Target="../media/image51.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66.png"/><Relationship Id="rId15"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9.t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70.t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3.tif"/></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 Id="rId3"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12.gif"/><Relationship Id="rId4" Type="http://schemas.openxmlformats.org/officeDocument/2006/relationships/image" Target="../media/image16.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4" Type="http://schemas.microsoft.com/office/2007/relationships/hdphoto" Target="../media/hdphoto1.wdp"/><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oleObject" Target="../embeddings/oleObject3.bin"/><Relationship Id="rId8" Type="http://schemas.openxmlformats.org/officeDocument/2006/relationships/image" Target="../media/image81.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oleObject" Target="../embeddings/oleObject4.bin"/><Relationship Id="rId5" Type="http://schemas.openxmlformats.org/officeDocument/2006/relationships/image" Target="../media/image85.emf"/><Relationship Id="rId6" Type="http://schemas.openxmlformats.org/officeDocument/2006/relationships/image" Target="../media/image87.png"/><Relationship Id="rId7" Type="http://schemas.openxmlformats.org/officeDocument/2006/relationships/image" Target="../media/image8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4" Type="http://schemas.microsoft.com/office/2007/relationships/hdphoto" Target="../media/hdphoto1.wdp"/><Relationship Id="rId5" Type="http://schemas.openxmlformats.org/officeDocument/2006/relationships/image" Target="../media/image89.tif"/><Relationship Id="rId6" Type="http://schemas.openxmlformats.org/officeDocument/2006/relationships/oleObject" Target="../embeddings/oleObject5.bin"/><Relationship Id="rId7" Type="http://schemas.openxmlformats.org/officeDocument/2006/relationships/image" Target="../media/image85.emf"/><Relationship Id="rId8" Type="http://schemas.openxmlformats.org/officeDocument/2006/relationships/image" Target="../media/image90.ti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tif"/><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925286"/>
            <a:ext cx="9906000" cy="2485570"/>
          </a:xfrm>
        </p:spPr>
        <p:txBody>
          <a:bodyPr rtlCol="0">
            <a:noAutofit/>
          </a:bodyPr>
          <a:lstStyle/>
          <a:p>
            <a:pPr fontAlgn="auto">
              <a:spcAft>
                <a:spcPts val="0"/>
              </a:spcAft>
              <a:defRPr/>
            </a:pPr>
            <a:r>
              <a:rPr lang="en-US" altLang="ja-JP" sz="4800" b="1" dirty="0" smtClean="0">
                <a:latin typeface="Arial"/>
                <a:ea typeface="ヒラギノ丸ゴ Pro W4"/>
                <a:cs typeface="Arial"/>
              </a:rPr>
              <a:t>State of progress in </a:t>
            </a:r>
            <a:br>
              <a:rPr lang="en-US" altLang="ja-JP" sz="4800" b="1" dirty="0" smtClean="0">
                <a:latin typeface="Arial"/>
                <a:ea typeface="ヒラギノ丸ゴ Pro W4"/>
                <a:cs typeface="Arial"/>
              </a:rPr>
            </a:br>
            <a:r>
              <a:rPr lang="en-US" altLang="ja-JP" sz="4800" b="1" dirty="0" smtClean="0">
                <a:latin typeface="Arial"/>
                <a:ea typeface="ヒラギノ丸ゴ Pro W4"/>
                <a:cs typeface="Arial"/>
              </a:rPr>
              <a:t>THz and broadband spectrum</a:t>
            </a:r>
            <a:r>
              <a:rPr lang="en-US" altLang="ja-JP" sz="4800" b="1" dirty="0">
                <a:latin typeface="Arial"/>
                <a:ea typeface="ヒラギノ丸ゴ Pro W4"/>
                <a:cs typeface="Arial"/>
              </a:rPr>
              <a:t> </a:t>
            </a:r>
            <a:r>
              <a:rPr lang="en-US" altLang="ja-JP" sz="4800" b="1" dirty="0" smtClean="0">
                <a:latin typeface="Arial"/>
                <a:ea typeface="ヒラギノ丸ゴ Pro W4"/>
                <a:cs typeface="Arial"/>
              </a:rPr>
              <a:t>manipulation group </a:t>
            </a:r>
            <a:endParaRPr lang="ja-JP" altLang="en-US" sz="4800" b="1" dirty="0">
              <a:latin typeface="Arial"/>
              <a:ea typeface="ヒラギノ丸ゴ Pro W4"/>
              <a:cs typeface="Arial"/>
            </a:endParaRPr>
          </a:p>
        </p:txBody>
      </p:sp>
      <p:sp>
        <p:nvSpPr>
          <p:cNvPr id="2" name="テキスト ボックス 1"/>
          <p:cNvSpPr txBox="1"/>
          <p:nvPr/>
        </p:nvSpPr>
        <p:spPr>
          <a:xfrm>
            <a:off x="1532033" y="5878567"/>
            <a:ext cx="6994248" cy="954107"/>
          </a:xfrm>
          <a:prstGeom prst="rect">
            <a:avLst/>
          </a:prstGeom>
          <a:noFill/>
        </p:spPr>
        <p:txBody>
          <a:bodyPr wrap="none" rtlCol="0">
            <a:spAutoFit/>
          </a:bodyPr>
          <a:lstStyle/>
          <a:p>
            <a:pPr algn="ctr"/>
            <a:r>
              <a:rPr lang="en-US" altLang="ja-JP" sz="2800" b="1" dirty="0" err="1" smtClean="0">
                <a:solidFill>
                  <a:srgbClr val="8000FF"/>
                </a:solidFill>
                <a:latin typeface="Arial"/>
                <a:ea typeface="ヒラギノ丸ゴ ProN W4"/>
                <a:cs typeface="Arial"/>
              </a:rPr>
              <a:t>Minoshima</a:t>
            </a:r>
            <a:r>
              <a:rPr lang="en-US" altLang="ja-JP" sz="2800" b="1" dirty="0" smtClean="0">
                <a:solidFill>
                  <a:srgbClr val="8000FF"/>
                </a:solidFill>
                <a:latin typeface="Arial"/>
                <a:ea typeface="ヒラギノ丸ゴ ProN W4"/>
                <a:cs typeface="Arial"/>
              </a:rPr>
              <a:t> ERATO</a:t>
            </a:r>
            <a:r>
              <a:rPr lang="ja-JP" altLang="en-US" sz="2800" b="1" dirty="0" smtClean="0">
                <a:solidFill>
                  <a:srgbClr val="8000FF"/>
                </a:solidFill>
                <a:latin typeface="Arial"/>
                <a:ea typeface="ヒラギノ丸ゴ ProN W4"/>
                <a:cs typeface="Arial"/>
              </a:rPr>
              <a:t>　</a:t>
            </a:r>
            <a:r>
              <a:rPr lang="en-US" altLang="ja-JP" sz="2800" b="1" dirty="0" smtClean="0">
                <a:solidFill>
                  <a:srgbClr val="8000FF"/>
                </a:solidFill>
                <a:latin typeface="Arial"/>
                <a:ea typeface="ヒラギノ丸ゴ ProN W4"/>
                <a:cs typeface="Arial"/>
              </a:rPr>
              <a:t>3rd  group meeting</a:t>
            </a:r>
          </a:p>
          <a:p>
            <a:pPr algn="ctr"/>
            <a:r>
              <a:rPr kumimoji="1" lang="ja-JP" altLang="en-US" sz="2800" b="1" dirty="0" smtClean="0">
                <a:solidFill>
                  <a:srgbClr val="8000FF"/>
                </a:solidFill>
                <a:latin typeface="Arial"/>
                <a:ea typeface="ヒラギノ丸ゴ ProN W4"/>
                <a:cs typeface="Arial"/>
              </a:rPr>
              <a:t>（</a:t>
            </a:r>
            <a:r>
              <a:rPr kumimoji="1" lang="en-US" altLang="ja-JP" sz="2800" b="1" dirty="0" smtClean="0">
                <a:solidFill>
                  <a:srgbClr val="8000FF"/>
                </a:solidFill>
                <a:latin typeface="Arial"/>
                <a:ea typeface="ヒラギノ丸ゴ ProN W4"/>
                <a:cs typeface="Arial"/>
              </a:rPr>
              <a:t>June 6, 2015@</a:t>
            </a:r>
            <a:r>
              <a:rPr lang="en-US" altLang="ja-JP" sz="2800" b="1" dirty="0" smtClean="0">
                <a:solidFill>
                  <a:srgbClr val="8000FF"/>
                </a:solidFill>
                <a:latin typeface="Arial"/>
                <a:ea typeface="ヒラギノ丸ゴ ProN W4"/>
                <a:cs typeface="Arial"/>
              </a:rPr>
              <a:t>Tokushima Univ.</a:t>
            </a:r>
            <a:r>
              <a:rPr kumimoji="1" lang="ja-JP" altLang="en-US" sz="2800" b="1" dirty="0" smtClean="0">
                <a:solidFill>
                  <a:srgbClr val="8000FF"/>
                </a:solidFill>
                <a:latin typeface="Arial"/>
                <a:ea typeface="ヒラギノ丸ゴ ProN W4"/>
                <a:cs typeface="Arial"/>
              </a:rPr>
              <a:t>）</a:t>
            </a:r>
            <a:endParaRPr kumimoji="1" lang="ja-JP" altLang="en-US" sz="2800" b="1" dirty="0">
              <a:solidFill>
                <a:srgbClr val="8000FF"/>
              </a:solidFill>
              <a:latin typeface="Arial"/>
              <a:ea typeface="ヒラギノ丸ゴ ProN W4"/>
              <a:cs typeface="Arial"/>
            </a:endParaRPr>
          </a:p>
        </p:txBody>
      </p:sp>
      <p:sp>
        <p:nvSpPr>
          <p:cNvPr id="6" name="Rectangle 2"/>
          <p:cNvSpPr txBox="1">
            <a:spLocks noChangeArrowheads="1"/>
          </p:cNvSpPr>
          <p:nvPr/>
        </p:nvSpPr>
        <p:spPr bwMode="auto">
          <a:xfrm>
            <a:off x="0" y="3997366"/>
            <a:ext cx="9906000" cy="141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fontAlgn="auto">
              <a:spcAft>
                <a:spcPts val="0"/>
              </a:spcAft>
              <a:defRPr/>
            </a:pPr>
            <a:r>
              <a:rPr lang="en-US" altLang="ja-JP" sz="4800" dirty="0" smtClean="0">
                <a:latin typeface="Arial"/>
                <a:ea typeface="ヒラギノ丸ゴ Pro W4"/>
                <a:cs typeface="Arial"/>
              </a:rPr>
              <a:t>Takeshi </a:t>
            </a:r>
            <a:r>
              <a:rPr lang="en-US" altLang="ja-JP" sz="4800" dirty="0" err="1" smtClean="0">
                <a:latin typeface="Arial"/>
                <a:ea typeface="ヒラギノ丸ゴ Pro W4"/>
                <a:cs typeface="Arial"/>
              </a:rPr>
              <a:t>Yasui</a:t>
            </a:r>
            <a:endParaRPr lang="en-US" altLang="ja-JP" sz="4800" dirty="0" smtClean="0">
              <a:latin typeface="Arial"/>
              <a:ea typeface="ヒラギノ丸ゴ Pro W4"/>
              <a:cs typeface="Arial"/>
            </a:endParaRPr>
          </a:p>
          <a:p>
            <a:pPr fontAlgn="auto">
              <a:spcAft>
                <a:spcPts val="0"/>
              </a:spcAft>
              <a:defRPr/>
            </a:pPr>
            <a:r>
              <a:rPr lang="en-US" altLang="ja-JP" sz="4800" dirty="0">
                <a:latin typeface="Arial"/>
                <a:ea typeface="ヒラギノ丸ゴ Pro W4"/>
                <a:cs typeface="Arial"/>
              </a:rPr>
              <a:t>(Tokushima University)</a:t>
            </a:r>
            <a:endParaRPr lang="ja-JP" altLang="en-US" sz="4800" dirty="0">
              <a:latin typeface="Arial"/>
              <a:ea typeface="ヒラギノ丸ゴ Pro W4"/>
              <a:cs typeface="Arial"/>
            </a:endParaRPr>
          </a:p>
        </p:txBody>
      </p:sp>
    </p:spTree>
    <p:extLst>
      <p:ext uri="{BB962C8B-B14F-4D97-AF65-F5344CB8AC3E}">
        <p14:creationId xmlns:p14="http://schemas.microsoft.com/office/powerpoint/2010/main" val="2339935691"/>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bwMode="auto">
          <a:xfrm>
            <a:off x="-15347" y="417081"/>
            <a:ext cx="8639487" cy="229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r>
              <a:rPr lang="en-US" altLang="ja-JP" sz="4000" b="1" dirty="0" smtClean="0">
                <a:latin typeface="Arial"/>
                <a:ea typeface="ヒラギノ丸ゴ ProN W4"/>
                <a:cs typeface="Arial"/>
              </a:rPr>
              <a:t>Scan-less line imaging </a:t>
            </a:r>
            <a:r>
              <a:rPr lang="en-US" altLang="ja-JP" sz="4000" b="1" dirty="0">
                <a:latin typeface="Arial"/>
                <a:ea typeface="ヒラギノ丸ゴ ProN W4"/>
                <a:cs typeface="Arial"/>
              </a:rPr>
              <a:t>based </a:t>
            </a:r>
            <a:r>
              <a:rPr lang="en-US" altLang="ja-JP" sz="4000" b="1" dirty="0" smtClean="0">
                <a:latin typeface="Arial"/>
                <a:ea typeface="ヒラギノ丸ゴ ProN W4"/>
                <a:cs typeface="Arial"/>
              </a:rPr>
              <a:t>on bidirectional </a:t>
            </a:r>
            <a:r>
              <a:rPr lang="en-US" altLang="ja-JP" sz="4000" b="1" dirty="0">
                <a:latin typeface="Arial"/>
                <a:ea typeface="ヒラギノ丸ゴ ProN W4"/>
                <a:cs typeface="Arial"/>
              </a:rPr>
              <a:t>conversion </a:t>
            </a:r>
            <a:r>
              <a:rPr lang="en-US" altLang="ja-JP" sz="4000" b="1" dirty="0" smtClean="0">
                <a:latin typeface="Arial"/>
                <a:ea typeface="ヒラギノ丸ゴ ProN W4"/>
                <a:cs typeface="Arial"/>
              </a:rPr>
              <a:t>between wavelength </a:t>
            </a:r>
            <a:r>
              <a:rPr lang="en-US" altLang="ja-JP" sz="4000" b="1" dirty="0">
                <a:latin typeface="Arial"/>
                <a:ea typeface="ヒラギノ丸ゴ ProN W4"/>
                <a:cs typeface="Arial"/>
              </a:rPr>
              <a:t>and </a:t>
            </a:r>
            <a:r>
              <a:rPr lang="en-US" altLang="ja-JP" sz="4000" b="1" dirty="0" smtClean="0">
                <a:latin typeface="Arial"/>
                <a:ea typeface="ヒラギノ丸ゴ ProN W4"/>
                <a:cs typeface="Arial"/>
              </a:rPr>
              <a:t>1D </a:t>
            </a:r>
            <a:r>
              <a:rPr lang="en-US" altLang="ja-JP" sz="4000" b="1" dirty="0">
                <a:latin typeface="Arial"/>
                <a:ea typeface="ヒラギノ丸ゴ ProN W4"/>
                <a:cs typeface="Arial"/>
              </a:rPr>
              <a:t>space</a:t>
            </a:r>
            <a:endParaRPr lang="ja-JP" altLang="en-US" sz="4000" b="1" dirty="0">
              <a:latin typeface="Arial"/>
              <a:cs typeface="Arial"/>
            </a:endParaRPr>
          </a:p>
        </p:txBody>
      </p:sp>
      <p:pic>
        <p:nvPicPr>
          <p:cNvPr id="2" name="図 1" descr="fig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3" y="2609896"/>
            <a:ext cx="9860771" cy="2376922"/>
          </a:xfrm>
          <a:prstGeom prst="rect">
            <a:avLst/>
          </a:prstGeom>
        </p:spPr>
      </p:pic>
      <p:sp>
        <p:nvSpPr>
          <p:cNvPr id="17" name="テキスト ボックス 16"/>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
        <p:nvSpPr>
          <p:cNvPr id="4" name="テキスト ボックス 3"/>
          <p:cNvSpPr txBox="1"/>
          <p:nvPr/>
        </p:nvSpPr>
        <p:spPr>
          <a:xfrm>
            <a:off x="4567870" y="5566365"/>
            <a:ext cx="5291424" cy="923330"/>
          </a:xfrm>
          <a:prstGeom prst="rect">
            <a:avLst/>
          </a:prstGeom>
          <a:noFill/>
        </p:spPr>
        <p:txBody>
          <a:bodyPr wrap="square" rtlCol="0">
            <a:spAutoFit/>
          </a:bodyPr>
          <a:lstStyle/>
          <a:p>
            <a:r>
              <a:rPr lang="en-US" altLang="ja-JP" i="1" dirty="0" smtClean="0">
                <a:solidFill>
                  <a:srgbClr val="8000FF"/>
                </a:solidFill>
              </a:rPr>
              <a:t>Ref) G</a:t>
            </a:r>
            <a:r>
              <a:rPr lang="en-US" altLang="ja-JP" i="1" dirty="0">
                <a:solidFill>
                  <a:srgbClr val="8000FF"/>
                </a:solidFill>
              </a:rPr>
              <a:t>. J. </a:t>
            </a:r>
            <a:r>
              <a:rPr lang="en-US" altLang="ja-JP" i="1" dirty="0" err="1">
                <a:solidFill>
                  <a:srgbClr val="8000FF"/>
                </a:solidFill>
              </a:rPr>
              <a:t>Tearney</a:t>
            </a:r>
            <a:r>
              <a:rPr lang="en-US" altLang="ja-JP" i="1" dirty="0">
                <a:solidFill>
                  <a:srgbClr val="8000FF"/>
                </a:solidFill>
              </a:rPr>
              <a:t>, M. </a:t>
            </a:r>
            <a:r>
              <a:rPr lang="en-US" altLang="ja-JP" i="1" dirty="0" err="1">
                <a:solidFill>
                  <a:srgbClr val="8000FF"/>
                </a:solidFill>
              </a:rPr>
              <a:t>Shishkov</a:t>
            </a:r>
            <a:r>
              <a:rPr lang="en-US" altLang="ja-JP" i="1" dirty="0">
                <a:solidFill>
                  <a:srgbClr val="8000FF"/>
                </a:solidFill>
              </a:rPr>
              <a:t>, and B. E. </a:t>
            </a:r>
            <a:r>
              <a:rPr lang="en-US" altLang="ja-JP" i="1" dirty="0" err="1">
                <a:solidFill>
                  <a:srgbClr val="8000FF"/>
                </a:solidFill>
              </a:rPr>
              <a:t>Bouma</a:t>
            </a:r>
            <a:r>
              <a:rPr lang="en-US" altLang="ja-JP" i="1" dirty="0">
                <a:solidFill>
                  <a:srgbClr val="8000FF"/>
                </a:solidFill>
              </a:rPr>
              <a:t>, “Spectrally encoded miniature endoscopy,” Opt. </a:t>
            </a:r>
            <a:r>
              <a:rPr lang="en-US" altLang="ja-JP" i="1" dirty="0" err="1">
                <a:solidFill>
                  <a:srgbClr val="8000FF"/>
                </a:solidFill>
              </a:rPr>
              <a:t>Lett</a:t>
            </a:r>
            <a:r>
              <a:rPr lang="en-US" altLang="ja-JP" i="1" dirty="0">
                <a:solidFill>
                  <a:srgbClr val="8000FF"/>
                </a:solidFill>
              </a:rPr>
              <a:t>. 27(6), 412–414 (2002). </a:t>
            </a:r>
            <a:endParaRPr kumimoji="1" lang="ja-JP" altLang="en-US" i="1" dirty="0">
              <a:solidFill>
                <a:srgbClr val="8000FF"/>
              </a:solidFill>
            </a:endParaRPr>
          </a:p>
        </p:txBody>
      </p:sp>
      <p:sp>
        <p:nvSpPr>
          <p:cNvPr id="8" name="左中かっこ 7"/>
          <p:cNvSpPr/>
          <p:nvPr/>
        </p:nvSpPr>
        <p:spPr>
          <a:xfrm rot="16200000">
            <a:off x="6580326" y="2859695"/>
            <a:ext cx="689931" cy="4714843"/>
          </a:xfrm>
          <a:prstGeom prst="leftBrace">
            <a:avLst/>
          </a:prstGeom>
          <a:ln w="38100" cmpd="sng">
            <a:solidFill>
              <a:srgbClr val="8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a:off x="141122" y="5018177"/>
            <a:ext cx="3905486" cy="830997"/>
          </a:xfrm>
          <a:prstGeom prst="rect">
            <a:avLst/>
          </a:prstGeom>
          <a:noFill/>
        </p:spPr>
        <p:txBody>
          <a:bodyPr wrap="none" rtlCol="0">
            <a:spAutoFit/>
          </a:bodyPr>
          <a:lstStyle/>
          <a:p>
            <a:r>
              <a:rPr kumimoji="1" lang="en-US" altLang="ja-JP" sz="2400" dirty="0" smtClean="0">
                <a:solidFill>
                  <a:srgbClr val="FF0000"/>
                </a:solidFill>
              </a:rPr>
              <a:t>Huge number of comb modes</a:t>
            </a:r>
          </a:p>
          <a:p>
            <a:r>
              <a:rPr lang="en-US" altLang="ja-JP" sz="2400" dirty="0" smtClean="0">
                <a:solidFill>
                  <a:srgbClr val="FF0000"/>
                </a:solidFill>
              </a:rPr>
              <a:t>Discrete spectrum</a:t>
            </a:r>
            <a:endParaRPr kumimoji="1" lang="ja-JP" altLang="en-US" sz="2400" dirty="0">
              <a:solidFill>
                <a:srgbClr val="FF0000"/>
              </a:solidFill>
            </a:endParaRPr>
          </a:p>
        </p:txBody>
      </p:sp>
      <p:sp>
        <p:nvSpPr>
          <p:cNvPr id="12" name="テキスト ボックス 11"/>
          <p:cNvSpPr txBox="1"/>
          <p:nvPr/>
        </p:nvSpPr>
        <p:spPr>
          <a:xfrm>
            <a:off x="250884" y="5879967"/>
            <a:ext cx="2366666" cy="830997"/>
          </a:xfrm>
          <a:prstGeom prst="rect">
            <a:avLst/>
          </a:prstGeom>
          <a:solidFill>
            <a:srgbClr val="FFFF00"/>
          </a:solidFill>
        </p:spPr>
        <p:txBody>
          <a:bodyPr wrap="none" rtlCol="0">
            <a:spAutoFit/>
          </a:bodyPr>
          <a:lstStyle/>
          <a:p>
            <a:r>
              <a:rPr kumimoji="1" lang="en-US" altLang="ja-JP" sz="2400" b="1" i="1" dirty="0" smtClean="0">
                <a:solidFill>
                  <a:srgbClr val="FF0000"/>
                </a:solidFill>
              </a:rPr>
              <a:t>Super-resolution</a:t>
            </a:r>
          </a:p>
          <a:p>
            <a:r>
              <a:rPr lang="en-US" altLang="ja-JP" sz="2400" b="1" i="1" dirty="0" smtClean="0">
                <a:solidFill>
                  <a:srgbClr val="FF0000"/>
                </a:solidFill>
              </a:rPr>
              <a:t>Ultra-wide DR</a:t>
            </a:r>
          </a:p>
        </p:txBody>
      </p:sp>
      <p:sp>
        <p:nvSpPr>
          <p:cNvPr id="13" name="テキスト ボックス 12"/>
          <p:cNvSpPr txBox="1"/>
          <p:nvPr/>
        </p:nvSpPr>
        <p:spPr>
          <a:xfrm>
            <a:off x="2250643" y="2696948"/>
            <a:ext cx="1277213" cy="830997"/>
          </a:xfrm>
          <a:prstGeom prst="rect">
            <a:avLst/>
          </a:prstGeom>
          <a:noFill/>
        </p:spPr>
        <p:txBody>
          <a:bodyPr wrap="none" rtlCol="0">
            <a:spAutoFit/>
          </a:bodyPr>
          <a:lstStyle/>
          <a:p>
            <a:r>
              <a:rPr kumimoji="1" lang="en-US" altLang="ja-JP" sz="2400" dirty="0" smtClean="0">
                <a:solidFill>
                  <a:srgbClr val="FF0000"/>
                </a:solidFill>
              </a:rPr>
              <a:t>Confocal</a:t>
            </a:r>
          </a:p>
          <a:p>
            <a:r>
              <a:rPr kumimoji="1" lang="en-US" altLang="ja-JP" sz="2400" dirty="0" smtClean="0">
                <a:solidFill>
                  <a:srgbClr val="FF0000"/>
                </a:solidFill>
              </a:rPr>
              <a:t> for 2D</a:t>
            </a:r>
            <a:endParaRPr kumimoji="1" lang="ja-JP" altLang="en-US" sz="2400" dirty="0">
              <a:solidFill>
                <a:srgbClr val="FF0000"/>
              </a:solidFill>
            </a:endParaRPr>
          </a:p>
        </p:txBody>
      </p:sp>
    </p:spTree>
    <p:extLst>
      <p:ext uri="{BB962C8B-B14F-4D97-AF65-F5344CB8AC3E}">
        <p14:creationId xmlns:p14="http://schemas.microsoft.com/office/powerpoint/2010/main" val="28213447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704" y="104588"/>
            <a:ext cx="4601882" cy="1718234"/>
          </a:xfrm>
        </p:spPr>
        <p:txBody>
          <a:bodyPr/>
          <a:lstStyle/>
          <a:p>
            <a:r>
              <a:rPr lang="en-US" altLang="ja-JP" dirty="0" smtClean="0">
                <a:latin typeface="Arial"/>
                <a:cs typeface="Arial"/>
              </a:rPr>
              <a:t>Experimental</a:t>
            </a:r>
            <a:br>
              <a:rPr lang="en-US" altLang="ja-JP" dirty="0" smtClean="0">
                <a:latin typeface="Arial"/>
                <a:cs typeface="Arial"/>
              </a:rPr>
            </a:br>
            <a:r>
              <a:rPr lang="en-US" altLang="ja-JP" dirty="0" smtClean="0">
                <a:latin typeface="Arial"/>
                <a:cs typeface="Arial"/>
              </a:rPr>
              <a:t>setup using OSA</a:t>
            </a:r>
            <a:endParaRPr lang="ja-JP" altLang="en-US" dirty="0">
              <a:latin typeface="Arial"/>
              <a:cs typeface="Arial"/>
            </a:endParaRPr>
          </a:p>
        </p:txBody>
      </p:sp>
      <p:pic>
        <p:nvPicPr>
          <p:cNvPr id="11" name="図 10"/>
          <p:cNvPicPr/>
          <p:nvPr/>
        </p:nvPicPr>
        <p:blipFill>
          <a:blip r:embed="rId2" cstate="print">
            <a:extLst>
              <a:ext uri="{28A0092B-C50C-407E-A947-70E740481C1C}">
                <a14:useLocalDpi xmlns:a14="http://schemas.microsoft.com/office/drawing/2010/main" val="0"/>
              </a:ext>
            </a:extLst>
          </a:blip>
          <a:stretch>
            <a:fillRect/>
          </a:stretch>
        </p:blipFill>
        <p:spPr>
          <a:xfrm>
            <a:off x="4422622" y="1219424"/>
            <a:ext cx="5378195" cy="2557430"/>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03" y="1917220"/>
            <a:ext cx="6396711" cy="4806832"/>
          </a:xfrm>
          <a:prstGeom prst="rect">
            <a:avLst/>
          </a:prstGeom>
        </p:spPr>
      </p:pic>
      <p:sp>
        <p:nvSpPr>
          <p:cNvPr id="4" name="正方形/長方形 3"/>
          <p:cNvSpPr/>
          <p:nvPr/>
        </p:nvSpPr>
        <p:spPr>
          <a:xfrm>
            <a:off x="-430679" y="2998972"/>
            <a:ext cx="2476500" cy="646331"/>
          </a:xfrm>
          <a:prstGeom prst="rect">
            <a:avLst/>
          </a:prstGeom>
        </p:spPr>
        <p:txBody>
          <a:bodyPr>
            <a:spAutoFit/>
          </a:bodyPr>
          <a:lstStyle/>
          <a:p>
            <a:pPr lvl="0" algn="ctr"/>
            <a:r>
              <a:rPr lang="en-US" altLang="ja-JP" i="1" dirty="0" err="1" smtClean="0">
                <a:solidFill>
                  <a:srgbClr val="8000FF"/>
                </a:solidFill>
                <a:latin typeface="Arial"/>
                <a:cs typeface="Arial"/>
              </a:rPr>
              <a:t>λ</a:t>
            </a:r>
            <a:r>
              <a:rPr lang="en-US" altLang="ja-JP" i="1" baseline="-25000" dirty="0" err="1" smtClean="0">
                <a:solidFill>
                  <a:srgbClr val="8000FF"/>
                </a:solidFill>
                <a:latin typeface="Arial"/>
                <a:cs typeface="Arial"/>
              </a:rPr>
              <a:t>c</a:t>
            </a:r>
            <a:r>
              <a:rPr lang="en-US" altLang="ja-JP" i="1" dirty="0">
                <a:solidFill>
                  <a:srgbClr val="8000FF"/>
                </a:solidFill>
                <a:latin typeface="Arial"/>
                <a:cs typeface="Arial"/>
              </a:rPr>
              <a:t>=775nm</a:t>
            </a:r>
          </a:p>
          <a:p>
            <a:pPr lvl="0" algn="ctr"/>
            <a:r>
              <a:rPr lang="en-US" altLang="ja-JP" i="1" dirty="0">
                <a:solidFill>
                  <a:srgbClr val="8000FF"/>
                </a:solidFill>
                <a:latin typeface="Arial"/>
                <a:cs typeface="Arial"/>
              </a:rPr>
              <a:t>Free-running</a:t>
            </a:r>
            <a:endParaRPr lang="ja-JP" altLang="en-US" i="1" dirty="0">
              <a:solidFill>
                <a:srgbClr val="8000FF"/>
              </a:solidFill>
              <a:latin typeface="Arial"/>
              <a:cs typeface="Arial"/>
            </a:endParaRPr>
          </a:p>
        </p:txBody>
      </p:sp>
      <p:sp>
        <p:nvSpPr>
          <p:cNvPr id="6" name="テキスト ボックス 5"/>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2572426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74705"/>
            <a:ext cx="9906001" cy="1143000"/>
          </a:xfrm>
        </p:spPr>
        <p:txBody>
          <a:bodyPr/>
          <a:lstStyle/>
          <a:p>
            <a:r>
              <a:rPr kumimoji="1" lang="en-US" altLang="ja-JP" dirty="0" smtClean="0">
                <a:latin typeface="Arial"/>
                <a:cs typeface="Arial"/>
              </a:rPr>
              <a:t>Previous results (spectral profile)</a:t>
            </a:r>
            <a:endParaRPr kumimoji="1" lang="ja-JP" altLang="en-US" dirty="0">
              <a:latin typeface="Arial"/>
              <a:cs typeface="Arial"/>
            </a:endParaRPr>
          </a:p>
        </p:txBody>
      </p:sp>
      <p:grpSp>
        <p:nvGrpSpPr>
          <p:cNvPr id="12" name="グループ化 11"/>
          <p:cNvGrpSpPr/>
          <p:nvPr/>
        </p:nvGrpSpPr>
        <p:grpSpPr>
          <a:xfrm rot="16200000">
            <a:off x="1165538" y="1001108"/>
            <a:ext cx="3432381" cy="3151678"/>
            <a:chOff x="6177808" y="1457913"/>
            <a:chExt cx="2632365" cy="2618512"/>
          </a:xfrm>
        </p:grpSpPr>
        <p:pic>
          <p:nvPicPr>
            <p:cNvPr id="8" name="Picture 4" descr="http://www.cvimgkk.com/products/optical_systems/24_mc/art/z24_20a.gif"/>
            <p:cNvPicPr>
              <a:picLocks noChangeAspect="1" noChangeArrowheads="1"/>
            </p:cNvPicPr>
            <p:nvPr/>
          </p:nvPicPr>
          <p:blipFill rotWithShape="1">
            <a:blip r:embed="rId2">
              <a:extLst>
                <a:ext uri="{28A0092B-C50C-407E-A947-70E740481C1C}">
                  <a14:useLocalDpi xmlns:a14="http://schemas.microsoft.com/office/drawing/2010/main" val="0"/>
                </a:ext>
              </a:extLst>
            </a:blip>
            <a:srcRect l="50210" t="8798" r="5115" b="9169"/>
            <a:stretch/>
          </p:blipFill>
          <p:spPr bwMode="auto">
            <a:xfrm rot="5400000">
              <a:off x="6184735" y="1450986"/>
              <a:ext cx="2618512" cy="263236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コネクタ 8"/>
            <p:cNvCxnSpPr/>
            <p:nvPr/>
          </p:nvCxnSpPr>
          <p:spPr>
            <a:xfrm rot="5400000" flipH="1">
              <a:off x="5927934" y="3214054"/>
              <a:ext cx="122461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147" name="Picture 3" descr="C:\Users\ichikawa\Desktop\20141218\a1.tif"/>
          <p:cNvPicPr>
            <a:picLocks noChangeAspect="1" noChangeArrowheads="1"/>
          </p:cNvPicPr>
          <p:nvPr/>
        </p:nvPicPr>
        <p:blipFill rotWithShape="1">
          <a:blip r:embed="rId3">
            <a:extLst>
              <a:ext uri="{28A0092B-C50C-407E-A947-70E740481C1C}">
                <a14:useLocalDpi xmlns:a14="http://schemas.microsoft.com/office/drawing/2010/main" val="0"/>
              </a:ext>
            </a:extLst>
          </a:blip>
          <a:srcRect t="5820" r="5705" b="11590"/>
          <a:stretch/>
        </p:blipFill>
        <p:spPr bwMode="auto">
          <a:xfrm>
            <a:off x="5937839" y="887273"/>
            <a:ext cx="3656328" cy="168967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ichikawa\Desktop\20141218\b1.tif"/>
          <p:cNvPicPr>
            <a:picLocks noChangeAspect="1" noChangeArrowheads="1"/>
          </p:cNvPicPr>
          <p:nvPr/>
        </p:nvPicPr>
        <p:blipFill rotWithShape="1">
          <a:blip r:embed="rId4">
            <a:extLst>
              <a:ext uri="{28A0092B-C50C-407E-A947-70E740481C1C}">
                <a14:useLocalDpi xmlns:a14="http://schemas.microsoft.com/office/drawing/2010/main" val="0"/>
              </a:ext>
            </a:extLst>
          </a:blip>
          <a:srcRect t="5690" r="4097" b="11995"/>
          <a:stretch/>
        </p:blipFill>
        <p:spPr bwMode="auto">
          <a:xfrm>
            <a:off x="5937840" y="2852890"/>
            <a:ext cx="3759417" cy="170248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ichikawa\Desktop\20141218\c1.tif"/>
          <p:cNvPicPr>
            <a:picLocks noChangeAspect="1" noChangeArrowheads="1"/>
          </p:cNvPicPr>
          <p:nvPr/>
        </p:nvPicPr>
        <p:blipFill rotWithShape="1">
          <a:blip r:embed="rId5">
            <a:extLst>
              <a:ext uri="{28A0092B-C50C-407E-A947-70E740481C1C}">
                <a14:useLocalDpi xmlns:a14="http://schemas.microsoft.com/office/drawing/2010/main" val="0"/>
              </a:ext>
            </a:extLst>
          </a:blip>
          <a:srcRect t="5994" r="4117" b="11790"/>
          <a:stretch/>
        </p:blipFill>
        <p:spPr bwMode="auto">
          <a:xfrm>
            <a:off x="5937841" y="4845684"/>
            <a:ext cx="3768103" cy="170474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p:cNvGrpSpPr/>
          <p:nvPr/>
        </p:nvGrpSpPr>
        <p:grpSpPr>
          <a:xfrm>
            <a:off x="1222157" y="4408227"/>
            <a:ext cx="3319138" cy="2159864"/>
            <a:chOff x="837446" y="4408227"/>
            <a:chExt cx="3319138" cy="2159864"/>
          </a:xfrm>
        </p:grpSpPr>
        <p:pic>
          <p:nvPicPr>
            <p:cNvPr id="1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26775" r="53045" b="5807"/>
            <a:stretch/>
          </p:blipFill>
          <p:spPr bwMode="auto">
            <a:xfrm>
              <a:off x="837446" y="4408227"/>
              <a:ext cx="3319138" cy="2142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角丸四角形 15"/>
            <p:cNvSpPr/>
            <p:nvPr/>
          </p:nvSpPr>
          <p:spPr>
            <a:xfrm>
              <a:off x="1943215" y="4862762"/>
              <a:ext cx="780087" cy="270535"/>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a:off x="1923850" y="6297556"/>
              <a:ext cx="780087" cy="270535"/>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3376496" y="4866775"/>
              <a:ext cx="780087" cy="270535"/>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0" name="直線コネクタ 29"/>
          <p:cNvCxnSpPr/>
          <p:nvPr/>
        </p:nvCxnSpPr>
        <p:spPr>
          <a:xfrm flipH="1">
            <a:off x="1781872" y="3749705"/>
            <a:ext cx="736979"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3093094" y="2942602"/>
            <a:ext cx="360040"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108015" y="3862342"/>
            <a:ext cx="751689" cy="400110"/>
          </a:xfrm>
          <a:prstGeom prst="rect">
            <a:avLst/>
          </a:prstGeom>
          <a:noFill/>
        </p:spPr>
        <p:txBody>
          <a:bodyPr wrap="square" rtlCol="0">
            <a:spAutoFit/>
          </a:bodyPr>
          <a:lstStyle/>
          <a:p>
            <a:pPr algn="ctr"/>
            <a:r>
              <a:rPr lang="ja-JP" altLang="en-US" sz="2000" b="1" dirty="0">
                <a:solidFill>
                  <a:schemeClr val="bg1"/>
                </a:solidFill>
              </a:rPr>
              <a:t>①</a:t>
            </a:r>
            <a:endParaRPr kumimoji="1" lang="ja-JP" altLang="en-US" sz="2000" b="1" dirty="0">
              <a:solidFill>
                <a:schemeClr val="bg1"/>
              </a:solidFill>
            </a:endParaRPr>
          </a:p>
        </p:txBody>
      </p:sp>
      <p:sp>
        <p:nvSpPr>
          <p:cNvPr id="36" name="テキスト ボックス 35"/>
          <p:cNvSpPr txBox="1"/>
          <p:nvPr/>
        </p:nvSpPr>
        <p:spPr>
          <a:xfrm>
            <a:off x="1767162" y="3852081"/>
            <a:ext cx="751689" cy="400110"/>
          </a:xfrm>
          <a:prstGeom prst="rect">
            <a:avLst/>
          </a:prstGeom>
          <a:noFill/>
        </p:spPr>
        <p:txBody>
          <a:bodyPr wrap="square" rtlCol="0">
            <a:spAutoFit/>
          </a:bodyPr>
          <a:lstStyle/>
          <a:p>
            <a:pPr algn="ctr"/>
            <a:r>
              <a:rPr kumimoji="1" lang="ja-JP" altLang="en-US" sz="2000" b="1" smtClean="0">
                <a:solidFill>
                  <a:schemeClr val="bg1"/>
                </a:solidFill>
              </a:rPr>
              <a:t>②</a:t>
            </a:r>
            <a:endParaRPr kumimoji="1" lang="ja-JP" altLang="en-US" sz="2000" b="1" dirty="0">
              <a:solidFill>
                <a:schemeClr val="bg1"/>
              </a:solidFill>
            </a:endParaRPr>
          </a:p>
        </p:txBody>
      </p:sp>
      <p:sp>
        <p:nvSpPr>
          <p:cNvPr id="37" name="テキスト ボックス 36"/>
          <p:cNvSpPr txBox="1"/>
          <p:nvPr/>
        </p:nvSpPr>
        <p:spPr>
          <a:xfrm>
            <a:off x="2916685" y="2928954"/>
            <a:ext cx="751689" cy="400110"/>
          </a:xfrm>
          <a:prstGeom prst="rect">
            <a:avLst/>
          </a:prstGeom>
          <a:noFill/>
        </p:spPr>
        <p:txBody>
          <a:bodyPr wrap="square" rtlCol="0">
            <a:spAutoFit/>
          </a:bodyPr>
          <a:lstStyle/>
          <a:p>
            <a:pPr algn="ctr"/>
            <a:r>
              <a:rPr kumimoji="1" lang="ja-JP" altLang="en-US" sz="2000" b="1" dirty="0" smtClean="0">
                <a:solidFill>
                  <a:schemeClr val="bg1"/>
                </a:solidFill>
              </a:rPr>
              <a:t>③</a:t>
            </a:r>
            <a:endParaRPr kumimoji="1" lang="ja-JP" altLang="en-US" sz="2000" b="1" dirty="0">
              <a:solidFill>
                <a:schemeClr val="bg1"/>
              </a:solidFill>
            </a:endParaRPr>
          </a:p>
        </p:txBody>
      </p:sp>
      <p:sp>
        <p:nvSpPr>
          <p:cNvPr id="38" name="テキスト ボックス 37"/>
          <p:cNvSpPr txBox="1"/>
          <p:nvPr/>
        </p:nvSpPr>
        <p:spPr>
          <a:xfrm>
            <a:off x="5937840" y="2480078"/>
            <a:ext cx="3713510" cy="369332"/>
          </a:xfrm>
          <a:prstGeom prst="rect">
            <a:avLst/>
          </a:prstGeom>
          <a:noFill/>
        </p:spPr>
        <p:txBody>
          <a:bodyPr wrap="square" rtlCol="0">
            <a:spAutoFit/>
          </a:bodyPr>
          <a:lstStyle/>
          <a:p>
            <a:pPr algn="ctr"/>
            <a:r>
              <a:rPr lang="ja-JP" altLang="en-US" dirty="0" smtClean="0">
                <a:solidFill>
                  <a:srgbClr val="0000FF"/>
                </a:solidFill>
                <a:latin typeface="Arial"/>
                <a:cs typeface="Arial"/>
              </a:rPr>
              <a:t>①</a:t>
            </a:r>
            <a:r>
              <a:rPr lang="en-US" altLang="ja-JP" dirty="0" smtClean="0">
                <a:solidFill>
                  <a:srgbClr val="0000FF"/>
                </a:solidFill>
                <a:latin typeface="Arial"/>
                <a:cs typeface="Arial"/>
              </a:rPr>
              <a:t>Spec. res=0.1 nm, span</a:t>
            </a:r>
            <a:r>
              <a:rPr lang="en-US" altLang="ja-JP" dirty="0">
                <a:solidFill>
                  <a:srgbClr val="0000FF"/>
                </a:solidFill>
                <a:latin typeface="Arial"/>
                <a:cs typeface="Arial"/>
              </a:rPr>
              <a:t>=</a:t>
            </a:r>
            <a:r>
              <a:rPr lang="en-US" altLang="ja-JP" dirty="0" smtClean="0">
                <a:solidFill>
                  <a:srgbClr val="0000FF"/>
                </a:solidFill>
                <a:latin typeface="Arial"/>
                <a:cs typeface="Arial"/>
              </a:rPr>
              <a:t>11 nm</a:t>
            </a:r>
            <a:endParaRPr kumimoji="1" lang="ja-JP" altLang="en-US" dirty="0">
              <a:solidFill>
                <a:srgbClr val="0000FF"/>
              </a:solidFill>
              <a:latin typeface="Arial"/>
              <a:cs typeface="Arial"/>
            </a:endParaRPr>
          </a:p>
        </p:txBody>
      </p:sp>
      <p:sp>
        <p:nvSpPr>
          <p:cNvPr id="41" name="テキスト ボックス 40"/>
          <p:cNvSpPr txBox="1"/>
          <p:nvPr/>
        </p:nvSpPr>
        <p:spPr>
          <a:xfrm>
            <a:off x="1792905" y="4784326"/>
            <a:ext cx="751689" cy="400110"/>
          </a:xfrm>
          <a:prstGeom prst="rect">
            <a:avLst/>
          </a:prstGeom>
          <a:noFill/>
        </p:spPr>
        <p:txBody>
          <a:bodyPr wrap="square" rtlCol="0">
            <a:spAutoFit/>
          </a:bodyPr>
          <a:lstStyle/>
          <a:p>
            <a:pPr algn="ctr"/>
            <a:r>
              <a:rPr lang="ja-JP" altLang="en-US" sz="2000" b="1" dirty="0"/>
              <a:t>①</a:t>
            </a:r>
            <a:endParaRPr kumimoji="1" lang="ja-JP" altLang="en-US" sz="2000" b="1" dirty="0"/>
          </a:p>
        </p:txBody>
      </p:sp>
      <p:sp>
        <p:nvSpPr>
          <p:cNvPr id="42" name="テキスト ボックス 41"/>
          <p:cNvSpPr txBox="1"/>
          <p:nvPr/>
        </p:nvSpPr>
        <p:spPr>
          <a:xfrm>
            <a:off x="1767161" y="6232768"/>
            <a:ext cx="751689" cy="400110"/>
          </a:xfrm>
          <a:prstGeom prst="rect">
            <a:avLst/>
          </a:prstGeom>
          <a:noFill/>
        </p:spPr>
        <p:txBody>
          <a:bodyPr wrap="square" rtlCol="0">
            <a:spAutoFit/>
          </a:bodyPr>
          <a:lstStyle/>
          <a:p>
            <a:pPr algn="ctr"/>
            <a:r>
              <a:rPr lang="ja-JP" altLang="en-US" sz="2000" b="1"/>
              <a:t>②</a:t>
            </a:r>
            <a:endParaRPr kumimoji="1" lang="ja-JP" altLang="en-US" sz="2000" b="1" dirty="0"/>
          </a:p>
        </p:txBody>
      </p:sp>
      <p:sp>
        <p:nvSpPr>
          <p:cNvPr id="43" name="テキスト ボックス 42"/>
          <p:cNvSpPr txBox="1"/>
          <p:nvPr/>
        </p:nvSpPr>
        <p:spPr>
          <a:xfrm>
            <a:off x="4389327" y="4801987"/>
            <a:ext cx="751689" cy="400110"/>
          </a:xfrm>
          <a:prstGeom prst="rect">
            <a:avLst/>
          </a:prstGeom>
          <a:noFill/>
        </p:spPr>
        <p:txBody>
          <a:bodyPr wrap="square" rtlCol="0">
            <a:spAutoFit/>
          </a:bodyPr>
          <a:lstStyle/>
          <a:p>
            <a:pPr algn="ctr"/>
            <a:r>
              <a:rPr kumimoji="1" lang="ja-JP" altLang="en-US" sz="2000" b="1" dirty="0" smtClean="0"/>
              <a:t>③</a:t>
            </a:r>
            <a:endParaRPr kumimoji="1" lang="ja-JP" altLang="en-US" sz="2000" b="1" dirty="0"/>
          </a:p>
        </p:txBody>
      </p:sp>
      <p:grpSp>
        <p:nvGrpSpPr>
          <p:cNvPr id="46" name="グループ化 45"/>
          <p:cNvGrpSpPr/>
          <p:nvPr/>
        </p:nvGrpSpPr>
        <p:grpSpPr>
          <a:xfrm>
            <a:off x="6701051" y="1988840"/>
            <a:ext cx="341194" cy="504056"/>
            <a:chOff x="6701051" y="1988840"/>
            <a:chExt cx="341194" cy="504056"/>
          </a:xfrm>
        </p:grpSpPr>
        <p:cxnSp>
          <p:nvCxnSpPr>
            <p:cNvPr id="35" name="直線矢印コネクタ 34"/>
            <p:cNvCxnSpPr/>
            <p:nvPr/>
          </p:nvCxnSpPr>
          <p:spPr>
            <a:xfrm>
              <a:off x="6851178" y="1988840"/>
              <a:ext cx="0" cy="194801"/>
            </a:xfrm>
            <a:prstGeom prst="straightConnector1">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flipV="1">
              <a:off x="6851178" y="2336775"/>
              <a:ext cx="0" cy="156121"/>
            </a:xfrm>
            <a:prstGeom prst="straightConnector1">
              <a:avLst/>
            </a:prstGeom>
            <a:ln w="63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6701051" y="2183641"/>
              <a:ext cx="34119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50" name="テキスト ボックス 49"/>
          <p:cNvSpPr txBox="1"/>
          <p:nvPr/>
        </p:nvSpPr>
        <p:spPr>
          <a:xfrm>
            <a:off x="4591696" y="2289305"/>
            <a:ext cx="1619881" cy="584775"/>
          </a:xfrm>
          <a:prstGeom prst="rect">
            <a:avLst/>
          </a:prstGeom>
          <a:noFill/>
        </p:spPr>
        <p:txBody>
          <a:bodyPr wrap="square" rtlCol="0">
            <a:spAutoFit/>
          </a:bodyPr>
          <a:lstStyle/>
          <a:p>
            <a:pPr algn="ctr"/>
            <a:r>
              <a:rPr kumimoji="1" lang="en-US" altLang="ja-JP" sz="1600" dirty="0" smtClean="0"/>
              <a:t>Reflection from glass</a:t>
            </a:r>
            <a:endParaRPr kumimoji="1" lang="ja-JP" altLang="en-US" sz="1600" dirty="0"/>
          </a:p>
        </p:txBody>
      </p:sp>
      <p:sp>
        <p:nvSpPr>
          <p:cNvPr id="51" name="上矢印 50"/>
          <p:cNvSpPr/>
          <p:nvPr/>
        </p:nvSpPr>
        <p:spPr>
          <a:xfrm rot="4473385">
            <a:off x="6337302" y="2112286"/>
            <a:ext cx="193343" cy="54560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7" name="角丸四角形 56"/>
          <p:cNvSpPr/>
          <p:nvPr/>
        </p:nvSpPr>
        <p:spPr>
          <a:xfrm>
            <a:off x="3761210" y="6297560"/>
            <a:ext cx="780087" cy="270535"/>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591694" y="6234327"/>
            <a:ext cx="1396545" cy="646331"/>
          </a:xfrm>
          <a:prstGeom prst="rect">
            <a:avLst/>
          </a:prstGeom>
          <a:noFill/>
        </p:spPr>
        <p:txBody>
          <a:bodyPr wrap="square" rtlCol="0">
            <a:spAutoFit/>
          </a:bodyPr>
          <a:lstStyle/>
          <a:p>
            <a:pPr algn="ctr"/>
            <a:r>
              <a:rPr kumimoji="1" lang="en-US" altLang="ja-JP" dirty="0" smtClean="0">
                <a:solidFill>
                  <a:srgbClr val="FF0000"/>
                </a:solidFill>
              </a:rPr>
              <a:t>Can not resolved</a:t>
            </a:r>
            <a:endParaRPr kumimoji="1" lang="ja-JP" altLang="en-US" dirty="0">
              <a:solidFill>
                <a:srgbClr val="FF0000"/>
              </a:solidFill>
            </a:endParaRPr>
          </a:p>
        </p:txBody>
      </p:sp>
      <p:sp>
        <p:nvSpPr>
          <p:cNvPr id="33" name="テキスト ボックス 32"/>
          <p:cNvSpPr txBox="1"/>
          <p:nvPr/>
        </p:nvSpPr>
        <p:spPr>
          <a:xfrm>
            <a:off x="5999744" y="4441758"/>
            <a:ext cx="3713510" cy="369332"/>
          </a:xfrm>
          <a:prstGeom prst="rect">
            <a:avLst/>
          </a:prstGeom>
          <a:noFill/>
        </p:spPr>
        <p:txBody>
          <a:bodyPr wrap="square" rtlCol="0">
            <a:spAutoFit/>
          </a:bodyPr>
          <a:lstStyle/>
          <a:p>
            <a:pPr algn="ctr"/>
            <a:r>
              <a:rPr lang="en-US" altLang="ja-JP" dirty="0" smtClean="0">
                <a:solidFill>
                  <a:srgbClr val="0000FF"/>
                </a:solidFill>
                <a:latin typeface="Arial"/>
                <a:cs typeface="Arial"/>
              </a:rPr>
              <a:t>②Spec. res=0.05 nm, span=9 nm</a:t>
            </a:r>
            <a:endParaRPr kumimoji="1" lang="ja-JP" altLang="en-US" dirty="0">
              <a:solidFill>
                <a:srgbClr val="0000FF"/>
              </a:solidFill>
              <a:latin typeface="Arial"/>
              <a:cs typeface="Arial"/>
            </a:endParaRPr>
          </a:p>
        </p:txBody>
      </p:sp>
      <p:sp>
        <p:nvSpPr>
          <p:cNvPr id="34" name="テキスト ボックス 33"/>
          <p:cNvSpPr txBox="1"/>
          <p:nvPr/>
        </p:nvSpPr>
        <p:spPr>
          <a:xfrm>
            <a:off x="6145278" y="6483118"/>
            <a:ext cx="3713510" cy="369332"/>
          </a:xfrm>
          <a:prstGeom prst="rect">
            <a:avLst/>
          </a:prstGeom>
          <a:noFill/>
        </p:spPr>
        <p:txBody>
          <a:bodyPr wrap="square" rtlCol="0">
            <a:spAutoFit/>
          </a:bodyPr>
          <a:lstStyle/>
          <a:p>
            <a:pPr algn="ctr"/>
            <a:r>
              <a:rPr lang="en-US" altLang="ja-JP" dirty="0" smtClean="0">
                <a:solidFill>
                  <a:srgbClr val="0000FF"/>
                </a:solidFill>
                <a:latin typeface="Arial"/>
                <a:cs typeface="Arial"/>
              </a:rPr>
              <a:t>③Spec. res=0.05 nm, span=5 nm</a:t>
            </a:r>
            <a:endParaRPr kumimoji="1" lang="ja-JP" altLang="en-US" dirty="0">
              <a:solidFill>
                <a:srgbClr val="0000FF"/>
              </a:solidFill>
              <a:latin typeface="Arial"/>
              <a:cs typeface="Arial"/>
            </a:endParaRPr>
          </a:p>
        </p:txBody>
      </p:sp>
    </p:spTree>
    <p:extLst>
      <p:ext uri="{BB962C8B-B14F-4D97-AF65-F5344CB8AC3E}">
        <p14:creationId xmlns:p14="http://schemas.microsoft.com/office/powerpoint/2010/main" val="24574591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3" y="303529"/>
            <a:ext cx="9905999" cy="800219"/>
          </a:xfrm>
          <a:prstGeom prst="rect">
            <a:avLst/>
          </a:prstGeom>
          <a:noFill/>
        </p:spPr>
        <p:txBody>
          <a:bodyPr wrap="square" rtlCol="0">
            <a:spAutoFit/>
          </a:bodyPr>
          <a:lstStyle/>
          <a:p>
            <a:r>
              <a:rPr lang="en-US" altLang="ja-JP" sz="4600" b="1" dirty="0" smtClean="0">
                <a:latin typeface="Arial"/>
                <a:cs typeface="Arial"/>
              </a:rPr>
              <a:t>Reflection image of test chart</a:t>
            </a:r>
            <a:endParaRPr lang="ja-JP" altLang="en-US" sz="4600" b="1" dirty="0">
              <a:latin typeface="Arial"/>
              <a:cs typeface="Arial"/>
            </a:endParaRPr>
          </a:p>
        </p:txBody>
      </p:sp>
      <p:pic>
        <p:nvPicPr>
          <p:cNvPr id="2" name="図 1" descr="mic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44688" y="1556792"/>
            <a:ext cx="4498975" cy="4152900"/>
          </a:xfrm>
          <a:prstGeom prst="rect">
            <a:avLst/>
          </a:prstGeom>
        </p:spPr>
      </p:pic>
      <p:cxnSp>
        <p:nvCxnSpPr>
          <p:cNvPr id="13" name="直線矢印コネクタ 12"/>
          <p:cNvCxnSpPr/>
          <p:nvPr/>
        </p:nvCxnSpPr>
        <p:spPr>
          <a:xfrm>
            <a:off x="2300708" y="6021288"/>
            <a:ext cx="4368485"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6825208" y="5733256"/>
            <a:ext cx="2576146" cy="523220"/>
          </a:xfrm>
          <a:prstGeom prst="rect">
            <a:avLst/>
          </a:prstGeom>
          <a:noFill/>
        </p:spPr>
        <p:txBody>
          <a:bodyPr wrap="none" rtlCol="0">
            <a:spAutoFit/>
          </a:bodyPr>
          <a:lstStyle/>
          <a:p>
            <a:r>
              <a:rPr kumimoji="1" lang="en-US" altLang="ja-JP" sz="2800" dirty="0" smtClean="0">
                <a:solidFill>
                  <a:srgbClr val="008000"/>
                </a:solidFill>
              </a:rPr>
              <a:t>Wavelength axis</a:t>
            </a:r>
            <a:endParaRPr kumimoji="1" lang="ja-JP" altLang="en-US" sz="2800" dirty="0">
              <a:solidFill>
                <a:srgbClr val="008000"/>
              </a:solidFill>
            </a:endParaRPr>
          </a:p>
        </p:txBody>
      </p:sp>
      <p:cxnSp>
        <p:nvCxnSpPr>
          <p:cNvPr id="16" name="直線矢印コネクタ 15"/>
          <p:cNvCxnSpPr/>
          <p:nvPr/>
        </p:nvCxnSpPr>
        <p:spPr>
          <a:xfrm flipV="1">
            <a:off x="1910662" y="1484784"/>
            <a:ext cx="0" cy="4176464"/>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rot="16200000">
            <a:off x="-1733129" y="3486885"/>
            <a:ext cx="5139072" cy="400110"/>
          </a:xfrm>
          <a:prstGeom prst="rect">
            <a:avLst/>
          </a:prstGeom>
          <a:noFill/>
          <a:ln w="38100" cmpd="sng">
            <a:solidFill>
              <a:srgbClr val="0000FF"/>
            </a:solidFill>
          </a:ln>
        </p:spPr>
        <p:txBody>
          <a:bodyPr wrap="none" rtlCol="0">
            <a:spAutoFit/>
          </a:bodyPr>
          <a:lstStyle/>
          <a:p>
            <a:r>
              <a:rPr lang="en-US" altLang="ja-JP" sz="2000" dirty="0" smtClean="0">
                <a:solidFill>
                  <a:srgbClr val="0000FF"/>
                </a:solidFill>
              </a:rPr>
              <a:t>1μm/step</a:t>
            </a:r>
            <a:r>
              <a:rPr lang="ja-JP" altLang="en-US" sz="2000" dirty="0" smtClean="0">
                <a:solidFill>
                  <a:srgbClr val="0000FF"/>
                </a:solidFill>
              </a:rPr>
              <a:t>　</a:t>
            </a:r>
            <a:r>
              <a:rPr lang="en-US" altLang="ja-JP" sz="2000" dirty="0" smtClean="0">
                <a:solidFill>
                  <a:srgbClr val="0000FF"/>
                </a:solidFill>
              </a:rPr>
              <a:t>×</a:t>
            </a:r>
            <a:r>
              <a:rPr lang="ja-JP" altLang="en-US" sz="2000" dirty="0" smtClean="0">
                <a:solidFill>
                  <a:srgbClr val="0000FF"/>
                </a:solidFill>
              </a:rPr>
              <a:t>　</a:t>
            </a:r>
            <a:r>
              <a:rPr lang="en-US" altLang="ja-JP" sz="2000" dirty="0" smtClean="0">
                <a:solidFill>
                  <a:srgbClr val="0000FF"/>
                </a:solidFill>
              </a:rPr>
              <a:t>232step = Scanning range 232µm</a:t>
            </a:r>
            <a:endParaRPr lang="en-US" altLang="ja-JP" sz="2000" dirty="0">
              <a:solidFill>
                <a:srgbClr val="0000FF"/>
              </a:solidFill>
            </a:endParaRPr>
          </a:p>
        </p:txBody>
      </p:sp>
      <p:sp>
        <p:nvSpPr>
          <p:cNvPr id="18" name="正方形/長方形 17"/>
          <p:cNvSpPr/>
          <p:nvPr/>
        </p:nvSpPr>
        <p:spPr>
          <a:xfrm>
            <a:off x="904363" y="6318612"/>
            <a:ext cx="7472318" cy="400110"/>
          </a:xfrm>
          <a:prstGeom prst="rect">
            <a:avLst/>
          </a:prstGeom>
          <a:noFill/>
          <a:ln w="38100" cmpd="sng">
            <a:solidFill>
              <a:srgbClr val="008000"/>
            </a:solidFill>
          </a:ln>
        </p:spPr>
        <p:txBody>
          <a:bodyPr wrap="none">
            <a:spAutoFit/>
          </a:bodyPr>
          <a:lstStyle/>
          <a:p>
            <a:pPr algn="ctr"/>
            <a:r>
              <a:rPr lang="en-US" altLang="ja-JP" sz="2000" dirty="0" smtClean="0">
                <a:solidFill>
                  <a:srgbClr val="008000"/>
                </a:solidFill>
              </a:rPr>
              <a:t>Spectral range 10nm ÷ Spectral sampling 0.01nm = Data number 1000</a:t>
            </a:r>
            <a:endParaRPr lang="en-US" altLang="ja-JP" sz="2000" dirty="0">
              <a:solidFill>
                <a:srgbClr val="008000"/>
              </a:solidFill>
            </a:endParaRPr>
          </a:p>
        </p:txBody>
      </p:sp>
      <p:sp>
        <p:nvSpPr>
          <p:cNvPr id="20" name="テキスト ボックス 19"/>
          <p:cNvSpPr txBox="1"/>
          <p:nvPr/>
        </p:nvSpPr>
        <p:spPr>
          <a:xfrm rot="16200000">
            <a:off x="25369" y="3427259"/>
            <a:ext cx="2621230" cy="523220"/>
          </a:xfrm>
          <a:prstGeom prst="rect">
            <a:avLst/>
          </a:prstGeom>
          <a:noFill/>
        </p:spPr>
        <p:txBody>
          <a:bodyPr wrap="none" rtlCol="0">
            <a:spAutoFit/>
          </a:bodyPr>
          <a:lstStyle/>
          <a:p>
            <a:r>
              <a:rPr kumimoji="1" lang="en-US" altLang="ja-JP" sz="2800" dirty="0" smtClean="0">
                <a:solidFill>
                  <a:srgbClr val="0000FF"/>
                </a:solidFill>
              </a:rPr>
              <a:t>Sample scanning</a:t>
            </a:r>
            <a:endParaRPr kumimoji="1" lang="ja-JP" altLang="en-US" sz="2800" dirty="0">
              <a:solidFill>
                <a:srgbClr val="0000FF"/>
              </a:solidFill>
            </a:endParaRPr>
          </a:p>
        </p:txBody>
      </p:sp>
      <p:sp>
        <p:nvSpPr>
          <p:cNvPr id="19" name="テキスト ボックス 18"/>
          <p:cNvSpPr txBox="1"/>
          <p:nvPr/>
        </p:nvSpPr>
        <p:spPr>
          <a:xfrm>
            <a:off x="6909198" y="2204498"/>
            <a:ext cx="2608707" cy="1200328"/>
          </a:xfrm>
          <a:prstGeom prst="rect">
            <a:avLst/>
          </a:prstGeom>
          <a:noFill/>
        </p:spPr>
        <p:txBody>
          <a:bodyPr wrap="none" rtlCol="0">
            <a:spAutoFit/>
          </a:bodyPr>
          <a:lstStyle/>
          <a:p>
            <a:r>
              <a:rPr kumimoji="1" lang="en-US" altLang="ja-JP" sz="2400" dirty="0" smtClean="0"/>
              <a:t>Image size:</a:t>
            </a:r>
          </a:p>
          <a:p>
            <a:r>
              <a:rPr lang="en-US" altLang="ja-JP" sz="2400" dirty="0" smtClean="0"/>
              <a:t>232µm*232µm</a:t>
            </a:r>
            <a:endParaRPr kumimoji="1" lang="en-US" altLang="ja-JP" sz="2400" dirty="0" smtClean="0"/>
          </a:p>
          <a:p>
            <a:r>
              <a:rPr kumimoji="1" lang="en-US" altLang="ja-JP" sz="2400" dirty="0" smtClean="0"/>
              <a:t>1000pixel*</a:t>
            </a:r>
            <a:r>
              <a:rPr lang="en-US" altLang="ja-JP" sz="2400" dirty="0" smtClean="0"/>
              <a:t>232pixel</a:t>
            </a:r>
            <a:endParaRPr kumimoji="1" lang="ja-JP" altLang="en-US" sz="2400" dirty="0"/>
          </a:p>
        </p:txBody>
      </p:sp>
      <p:sp>
        <p:nvSpPr>
          <p:cNvPr id="11" name="テキスト ボックス 10"/>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26918228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深さプロファイル.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630" y="908723"/>
            <a:ext cx="7410823" cy="5575273"/>
          </a:xfrm>
          <a:prstGeom prst="rect">
            <a:avLst/>
          </a:prstGeom>
        </p:spPr>
      </p:pic>
      <p:sp>
        <p:nvSpPr>
          <p:cNvPr id="3" name="テキスト ボックス 2"/>
          <p:cNvSpPr txBox="1"/>
          <p:nvPr/>
        </p:nvSpPr>
        <p:spPr>
          <a:xfrm>
            <a:off x="4159538" y="6082097"/>
            <a:ext cx="2876509" cy="461665"/>
          </a:xfrm>
          <a:prstGeom prst="rect">
            <a:avLst/>
          </a:prstGeom>
          <a:solidFill>
            <a:schemeClr val="bg1"/>
          </a:solidFill>
        </p:spPr>
        <p:txBody>
          <a:bodyPr wrap="none" rtlCol="0">
            <a:spAutoFit/>
          </a:bodyPr>
          <a:lstStyle/>
          <a:p>
            <a:r>
              <a:rPr kumimoji="1" lang="en-US" altLang="ja-JP" sz="2400" dirty="0" smtClean="0">
                <a:latin typeface="Arial"/>
                <a:cs typeface="Arial"/>
              </a:rPr>
              <a:t>Depth position (µm)</a:t>
            </a:r>
            <a:endParaRPr kumimoji="1" lang="ja-JP" altLang="en-US" sz="2400" dirty="0">
              <a:latin typeface="Arial"/>
              <a:cs typeface="Arial"/>
            </a:endParaRPr>
          </a:p>
        </p:txBody>
      </p:sp>
      <p:sp>
        <p:nvSpPr>
          <p:cNvPr id="7" name="テキスト ボックス 6"/>
          <p:cNvSpPr txBox="1"/>
          <p:nvPr/>
        </p:nvSpPr>
        <p:spPr>
          <a:xfrm rot="16200000">
            <a:off x="248599" y="3511300"/>
            <a:ext cx="3058650" cy="461665"/>
          </a:xfrm>
          <a:prstGeom prst="rect">
            <a:avLst/>
          </a:prstGeom>
          <a:solidFill>
            <a:schemeClr val="bg1"/>
          </a:solidFill>
        </p:spPr>
        <p:txBody>
          <a:bodyPr wrap="none" rtlCol="0">
            <a:spAutoFit/>
          </a:bodyPr>
          <a:lstStyle/>
          <a:p>
            <a:r>
              <a:rPr kumimoji="1" lang="en-US" altLang="ja-JP" sz="2400" dirty="0" smtClean="0">
                <a:latin typeface="Arial"/>
                <a:cs typeface="Arial"/>
              </a:rPr>
              <a:t>Signal intensity (</a:t>
            </a:r>
            <a:r>
              <a:rPr kumimoji="1" lang="en-US" altLang="ja-JP" sz="2400" dirty="0" err="1" smtClean="0">
                <a:latin typeface="Arial"/>
                <a:cs typeface="Arial"/>
              </a:rPr>
              <a:t>a.u</a:t>
            </a:r>
            <a:r>
              <a:rPr kumimoji="1" lang="en-US" altLang="ja-JP" sz="2400" dirty="0" smtClean="0">
                <a:latin typeface="Arial"/>
                <a:cs typeface="Arial"/>
              </a:rPr>
              <a:t>.)</a:t>
            </a:r>
            <a:endParaRPr kumimoji="1" lang="ja-JP" altLang="en-US" sz="2400" dirty="0">
              <a:latin typeface="Arial"/>
              <a:cs typeface="Arial"/>
            </a:endParaRPr>
          </a:p>
        </p:txBody>
      </p:sp>
      <p:sp>
        <p:nvSpPr>
          <p:cNvPr id="8" name="テキスト ボックス 7"/>
          <p:cNvSpPr txBox="1"/>
          <p:nvPr/>
        </p:nvSpPr>
        <p:spPr>
          <a:xfrm>
            <a:off x="6747352" y="2075918"/>
            <a:ext cx="1190099" cy="830997"/>
          </a:xfrm>
          <a:prstGeom prst="rect">
            <a:avLst/>
          </a:prstGeom>
          <a:solidFill>
            <a:schemeClr val="bg1"/>
          </a:solidFill>
        </p:spPr>
        <p:txBody>
          <a:bodyPr wrap="none" rtlCol="0">
            <a:spAutoFit/>
          </a:bodyPr>
          <a:lstStyle/>
          <a:p>
            <a:r>
              <a:rPr kumimoji="1" lang="en-US" altLang="ja-JP" sz="2400" dirty="0" smtClean="0">
                <a:latin typeface="Arial"/>
                <a:cs typeface="Arial"/>
              </a:rPr>
              <a:t>without</a:t>
            </a:r>
          </a:p>
          <a:p>
            <a:r>
              <a:rPr kumimoji="1" lang="en-US" altLang="ja-JP" sz="2400" dirty="0" smtClean="0">
                <a:latin typeface="Arial"/>
                <a:cs typeface="Arial"/>
              </a:rPr>
              <a:t>pinhole</a:t>
            </a:r>
          </a:p>
        </p:txBody>
      </p:sp>
      <p:sp>
        <p:nvSpPr>
          <p:cNvPr id="10" name="テキスト ボックス 9"/>
          <p:cNvSpPr txBox="1"/>
          <p:nvPr/>
        </p:nvSpPr>
        <p:spPr>
          <a:xfrm>
            <a:off x="4097221" y="4095965"/>
            <a:ext cx="1177275" cy="830997"/>
          </a:xfrm>
          <a:prstGeom prst="rect">
            <a:avLst/>
          </a:prstGeom>
          <a:solidFill>
            <a:schemeClr val="bg1"/>
          </a:solidFill>
        </p:spPr>
        <p:txBody>
          <a:bodyPr wrap="none" rtlCol="0">
            <a:spAutoFit/>
          </a:bodyPr>
          <a:lstStyle/>
          <a:p>
            <a:pPr algn="ctr"/>
            <a:r>
              <a:rPr kumimoji="1" lang="en-US" altLang="ja-JP" sz="2400" dirty="0" smtClean="0">
                <a:latin typeface="Arial"/>
                <a:cs typeface="Arial"/>
              </a:rPr>
              <a:t>with</a:t>
            </a:r>
          </a:p>
          <a:p>
            <a:pPr algn="ctr"/>
            <a:r>
              <a:rPr kumimoji="1" lang="en-US" altLang="ja-JP" sz="2400" dirty="0" smtClean="0">
                <a:latin typeface="Arial"/>
                <a:cs typeface="Arial"/>
              </a:rPr>
              <a:t>pinhole</a:t>
            </a:r>
          </a:p>
        </p:txBody>
      </p:sp>
      <p:sp>
        <p:nvSpPr>
          <p:cNvPr id="5" name="正方形/長方形 4"/>
          <p:cNvSpPr/>
          <p:nvPr/>
        </p:nvSpPr>
        <p:spPr>
          <a:xfrm>
            <a:off x="5842000" y="908721"/>
            <a:ext cx="3003176" cy="8095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 y="524000"/>
            <a:ext cx="9906000" cy="769441"/>
          </a:xfrm>
          <a:prstGeom prst="rect">
            <a:avLst/>
          </a:prstGeom>
          <a:noFill/>
        </p:spPr>
        <p:txBody>
          <a:bodyPr wrap="square" rtlCol="0">
            <a:spAutoFit/>
          </a:bodyPr>
          <a:lstStyle/>
          <a:p>
            <a:pPr algn="ctr"/>
            <a:r>
              <a:rPr kumimoji="1" lang="en-US" altLang="ja-JP" sz="4400" b="1" dirty="0" smtClean="0">
                <a:latin typeface="Arial"/>
                <a:cs typeface="Arial"/>
              </a:rPr>
              <a:t>Confocal property</a:t>
            </a:r>
            <a:endParaRPr kumimoji="1" lang="ja-JP" altLang="en-US" sz="4400" b="1" dirty="0">
              <a:latin typeface="Arial"/>
              <a:cs typeface="Arial"/>
            </a:endParaRPr>
          </a:p>
        </p:txBody>
      </p:sp>
      <p:sp>
        <p:nvSpPr>
          <p:cNvPr id="9" name="テキスト ボックス 8"/>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34562456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40222" y="1240395"/>
            <a:ext cx="3107942" cy="461665"/>
          </a:xfrm>
          <a:prstGeom prst="rect">
            <a:avLst/>
          </a:prstGeom>
          <a:noFill/>
        </p:spPr>
        <p:txBody>
          <a:bodyPr wrap="none" rtlCol="0">
            <a:spAutoFit/>
          </a:bodyPr>
          <a:lstStyle/>
          <a:p>
            <a:r>
              <a:rPr kumimoji="1" lang="en-US" altLang="ja-JP" sz="2400" dirty="0" smtClean="0">
                <a:latin typeface="Arial"/>
                <a:cs typeface="Arial"/>
              </a:rPr>
              <a:t>Depth position = 0µm</a:t>
            </a:r>
            <a:endParaRPr kumimoji="1" lang="ja-JP" altLang="en-US" sz="2400" dirty="0">
              <a:latin typeface="Arial"/>
              <a:cs typeface="Arial"/>
            </a:endParaRPr>
          </a:p>
        </p:txBody>
      </p:sp>
      <p:pic>
        <p:nvPicPr>
          <p:cNvPr id="4" name="図 3" descr="ピンホールなし・Z=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601" y="1657226"/>
            <a:ext cx="3900000" cy="3600000"/>
          </a:xfrm>
          <a:prstGeom prst="rect">
            <a:avLst/>
          </a:prstGeom>
        </p:spPr>
      </p:pic>
      <p:pic>
        <p:nvPicPr>
          <p:cNvPr id="8" name="図 7" descr="ピンホールなし・Z=100μ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597" y="1657226"/>
            <a:ext cx="3900000" cy="3600000"/>
          </a:xfrm>
          <a:prstGeom prst="rect">
            <a:avLst/>
          </a:prstGeom>
        </p:spPr>
      </p:pic>
      <p:cxnSp>
        <p:nvCxnSpPr>
          <p:cNvPr id="13" name="直線矢印コネクタ 12"/>
          <p:cNvCxnSpPr/>
          <p:nvPr/>
        </p:nvCxnSpPr>
        <p:spPr>
          <a:xfrm flipV="1">
            <a:off x="1208584" y="1657226"/>
            <a:ext cx="0" cy="360040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p:nvPr/>
        </p:nvCxnSpPr>
        <p:spPr>
          <a:xfrm>
            <a:off x="1364604" y="5473650"/>
            <a:ext cx="3900433"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3" y="186215"/>
            <a:ext cx="9905999" cy="707886"/>
          </a:xfrm>
          <a:prstGeom prst="rect">
            <a:avLst/>
          </a:prstGeom>
          <a:noFill/>
        </p:spPr>
        <p:txBody>
          <a:bodyPr wrap="square" rtlCol="0">
            <a:spAutoFit/>
          </a:bodyPr>
          <a:lstStyle/>
          <a:p>
            <a:r>
              <a:rPr lang="en-US" altLang="ja-JP" sz="4000" b="1" dirty="0" smtClean="0">
                <a:latin typeface="Arial"/>
                <a:cs typeface="Arial"/>
              </a:rPr>
              <a:t>Reflection image without pinhole</a:t>
            </a:r>
            <a:endParaRPr lang="ja-JP" altLang="en-US" sz="4000" b="1" dirty="0">
              <a:latin typeface="Arial"/>
              <a:cs typeface="Arial"/>
            </a:endParaRPr>
          </a:p>
        </p:txBody>
      </p:sp>
      <p:sp>
        <p:nvSpPr>
          <p:cNvPr id="9" name="正方形/長方形 8"/>
          <p:cNvSpPr/>
          <p:nvPr/>
        </p:nvSpPr>
        <p:spPr>
          <a:xfrm>
            <a:off x="5707184" y="1240395"/>
            <a:ext cx="3630020" cy="461665"/>
          </a:xfrm>
          <a:prstGeom prst="rect">
            <a:avLst/>
          </a:prstGeom>
        </p:spPr>
        <p:txBody>
          <a:bodyPr wrap="none">
            <a:spAutoFit/>
          </a:bodyPr>
          <a:lstStyle/>
          <a:p>
            <a:r>
              <a:rPr lang="en-US" altLang="ja-JP" sz="2400" dirty="0">
                <a:latin typeface="Arial"/>
                <a:cs typeface="Arial"/>
              </a:rPr>
              <a:t>Depth position = </a:t>
            </a:r>
            <a:r>
              <a:rPr lang="en-US" altLang="ja-JP" sz="2400" dirty="0" smtClean="0">
                <a:latin typeface="Arial"/>
                <a:cs typeface="Arial"/>
              </a:rPr>
              <a:t>+100µm</a:t>
            </a:r>
            <a:endParaRPr lang="ja-JP" altLang="en-US" sz="2400" dirty="0">
              <a:latin typeface="Arial"/>
              <a:cs typeface="Arial"/>
            </a:endParaRPr>
          </a:p>
        </p:txBody>
      </p:sp>
      <p:sp>
        <p:nvSpPr>
          <p:cNvPr id="21" name="テキスト ボックス 20"/>
          <p:cNvSpPr txBox="1"/>
          <p:nvPr/>
        </p:nvSpPr>
        <p:spPr>
          <a:xfrm>
            <a:off x="1984264" y="5411333"/>
            <a:ext cx="2576146" cy="523220"/>
          </a:xfrm>
          <a:prstGeom prst="rect">
            <a:avLst/>
          </a:prstGeom>
          <a:noFill/>
        </p:spPr>
        <p:txBody>
          <a:bodyPr wrap="none" rtlCol="0">
            <a:spAutoFit/>
          </a:bodyPr>
          <a:lstStyle/>
          <a:p>
            <a:r>
              <a:rPr kumimoji="1" lang="en-US" altLang="ja-JP" sz="2800" dirty="0" smtClean="0">
                <a:solidFill>
                  <a:srgbClr val="008000"/>
                </a:solidFill>
              </a:rPr>
              <a:t>Wavelength axis</a:t>
            </a:r>
            <a:endParaRPr kumimoji="1" lang="ja-JP" altLang="en-US" sz="2800" dirty="0">
              <a:solidFill>
                <a:srgbClr val="008000"/>
              </a:solidFill>
            </a:endParaRPr>
          </a:p>
        </p:txBody>
      </p:sp>
      <p:sp>
        <p:nvSpPr>
          <p:cNvPr id="22" name="テキスト ボックス 21"/>
          <p:cNvSpPr txBox="1"/>
          <p:nvPr/>
        </p:nvSpPr>
        <p:spPr>
          <a:xfrm rot="16200000">
            <a:off x="-363641" y="3354152"/>
            <a:ext cx="2621230" cy="523220"/>
          </a:xfrm>
          <a:prstGeom prst="rect">
            <a:avLst/>
          </a:prstGeom>
          <a:noFill/>
        </p:spPr>
        <p:txBody>
          <a:bodyPr wrap="none" rtlCol="0">
            <a:spAutoFit/>
          </a:bodyPr>
          <a:lstStyle/>
          <a:p>
            <a:r>
              <a:rPr kumimoji="1" lang="en-US" altLang="ja-JP" sz="2800" dirty="0" smtClean="0">
                <a:solidFill>
                  <a:srgbClr val="0000FF"/>
                </a:solidFill>
              </a:rPr>
              <a:t>Sample scanning</a:t>
            </a:r>
            <a:endParaRPr kumimoji="1" lang="ja-JP" altLang="en-US" sz="2800" dirty="0">
              <a:solidFill>
                <a:srgbClr val="0000FF"/>
              </a:solidFill>
            </a:endParaRPr>
          </a:p>
        </p:txBody>
      </p:sp>
      <p:sp>
        <p:nvSpPr>
          <p:cNvPr id="24" name="正方形/長方形 23"/>
          <p:cNvSpPr/>
          <p:nvPr/>
        </p:nvSpPr>
        <p:spPr>
          <a:xfrm>
            <a:off x="1328112" y="6166677"/>
            <a:ext cx="7472318" cy="400110"/>
          </a:xfrm>
          <a:prstGeom prst="rect">
            <a:avLst/>
          </a:prstGeom>
          <a:noFill/>
          <a:ln w="38100" cmpd="sng">
            <a:solidFill>
              <a:srgbClr val="008000"/>
            </a:solidFill>
          </a:ln>
        </p:spPr>
        <p:txBody>
          <a:bodyPr wrap="none">
            <a:spAutoFit/>
          </a:bodyPr>
          <a:lstStyle/>
          <a:p>
            <a:pPr algn="ctr"/>
            <a:r>
              <a:rPr lang="en-US" altLang="ja-JP" sz="2000" dirty="0" smtClean="0">
                <a:solidFill>
                  <a:srgbClr val="008000"/>
                </a:solidFill>
              </a:rPr>
              <a:t>Spectral range 10nm ÷ Spectral sampling 0.01nm = Data number 1000</a:t>
            </a:r>
            <a:endParaRPr lang="en-US" altLang="ja-JP" sz="2000" dirty="0">
              <a:solidFill>
                <a:srgbClr val="008000"/>
              </a:solidFill>
            </a:endParaRPr>
          </a:p>
        </p:txBody>
      </p:sp>
      <p:sp>
        <p:nvSpPr>
          <p:cNvPr id="25" name="テキスト ボックス 24"/>
          <p:cNvSpPr txBox="1"/>
          <p:nvPr/>
        </p:nvSpPr>
        <p:spPr>
          <a:xfrm rot="16200000">
            <a:off x="-2017008" y="3875351"/>
            <a:ext cx="5139072" cy="400110"/>
          </a:xfrm>
          <a:prstGeom prst="rect">
            <a:avLst/>
          </a:prstGeom>
          <a:noFill/>
          <a:ln w="38100" cmpd="sng">
            <a:solidFill>
              <a:srgbClr val="0000FF"/>
            </a:solidFill>
          </a:ln>
        </p:spPr>
        <p:txBody>
          <a:bodyPr wrap="none" rtlCol="0">
            <a:spAutoFit/>
          </a:bodyPr>
          <a:lstStyle/>
          <a:p>
            <a:r>
              <a:rPr lang="en-US" altLang="ja-JP" sz="2000" dirty="0" smtClean="0">
                <a:solidFill>
                  <a:srgbClr val="0000FF"/>
                </a:solidFill>
              </a:rPr>
              <a:t>1μm/step</a:t>
            </a:r>
            <a:r>
              <a:rPr lang="ja-JP" altLang="en-US" sz="2000" dirty="0" smtClean="0">
                <a:solidFill>
                  <a:srgbClr val="0000FF"/>
                </a:solidFill>
              </a:rPr>
              <a:t>　</a:t>
            </a:r>
            <a:r>
              <a:rPr lang="en-US" altLang="ja-JP" sz="2000" dirty="0" smtClean="0">
                <a:solidFill>
                  <a:srgbClr val="0000FF"/>
                </a:solidFill>
              </a:rPr>
              <a:t>×</a:t>
            </a:r>
            <a:r>
              <a:rPr lang="ja-JP" altLang="en-US" sz="2000" dirty="0" smtClean="0">
                <a:solidFill>
                  <a:srgbClr val="0000FF"/>
                </a:solidFill>
              </a:rPr>
              <a:t>　</a:t>
            </a:r>
            <a:r>
              <a:rPr lang="en-US" altLang="ja-JP" sz="2000" dirty="0" smtClean="0">
                <a:solidFill>
                  <a:srgbClr val="0000FF"/>
                </a:solidFill>
              </a:rPr>
              <a:t>100step = Scanning range 100µm</a:t>
            </a:r>
            <a:endParaRPr lang="en-US" altLang="ja-JP" sz="2000" dirty="0">
              <a:solidFill>
                <a:srgbClr val="0000FF"/>
              </a:solidFill>
            </a:endParaRPr>
          </a:p>
        </p:txBody>
      </p:sp>
      <p:sp>
        <p:nvSpPr>
          <p:cNvPr id="14" name="テキスト ボックス 13"/>
          <p:cNvSpPr txBox="1"/>
          <p:nvPr/>
        </p:nvSpPr>
        <p:spPr>
          <a:xfrm>
            <a:off x="1593582" y="838366"/>
            <a:ext cx="6170830" cy="461665"/>
          </a:xfrm>
          <a:prstGeom prst="rect">
            <a:avLst/>
          </a:prstGeom>
          <a:noFill/>
        </p:spPr>
        <p:txBody>
          <a:bodyPr wrap="none" rtlCol="0">
            <a:spAutoFit/>
          </a:bodyPr>
          <a:lstStyle/>
          <a:p>
            <a:r>
              <a:rPr kumimoji="1" lang="en-US" altLang="ja-JP" sz="2400" dirty="0" smtClean="0">
                <a:solidFill>
                  <a:srgbClr val="8000FF"/>
                </a:solidFill>
              </a:rPr>
              <a:t>Image size:</a:t>
            </a:r>
            <a:r>
              <a:rPr lang="en-US" altLang="ja-JP" sz="2400" dirty="0" smtClean="0">
                <a:solidFill>
                  <a:srgbClr val="8000FF"/>
                </a:solidFill>
              </a:rPr>
              <a:t>100µm*100µm</a:t>
            </a:r>
            <a:r>
              <a:rPr lang="en-US" altLang="ja-JP" sz="2400" dirty="0">
                <a:solidFill>
                  <a:srgbClr val="8000FF"/>
                </a:solidFill>
              </a:rPr>
              <a:t> </a:t>
            </a:r>
            <a:r>
              <a:rPr lang="en-US" altLang="ja-JP" sz="2400" dirty="0" smtClean="0">
                <a:solidFill>
                  <a:srgbClr val="8000FF"/>
                </a:solidFill>
              </a:rPr>
              <a:t>(</a:t>
            </a:r>
            <a:r>
              <a:rPr kumimoji="1" lang="en-US" altLang="ja-JP" sz="2400" dirty="0" smtClean="0">
                <a:solidFill>
                  <a:srgbClr val="8000FF"/>
                </a:solidFill>
              </a:rPr>
              <a:t>1000pixel*</a:t>
            </a:r>
            <a:r>
              <a:rPr lang="en-US" altLang="ja-JP" sz="2400" dirty="0" smtClean="0">
                <a:solidFill>
                  <a:srgbClr val="8000FF"/>
                </a:solidFill>
              </a:rPr>
              <a:t>232pixel)</a:t>
            </a:r>
            <a:endParaRPr kumimoji="1" lang="ja-JP" altLang="en-US" sz="2400" dirty="0">
              <a:solidFill>
                <a:srgbClr val="8000FF"/>
              </a:solidFill>
            </a:endParaRPr>
          </a:p>
        </p:txBody>
      </p:sp>
      <p:sp>
        <p:nvSpPr>
          <p:cNvPr id="15" name="テキスト ボックス 14"/>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26306760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ピンホールあり・Z=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593" y="1699352"/>
            <a:ext cx="3900000" cy="3600000"/>
          </a:xfrm>
          <a:prstGeom prst="rect">
            <a:avLst/>
          </a:prstGeom>
        </p:spPr>
      </p:pic>
      <p:pic>
        <p:nvPicPr>
          <p:cNvPr id="7" name="図 6" descr="ピンホールあり・Z=100μ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069" y="1627344"/>
            <a:ext cx="3900000" cy="3600000"/>
          </a:xfrm>
          <a:prstGeom prst="rect">
            <a:avLst/>
          </a:prstGeom>
        </p:spPr>
      </p:pic>
      <p:cxnSp>
        <p:nvCxnSpPr>
          <p:cNvPr id="24" name="直線矢印コネクタ 23"/>
          <p:cNvCxnSpPr/>
          <p:nvPr/>
        </p:nvCxnSpPr>
        <p:spPr>
          <a:xfrm flipV="1">
            <a:off x="1208584" y="1627344"/>
            <a:ext cx="0" cy="360040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1364604" y="5443768"/>
            <a:ext cx="3900433"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3" y="139176"/>
            <a:ext cx="9905999" cy="769441"/>
          </a:xfrm>
          <a:prstGeom prst="rect">
            <a:avLst/>
          </a:prstGeom>
          <a:noFill/>
        </p:spPr>
        <p:txBody>
          <a:bodyPr wrap="square" rtlCol="0">
            <a:spAutoFit/>
          </a:bodyPr>
          <a:lstStyle/>
          <a:p>
            <a:r>
              <a:rPr lang="en-US" altLang="ja-JP" sz="4400" b="1" dirty="0" smtClean="0">
                <a:latin typeface="Arial"/>
                <a:cs typeface="Arial"/>
              </a:rPr>
              <a:t>Reflection image with pinhole</a:t>
            </a:r>
            <a:endParaRPr lang="ja-JP" altLang="en-US" sz="4400" b="1" dirty="0">
              <a:latin typeface="Arial"/>
              <a:cs typeface="Arial"/>
            </a:endParaRPr>
          </a:p>
        </p:txBody>
      </p:sp>
      <p:sp>
        <p:nvSpPr>
          <p:cNvPr id="17" name="テキスト ボックス 16"/>
          <p:cNvSpPr txBox="1"/>
          <p:nvPr/>
        </p:nvSpPr>
        <p:spPr>
          <a:xfrm>
            <a:off x="1984264" y="5381451"/>
            <a:ext cx="2576146" cy="523220"/>
          </a:xfrm>
          <a:prstGeom prst="rect">
            <a:avLst/>
          </a:prstGeom>
          <a:noFill/>
        </p:spPr>
        <p:txBody>
          <a:bodyPr wrap="none" rtlCol="0">
            <a:spAutoFit/>
          </a:bodyPr>
          <a:lstStyle/>
          <a:p>
            <a:r>
              <a:rPr kumimoji="1" lang="en-US" altLang="ja-JP" sz="2800" dirty="0" smtClean="0">
                <a:solidFill>
                  <a:srgbClr val="008000"/>
                </a:solidFill>
              </a:rPr>
              <a:t>Wavelength axis</a:t>
            </a:r>
            <a:endParaRPr kumimoji="1" lang="ja-JP" altLang="en-US" sz="2800" dirty="0">
              <a:solidFill>
                <a:srgbClr val="008000"/>
              </a:solidFill>
            </a:endParaRPr>
          </a:p>
        </p:txBody>
      </p:sp>
      <p:sp>
        <p:nvSpPr>
          <p:cNvPr id="18" name="テキスト ボックス 17"/>
          <p:cNvSpPr txBox="1"/>
          <p:nvPr/>
        </p:nvSpPr>
        <p:spPr>
          <a:xfrm rot="16200000">
            <a:off x="-363641" y="3324270"/>
            <a:ext cx="2621230" cy="523220"/>
          </a:xfrm>
          <a:prstGeom prst="rect">
            <a:avLst/>
          </a:prstGeom>
          <a:noFill/>
        </p:spPr>
        <p:txBody>
          <a:bodyPr wrap="none" rtlCol="0">
            <a:spAutoFit/>
          </a:bodyPr>
          <a:lstStyle/>
          <a:p>
            <a:r>
              <a:rPr kumimoji="1" lang="en-US" altLang="ja-JP" sz="2800" dirty="0" smtClean="0">
                <a:solidFill>
                  <a:srgbClr val="0000FF"/>
                </a:solidFill>
              </a:rPr>
              <a:t>Sample scanning</a:t>
            </a:r>
            <a:endParaRPr kumimoji="1" lang="ja-JP" altLang="en-US" sz="2800" dirty="0">
              <a:solidFill>
                <a:srgbClr val="0000FF"/>
              </a:solidFill>
            </a:endParaRPr>
          </a:p>
        </p:txBody>
      </p:sp>
      <p:sp>
        <p:nvSpPr>
          <p:cNvPr id="19" name="正方形/長方形 18"/>
          <p:cNvSpPr/>
          <p:nvPr/>
        </p:nvSpPr>
        <p:spPr>
          <a:xfrm>
            <a:off x="1328112" y="6136795"/>
            <a:ext cx="7472318" cy="400110"/>
          </a:xfrm>
          <a:prstGeom prst="rect">
            <a:avLst/>
          </a:prstGeom>
          <a:noFill/>
          <a:ln w="38100" cmpd="sng">
            <a:solidFill>
              <a:srgbClr val="008000"/>
            </a:solidFill>
          </a:ln>
        </p:spPr>
        <p:txBody>
          <a:bodyPr wrap="none">
            <a:spAutoFit/>
          </a:bodyPr>
          <a:lstStyle/>
          <a:p>
            <a:pPr algn="ctr"/>
            <a:r>
              <a:rPr lang="en-US" altLang="ja-JP" sz="2000" dirty="0" smtClean="0">
                <a:solidFill>
                  <a:srgbClr val="008000"/>
                </a:solidFill>
              </a:rPr>
              <a:t>Spectral range 10nm ÷ Spectral sampling 0.01nm = Data number 1000</a:t>
            </a:r>
            <a:endParaRPr lang="en-US" altLang="ja-JP" sz="2000" dirty="0">
              <a:solidFill>
                <a:srgbClr val="008000"/>
              </a:solidFill>
            </a:endParaRPr>
          </a:p>
        </p:txBody>
      </p:sp>
      <p:sp>
        <p:nvSpPr>
          <p:cNvPr id="21" name="テキスト ボックス 20"/>
          <p:cNvSpPr txBox="1"/>
          <p:nvPr/>
        </p:nvSpPr>
        <p:spPr>
          <a:xfrm>
            <a:off x="1740222" y="1210513"/>
            <a:ext cx="3107942" cy="461665"/>
          </a:xfrm>
          <a:prstGeom prst="rect">
            <a:avLst/>
          </a:prstGeom>
          <a:noFill/>
        </p:spPr>
        <p:txBody>
          <a:bodyPr wrap="none" rtlCol="0">
            <a:spAutoFit/>
          </a:bodyPr>
          <a:lstStyle/>
          <a:p>
            <a:r>
              <a:rPr kumimoji="1" lang="en-US" altLang="ja-JP" sz="2400" dirty="0" smtClean="0">
                <a:latin typeface="Arial"/>
                <a:cs typeface="Arial"/>
              </a:rPr>
              <a:t>Depth position = 0µm</a:t>
            </a:r>
            <a:endParaRPr kumimoji="1" lang="ja-JP" altLang="en-US" sz="2400" dirty="0">
              <a:latin typeface="Arial"/>
              <a:cs typeface="Arial"/>
            </a:endParaRPr>
          </a:p>
        </p:txBody>
      </p:sp>
      <p:sp>
        <p:nvSpPr>
          <p:cNvPr id="22" name="正方形/長方形 21"/>
          <p:cNvSpPr/>
          <p:nvPr/>
        </p:nvSpPr>
        <p:spPr>
          <a:xfrm>
            <a:off x="5707184" y="1210513"/>
            <a:ext cx="3630020" cy="461665"/>
          </a:xfrm>
          <a:prstGeom prst="rect">
            <a:avLst/>
          </a:prstGeom>
        </p:spPr>
        <p:txBody>
          <a:bodyPr wrap="none">
            <a:spAutoFit/>
          </a:bodyPr>
          <a:lstStyle/>
          <a:p>
            <a:r>
              <a:rPr lang="en-US" altLang="ja-JP" sz="2400" dirty="0">
                <a:latin typeface="Arial"/>
                <a:cs typeface="Arial"/>
              </a:rPr>
              <a:t>Depth position = </a:t>
            </a:r>
            <a:r>
              <a:rPr lang="en-US" altLang="ja-JP" sz="2400" dirty="0" smtClean="0">
                <a:latin typeface="Arial"/>
                <a:cs typeface="Arial"/>
              </a:rPr>
              <a:t>+100µm</a:t>
            </a:r>
            <a:endParaRPr lang="ja-JP" altLang="en-US" sz="2400" dirty="0">
              <a:latin typeface="Arial"/>
              <a:cs typeface="Arial"/>
            </a:endParaRPr>
          </a:p>
        </p:txBody>
      </p:sp>
      <p:sp>
        <p:nvSpPr>
          <p:cNvPr id="13" name="テキスト ボックス 12"/>
          <p:cNvSpPr txBox="1"/>
          <p:nvPr/>
        </p:nvSpPr>
        <p:spPr>
          <a:xfrm rot="16200000">
            <a:off x="-2017008" y="3875351"/>
            <a:ext cx="5139072" cy="400110"/>
          </a:xfrm>
          <a:prstGeom prst="rect">
            <a:avLst/>
          </a:prstGeom>
          <a:noFill/>
          <a:ln w="38100" cmpd="sng">
            <a:solidFill>
              <a:srgbClr val="0000FF"/>
            </a:solidFill>
          </a:ln>
        </p:spPr>
        <p:txBody>
          <a:bodyPr wrap="none" rtlCol="0">
            <a:spAutoFit/>
          </a:bodyPr>
          <a:lstStyle/>
          <a:p>
            <a:r>
              <a:rPr lang="en-US" altLang="ja-JP" sz="2000" dirty="0" smtClean="0">
                <a:solidFill>
                  <a:srgbClr val="0000FF"/>
                </a:solidFill>
              </a:rPr>
              <a:t>1μm/step</a:t>
            </a:r>
            <a:r>
              <a:rPr lang="ja-JP" altLang="en-US" sz="2000" dirty="0" smtClean="0">
                <a:solidFill>
                  <a:srgbClr val="0000FF"/>
                </a:solidFill>
              </a:rPr>
              <a:t>　</a:t>
            </a:r>
            <a:r>
              <a:rPr lang="en-US" altLang="ja-JP" sz="2000" dirty="0" smtClean="0">
                <a:solidFill>
                  <a:srgbClr val="0000FF"/>
                </a:solidFill>
              </a:rPr>
              <a:t>×</a:t>
            </a:r>
            <a:r>
              <a:rPr lang="ja-JP" altLang="en-US" sz="2000" dirty="0" smtClean="0">
                <a:solidFill>
                  <a:srgbClr val="0000FF"/>
                </a:solidFill>
              </a:rPr>
              <a:t>　</a:t>
            </a:r>
            <a:r>
              <a:rPr lang="en-US" altLang="ja-JP" sz="2000" dirty="0" smtClean="0">
                <a:solidFill>
                  <a:srgbClr val="0000FF"/>
                </a:solidFill>
              </a:rPr>
              <a:t>100step = Scanning range 100µm</a:t>
            </a:r>
            <a:endParaRPr lang="en-US" altLang="ja-JP" sz="2000" dirty="0">
              <a:solidFill>
                <a:srgbClr val="0000FF"/>
              </a:solidFill>
            </a:endParaRPr>
          </a:p>
        </p:txBody>
      </p:sp>
      <p:sp>
        <p:nvSpPr>
          <p:cNvPr id="14" name="テキスト ボックス 13"/>
          <p:cNvSpPr txBox="1"/>
          <p:nvPr/>
        </p:nvSpPr>
        <p:spPr>
          <a:xfrm>
            <a:off x="1593582" y="838366"/>
            <a:ext cx="6170830" cy="461665"/>
          </a:xfrm>
          <a:prstGeom prst="rect">
            <a:avLst/>
          </a:prstGeom>
          <a:noFill/>
        </p:spPr>
        <p:txBody>
          <a:bodyPr wrap="none" rtlCol="0">
            <a:spAutoFit/>
          </a:bodyPr>
          <a:lstStyle/>
          <a:p>
            <a:r>
              <a:rPr kumimoji="1" lang="en-US" altLang="ja-JP" sz="2400" dirty="0" smtClean="0">
                <a:solidFill>
                  <a:srgbClr val="8000FF"/>
                </a:solidFill>
              </a:rPr>
              <a:t>Image size:</a:t>
            </a:r>
            <a:r>
              <a:rPr lang="en-US" altLang="ja-JP" sz="2400" dirty="0" smtClean="0">
                <a:solidFill>
                  <a:srgbClr val="8000FF"/>
                </a:solidFill>
              </a:rPr>
              <a:t>100µm*100µm</a:t>
            </a:r>
            <a:r>
              <a:rPr lang="en-US" altLang="ja-JP" sz="2400" dirty="0">
                <a:solidFill>
                  <a:srgbClr val="8000FF"/>
                </a:solidFill>
              </a:rPr>
              <a:t> </a:t>
            </a:r>
            <a:r>
              <a:rPr lang="en-US" altLang="ja-JP" sz="2400" dirty="0" smtClean="0">
                <a:solidFill>
                  <a:srgbClr val="8000FF"/>
                </a:solidFill>
              </a:rPr>
              <a:t>(</a:t>
            </a:r>
            <a:r>
              <a:rPr kumimoji="1" lang="en-US" altLang="ja-JP" sz="2400" dirty="0" smtClean="0">
                <a:solidFill>
                  <a:srgbClr val="8000FF"/>
                </a:solidFill>
              </a:rPr>
              <a:t>1000pixel*</a:t>
            </a:r>
            <a:r>
              <a:rPr lang="en-US" altLang="ja-JP" sz="2400" dirty="0" smtClean="0">
                <a:solidFill>
                  <a:srgbClr val="8000FF"/>
                </a:solidFill>
              </a:rPr>
              <a:t>232pixel)</a:t>
            </a:r>
            <a:endParaRPr kumimoji="1" lang="ja-JP" altLang="en-US" sz="2400" dirty="0">
              <a:solidFill>
                <a:srgbClr val="8000FF"/>
              </a:solidFill>
            </a:endParaRPr>
          </a:p>
        </p:txBody>
      </p:sp>
      <p:sp>
        <p:nvSpPr>
          <p:cNvPr id="15" name="テキスト ボックス 14"/>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40422276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95" y="4621"/>
            <a:ext cx="8182272" cy="956303"/>
          </a:xfrm>
          <a:solidFill>
            <a:schemeClr val="bg1">
              <a:alpha val="83000"/>
            </a:schemeClr>
          </a:solidFill>
        </p:spPr>
        <p:txBody>
          <a:bodyPr/>
          <a:lstStyle/>
          <a:p>
            <a:r>
              <a:rPr lang="en-US" altLang="ja-JP" dirty="0" smtClean="0">
                <a:latin typeface="Arial"/>
                <a:cs typeface="Arial"/>
              </a:rPr>
              <a:t>Experimental setup </a:t>
            </a:r>
            <a:br>
              <a:rPr lang="en-US" altLang="ja-JP" dirty="0" smtClean="0">
                <a:latin typeface="Arial"/>
                <a:cs typeface="Arial"/>
              </a:rPr>
            </a:br>
            <a:r>
              <a:rPr lang="en-US" altLang="ja-JP" dirty="0" smtClean="0">
                <a:latin typeface="Arial"/>
                <a:cs typeface="Arial"/>
              </a:rPr>
              <a:t>using dual optical comb</a:t>
            </a:r>
            <a:endParaRPr lang="ja-JP" altLang="en-US" dirty="0">
              <a:latin typeface="Arial"/>
              <a:cs typeface="Aria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422" y="1084904"/>
            <a:ext cx="7443538" cy="5593474"/>
          </a:xfrm>
          <a:prstGeom prst="rect">
            <a:avLst/>
          </a:prstGeom>
        </p:spPr>
      </p:pic>
      <p:sp>
        <p:nvSpPr>
          <p:cNvPr id="3" name="テキスト ボックス 2"/>
          <p:cNvSpPr txBox="1"/>
          <p:nvPr/>
        </p:nvSpPr>
        <p:spPr>
          <a:xfrm>
            <a:off x="1540329" y="3094301"/>
            <a:ext cx="1651121" cy="707886"/>
          </a:xfrm>
          <a:prstGeom prst="rect">
            <a:avLst/>
          </a:prstGeom>
          <a:solidFill>
            <a:srgbClr val="FFFF00"/>
          </a:solidFill>
          <a:ln w="38100" cmpd="sng">
            <a:solidFill>
              <a:srgbClr val="FF0000"/>
            </a:solidFill>
          </a:ln>
        </p:spPr>
        <p:txBody>
          <a:bodyPr wrap="none" rtlCol="0">
            <a:spAutoFit/>
          </a:bodyPr>
          <a:lstStyle/>
          <a:p>
            <a:pPr algn="ctr"/>
            <a:r>
              <a:rPr lang="en-US" altLang="ja-JP" sz="2000" dirty="0" smtClean="0">
                <a:solidFill>
                  <a:srgbClr val="FF0000"/>
                </a:solidFill>
              </a:rPr>
              <a:t>1.5µm</a:t>
            </a:r>
            <a:r>
              <a:rPr lang="en-US" altLang="ja-JP" sz="2000" dirty="0">
                <a:solidFill>
                  <a:srgbClr val="FF0000"/>
                </a:solidFill>
              </a:rPr>
              <a:t> </a:t>
            </a:r>
            <a:r>
              <a:rPr lang="en-US" altLang="ja-JP" sz="2000" dirty="0" smtClean="0">
                <a:solidFill>
                  <a:srgbClr val="FF0000"/>
                </a:solidFill>
              </a:rPr>
              <a:t> OFC</a:t>
            </a:r>
          </a:p>
          <a:p>
            <a:pPr algn="ctr"/>
            <a:r>
              <a:rPr lang="en-US" altLang="ja-JP" sz="2000" dirty="0" smtClean="0">
                <a:solidFill>
                  <a:srgbClr val="FF0000"/>
                </a:solidFill>
              </a:rPr>
              <a:t>(</a:t>
            </a:r>
            <a:r>
              <a:rPr lang="en-US" altLang="ja-JP" sz="2000" dirty="0" err="1" smtClean="0">
                <a:solidFill>
                  <a:srgbClr val="FF0000"/>
                </a:solidFill>
              </a:rPr>
              <a:t>f</a:t>
            </a:r>
            <a:r>
              <a:rPr lang="en-US" altLang="ja-JP" sz="2000" baseline="-25000" dirty="0" err="1" smtClean="0">
                <a:solidFill>
                  <a:srgbClr val="FF0000"/>
                </a:solidFill>
              </a:rPr>
              <a:t>rep</a:t>
            </a:r>
            <a:r>
              <a:rPr lang="en-US" altLang="ja-JP" sz="2000" dirty="0" smtClean="0">
                <a:solidFill>
                  <a:srgbClr val="FF0000"/>
                </a:solidFill>
              </a:rPr>
              <a:t>=250MHz)</a:t>
            </a:r>
          </a:p>
        </p:txBody>
      </p:sp>
      <p:sp>
        <p:nvSpPr>
          <p:cNvPr id="6" name="テキスト ボックス 5"/>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grpSp>
        <p:nvGrpSpPr>
          <p:cNvPr id="10" name="図形グループ 9"/>
          <p:cNvGrpSpPr/>
          <p:nvPr/>
        </p:nvGrpSpPr>
        <p:grpSpPr>
          <a:xfrm>
            <a:off x="5232800" y="4421737"/>
            <a:ext cx="3783344" cy="2319363"/>
            <a:chOff x="5232800" y="4421735"/>
            <a:chExt cx="3783344" cy="2319363"/>
          </a:xfrm>
        </p:grpSpPr>
        <p:sp>
          <p:nvSpPr>
            <p:cNvPr id="4" name="正方形/長方形 3"/>
            <p:cNvSpPr/>
            <p:nvPr/>
          </p:nvSpPr>
          <p:spPr>
            <a:xfrm>
              <a:off x="7651962" y="4421735"/>
              <a:ext cx="1364182" cy="2319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5232800" y="5696206"/>
              <a:ext cx="3783344" cy="10448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5248480" y="5844891"/>
              <a:ext cx="1561245" cy="707886"/>
            </a:xfrm>
            <a:prstGeom prst="rect">
              <a:avLst/>
            </a:prstGeom>
            <a:solidFill>
              <a:srgbClr val="FFFF00"/>
            </a:solidFill>
            <a:ln w="38100" cmpd="sng">
              <a:solidFill>
                <a:srgbClr val="FF0000"/>
              </a:solidFill>
            </a:ln>
          </p:spPr>
          <p:txBody>
            <a:bodyPr wrap="none" rtlCol="0">
              <a:spAutoFit/>
            </a:bodyPr>
            <a:lstStyle/>
            <a:p>
              <a:pPr algn="ctr"/>
              <a:r>
                <a:rPr lang="en-US" altLang="ja-JP" sz="2000" dirty="0" smtClean="0">
                  <a:solidFill>
                    <a:srgbClr val="FF0000"/>
                  </a:solidFill>
                </a:rPr>
                <a:t>Dual comb</a:t>
              </a:r>
            </a:p>
            <a:p>
              <a:pPr algn="ctr"/>
              <a:r>
                <a:rPr lang="en-US" altLang="ja-JP" sz="2000" dirty="0" smtClean="0">
                  <a:solidFill>
                    <a:srgbClr val="FF0000"/>
                  </a:solidFill>
                </a:rPr>
                <a:t>spectroscopy</a:t>
              </a:r>
            </a:p>
          </p:txBody>
        </p:sp>
      </p:grpSp>
    </p:spTree>
    <p:extLst>
      <p:ext uri="{BB962C8B-B14F-4D97-AF65-F5344CB8AC3E}">
        <p14:creationId xmlns:p14="http://schemas.microsoft.com/office/powerpoint/2010/main" val="353940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083" y="413371"/>
            <a:ext cx="6299051" cy="731263"/>
          </a:xfrm>
        </p:spPr>
        <p:txBody>
          <a:bodyPr/>
          <a:lstStyle/>
          <a:p>
            <a:r>
              <a:rPr kumimoji="1" lang="en-US" altLang="ja-JP" dirty="0" smtClean="0"/>
              <a:t>Experimental Setup </a:t>
            </a:r>
            <a:br>
              <a:rPr kumimoji="1" lang="en-US" altLang="ja-JP" dirty="0" smtClean="0"/>
            </a:br>
            <a:r>
              <a:rPr kumimoji="1" lang="en-US" altLang="ja-JP" dirty="0" smtClean="0"/>
              <a:t>of dual-comb system</a:t>
            </a:r>
            <a:endParaRPr kumimoji="1" lang="ja-JP" altLang="en-US" dirty="0"/>
          </a:p>
        </p:txBody>
      </p:sp>
      <p:sp>
        <p:nvSpPr>
          <p:cNvPr id="4" name="スライド番号プレースホルダー 3"/>
          <p:cNvSpPr>
            <a:spLocks noGrp="1"/>
          </p:cNvSpPr>
          <p:nvPr>
            <p:ph type="sldNum" sz="quarter" idx="12"/>
          </p:nvPr>
        </p:nvSpPr>
        <p:spPr>
          <a:xfrm>
            <a:off x="9203496" y="6440556"/>
            <a:ext cx="709819" cy="417444"/>
          </a:xfrm>
        </p:spPr>
        <p:txBody>
          <a:bodyPr/>
          <a:lstStyle/>
          <a:p>
            <a:fld id="{78AEF48D-AEE9-EA4C-B8EA-5DF7E9630328}" type="slidenum">
              <a:rPr lang="en-US" altLang="ja-JP" smtClean="0"/>
              <a:pPr/>
              <a:t>18</a:t>
            </a:fld>
            <a:endParaRPr lang="en-US" altLang="ja-JP" dirty="0"/>
          </a:p>
        </p:txBody>
      </p:sp>
      <p:sp>
        <p:nvSpPr>
          <p:cNvPr id="5" name="正方形/長方形 4"/>
          <p:cNvSpPr/>
          <p:nvPr/>
        </p:nvSpPr>
        <p:spPr bwMode="auto">
          <a:xfrm>
            <a:off x="356876" y="3494725"/>
            <a:ext cx="1254747" cy="46582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dirty="0" smtClean="0"/>
              <a:t>Comb</a:t>
            </a:r>
            <a:r>
              <a:rPr lang="en-US" altLang="ja-JP" dirty="0"/>
              <a:t> </a:t>
            </a:r>
            <a:r>
              <a:rPr lang="en-US" altLang="ja-JP" dirty="0" smtClean="0"/>
              <a:t>A</a:t>
            </a: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6" name="正方形/長方形 5"/>
          <p:cNvSpPr/>
          <p:nvPr/>
        </p:nvSpPr>
        <p:spPr bwMode="auto">
          <a:xfrm>
            <a:off x="356876" y="4316881"/>
            <a:ext cx="1254747" cy="46582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ja-JP" dirty="0" smtClean="0"/>
              <a:t>Comb</a:t>
            </a:r>
            <a:r>
              <a:rPr lang="en-US" altLang="ja-JP" dirty="0"/>
              <a:t> </a:t>
            </a:r>
            <a:r>
              <a:rPr lang="en-US" altLang="ja-JP" dirty="0" smtClean="0"/>
              <a:t>B</a:t>
            </a: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8" name="直線コネクタ 7"/>
          <p:cNvCxnSpPr>
            <a:stCxn id="6" idx="3"/>
          </p:cNvCxnSpPr>
          <p:nvPr/>
        </p:nvCxnSpPr>
        <p:spPr bwMode="auto">
          <a:xfrm>
            <a:off x="1611623" y="4549795"/>
            <a:ext cx="2516333" cy="0"/>
          </a:xfrm>
          <a:prstGeom prst="line">
            <a:avLst/>
          </a:prstGeom>
          <a:noFill/>
          <a:ln w="38100" cap="flat" cmpd="sng" algn="ctr">
            <a:solidFill>
              <a:srgbClr val="FF0000"/>
            </a:solidFill>
            <a:prstDash val="solid"/>
            <a:round/>
            <a:headEnd type="none" w="med" len="med"/>
            <a:tailEnd type="none"/>
          </a:ln>
          <a:effectLst/>
        </p:spPr>
      </p:cxnSp>
      <p:cxnSp>
        <p:nvCxnSpPr>
          <p:cNvPr id="10" name="直線コネクタ 9"/>
          <p:cNvCxnSpPr/>
          <p:nvPr/>
        </p:nvCxnSpPr>
        <p:spPr bwMode="auto">
          <a:xfrm>
            <a:off x="1611623" y="3723622"/>
            <a:ext cx="3419139" cy="0"/>
          </a:xfrm>
          <a:prstGeom prst="line">
            <a:avLst/>
          </a:prstGeom>
          <a:noFill/>
          <a:ln w="38100" cap="flat" cmpd="sng" algn="ctr">
            <a:solidFill>
              <a:srgbClr val="FF0000"/>
            </a:solidFill>
            <a:prstDash val="solid"/>
            <a:round/>
            <a:headEnd type="none" w="med" len="med"/>
            <a:tailEnd type="none"/>
          </a:ln>
          <a:effectLst/>
        </p:spPr>
      </p:cxnSp>
      <p:cxnSp>
        <p:nvCxnSpPr>
          <p:cNvPr id="12" name="直線コネクタ 11"/>
          <p:cNvCxnSpPr/>
          <p:nvPr/>
        </p:nvCxnSpPr>
        <p:spPr bwMode="auto">
          <a:xfrm>
            <a:off x="4847141" y="3529160"/>
            <a:ext cx="360000" cy="360000"/>
          </a:xfrm>
          <a:prstGeom prst="line">
            <a:avLst/>
          </a:prstGeom>
          <a:noFill/>
          <a:ln w="57150" cap="flat" cmpd="sng" algn="ctr">
            <a:solidFill>
              <a:schemeClr val="tx1"/>
            </a:solidFill>
            <a:prstDash val="solid"/>
            <a:round/>
            <a:headEnd type="none" w="med" len="med"/>
            <a:tailEnd type="none"/>
          </a:ln>
          <a:effectLst/>
        </p:spPr>
      </p:cxnSp>
      <p:sp>
        <p:nvSpPr>
          <p:cNvPr id="16" name="テキスト ボックス 15"/>
          <p:cNvSpPr txBox="1"/>
          <p:nvPr/>
        </p:nvSpPr>
        <p:spPr>
          <a:xfrm>
            <a:off x="5038820" y="3868445"/>
            <a:ext cx="384165" cy="400110"/>
          </a:xfrm>
          <a:prstGeom prst="rect">
            <a:avLst/>
          </a:prstGeom>
          <a:noFill/>
        </p:spPr>
        <p:txBody>
          <a:bodyPr wrap="none" rtlCol="0">
            <a:spAutoFit/>
          </a:bodyPr>
          <a:lstStyle/>
          <a:p>
            <a:r>
              <a:rPr kumimoji="1" lang="en-US" altLang="ja-JP" dirty="0" smtClean="0"/>
              <a:t>G</a:t>
            </a:r>
            <a:endParaRPr kumimoji="1" lang="ja-JP" altLang="en-US" dirty="0"/>
          </a:p>
        </p:txBody>
      </p:sp>
      <p:sp>
        <p:nvSpPr>
          <p:cNvPr id="17" name="正方形/長方形 16"/>
          <p:cNvSpPr/>
          <p:nvPr/>
        </p:nvSpPr>
        <p:spPr bwMode="auto">
          <a:xfrm>
            <a:off x="2796705" y="5228935"/>
            <a:ext cx="198923" cy="428386"/>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19" name="直線コネクタ 18"/>
          <p:cNvCxnSpPr/>
          <p:nvPr/>
        </p:nvCxnSpPr>
        <p:spPr bwMode="auto">
          <a:xfrm flipH="1">
            <a:off x="2012687" y="3544459"/>
            <a:ext cx="360000" cy="360000"/>
          </a:xfrm>
          <a:prstGeom prst="line">
            <a:avLst/>
          </a:prstGeom>
          <a:noFill/>
          <a:ln w="28575" cap="flat" cmpd="sng" algn="ctr">
            <a:solidFill>
              <a:schemeClr val="tx1"/>
            </a:solidFill>
            <a:prstDash val="solid"/>
            <a:round/>
            <a:headEnd type="none" w="med" len="med"/>
            <a:tailEnd type="none"/>
          </a:ln>
          <a:effectLst/>
        </p:spPr>
      </p:cxnSp>
      <p:cxnSp>
        <p:nvCxnSpPr>
          <p:cNvPr id="20" name="直線コネクタ 19"/>
          <p:cNvCxnSpPr/>
          <p:nvPr/>
        </p:nvCxnSpPr>
        <p:spPr bwMode="auto">
          <a:xfrm flipH="1">
            <a:off x="1740875" y="4378077"/>
            <a:ext cx="360000" cy="360000"/>
          </a:xfrm>
          <a:prstGeom prst="line">
            <a:avLst/>
          </a:prstGeom>
          <a:noFill/>
          <a:ln w="28575" cap="flat" cmpd="sng" algn="ctr">
            <a:solidFill>
              <a:schemeClr val="tx1"/>
            </a:solidFill>
            <a:prstDash val="solid"/>
            <a:round/>
            <a:headEnd type="none" w="med" len="med"/>
            <a:tailEnd type="none"/>
          </a:ln>
          <a:effectLst/>
        </p:spPr>
      </p:cxnSp>
      <p:sp>
        <p:nvSpPr>
          <p:cNvPr id="23" name="テキスト ボックス 22"/>
          <p:cNvSpPr txBox="1"/>
          <p:nvPr/>
        </p:nvSpPr>
        <p:spPr>
          <a:xfrm>
            <a:off x="2590837" y="6010586"/>
            <a:ext cx="611966" cy="400110"/>
          </a:xfrm>
          <a:prstGeom prst="rect">
            <a:avLst/>
          </a:prstGeom>
          <a:solidFill>
            <a:schemeClr val="tx1"/>
          </a:solidFill>
        </p:spPr>
        <p:txBody>
          <a:bodyPr wrap="none" rtlCol="0">
            <a:spAutoFit/>
          </a:bodyPr>
          <a:lstStyle/>
          <a:p>
            <a:r>
              <a:rPr kumimoji="1" lang="en-US" altLang="ja-JP" dirty="0" smtClean="0">
                <a:solidFill>
                  <a:schemeClr val="bg1"/>
                </a:solidFill>
              </a:rPr>
              <a:t>CW</a:t>
            </a:r>
            <a:endParaRPr kumimoji="1" lang="ja-JP" altLang="en-US" dirty="0">
              <a:solidFill>
                <a:schemeClr val="bg1"/>
              </a:solidFill>
            </a:endParaRPr>
          </a:p>
        </p:txBody>
      </p:sp>
      <p:cxnSp>
        <p:nvCxnSpPr>
          <p:cNvPr id="25" name="直線コネクタ 24"/>
          <p:cNvCxnSpPr>
            <a:stCxn id="17" idx="2"/>
            <a:endCxn id="23" idx="0"/>
          </p:cNvCxnSpPr>
          <p:nvPr/>
        </p:nvCxnSpPr>
        <p:spPr bwMode="auto">
          <a:xfrm>
            <a:off x="2896167" y="5657321"/>
            <a:ext cx="653" cy="353265"/>
          </a:xfrm>
          <a:prstGeom prst="line">
            <a:avLst/>
          </a:prstGeom>
          <a:noFill/>
          <a:ln w="28575" cap="flat" cmpd="sng" algn="ctr">
            <a:solidFill>
              <a:schemeClr val="tx1"/>
            </a:solidFill>
            <a:prstDash val="solid"/>
            <a:round/>
            <a:headEnd type="none" w="med" len="med"/>
            <a:tailEnd type="none"/>
          </a:ln>
          <a:effectLst/>
        </p:spPr>
      </p:cxnSp>
      <p:sp>
        <p:nvSpPr>
          <p:cNvPr id="26" name="テキスト ボックス 25"/>
          <p:cNvSpPr txBox="1"/>
          <p:nvPr/>
        </p:nvSpPr>
        <p:spPr>
          <a:xfrm>
            <a:off x="1115058" y="5702810"/>
            <a:ext cx="1613526" cy="707886"/>
          </a:xfrm>
          <a:prstGeom prst="rect">
            <a:avLst/>
          </a:prstGeom>
          <a:noFill/>
        </p:spPr>
        <p:txBody>
          <a:bodyPr wrap="square" rtlCol="0">
            <a:spAutoFit/>
          </a:bodyPr>
          <a:lstStyle/>
          <a:p>
            <a:pPr algn="ctr"/>
            <a:r>
              <a:rPr kumimoji="1" lang="en-US" altLang="ja-JP" dirty="0" smtClean="0"/>
              <a:t>Rio </a:t>
            </a:r>
            <a:r>
              <a:rPr kumimoji="1" lang="en-US" altLang="ja-JP" dirty="0" err="1" smtClean="0"/>
              <a:t>planex</a:t>
            </a:r>
            <a:endParaRPr kumimoji="1" lang="en-US" altLang="ja-JP" dirty="0" smtClean="0"/>
          </a:p>
          <a:p>
            <a:pPr algn="ctr"/>
            <a:r>
              <a:rPr lang="en-US" altLang="ja-JP" dirty="0" smtClean="0"/>
              <a:t>1530nm</a:t>
            </a:r>
            <a:endParaRPr kumimoji="1" lang="en-US" altLang="ja-JP" dirty="0" smtClean="0"/>
          </a:p>
        </p:txBody>
      </p:sp>
      <p:grpSp>
        <p:nvGrpSpPr>
          <p:cNvPr id="33" name="図形グループ 32"/>
          <p:cNvGrpSpPr/>
          <p:nvPr/>
        </p:nvGrpSpPr>
        <p:grpSpPr>
          <a:xfrm>
            <a:off x="2703503" y="4378077"/>
            <a:ext cx="360000" cy="360000"/>
            <a:chOff x="2070178" y="4362778"/>
            <a:chExt cx="360000" cy="360000"/>
          </a:xfrm>
        </p:grpSpPr>
        <p:sp>
          <p:nvSpPr>
            <p:cNvPr id="27" name="正方形/長方形 26"/>
            <p:cNvSpPr/>
            <p:nvPr/>
          </p:nvSpPr>
          <p:spPr bwMode="auto">
            <a:xfrm>
              <a:off x="2070178" y="4362778"/>
              <a:ext cx="360000" cy="3600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29" name="直線コネクタ 28"/>
            <p:cNvCxnSpPr/>
            <p:nvPr/>
          </p:nvCxnSpPr>
          <p:spPr bwMode="auto">
            <a:xfrm flipH="1">
              <a:off x="2070179" y="4362778"/>
              <a:ext cx="359999" cy="360000"/>
            </a:xfrm>
            <a:prstGeom prst="line">
              <a:avLst/>
            </a:prstGeom>
            <a:noFill/>
            <a:ln w="28575" cap="flat" cmpd="sng" algn="ctr">
              <a:solidFill>
                <a:schemeClr val="tx1"/>
              </a:solidFill>
              <a:prstDash val="solid"/>
              <a:round/>
              <a:headEnd type="none" w="med" len="med"/>
              <a:tailEnd type="none"/>
            </a:ln>
            <a:effectLst/>
          </p:spPr>
        </p:cxnSp>
      </p:grpSp>
      <p:cxnSp>
        <p:nvCxnSpPr>
          <p:cNvPr id="31" name="直線コネクタ 30"/>
          <p:cNvCxnSpPr>
            <a:stCxn id="17" idx="0"/>
          </p:cNvCxnSpPr>
          <p:nvPr/>
        </p:nvCxnSpPr>
        <p:spPr bwMode="auto">
          <a:xfrm flipV="1">
            <a:off x="2896167" y="3720094"/>
            <a:ext cx="0" cy="1508841"/>
          </a:xfrm>
          <a:prstGeom prst="line">
            <a:avLst/>
          </a:prstGeom>
          <a:noFill/>
          <a:ln w="38100" cap="flat" cmpd="sng" algn="ctr">
            <a:solidFill>
              <a:srgbClr val="FF0000"/>
            </a:solidFill>
            <a:prstDash val="solid"/>
            <a:round/>
            <a:headEnd type="none" w="med" len="med"/>
            <a:tailEnd type="none"/>
          </a:ln>
          <a:effectLst/>
        </p:spPr>
      </p:cxnSp>
      <p:grpSp>
        <p:nvGrpSpPr>
          <p:cNvPr id="34" name="図形グループ 33"/>
          <p:cNvGrpSpPr/>
          <p:nvPr/>
        </p:nvGrpSpPr>
        <p:grpSpPr>
          <a:xfrm>
            <a:off x="2699682" y="3544459"/>
            <a:ext cx="360000" cy="360000"/>
            <a:chOff x="2070178" y="4362778"/>
            <a:chExt cx="360000" cy="360000"/>
          </a:xfrm>
        </p:grpSpPr>
        <p:sp>
          <p:nvSpPr>
            <p:cNvPr id="35" name="正方形/長方形 34"/>
            <p:cNvSpPr/>
            <p:nvPr/>
          </p:nvSpPr>
          <p:spPr bwMode="auto">
            <a:xfrm>
              <a:off x="2070178" y="4362778"/>
              <a:ext cx="360000" cy="3600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36" name="直線コネクタ 35"/>
            <p:cNvCxnSpPr/>
            <p:nvPr/>
          </p:nvCxnSpPr>
          <p:spPr bwMode="auto">
            <a:xfrm flipH="1">
              <a:off x="2070179" y="4362778"/>
              <a:ext cx="359999" cy="360000"/>
            </a:xfrm>
            <a:prstGeom prst="line">
              <a:avLst/>
            </a:prstGeom>
            <a:noFill/>
            <a:ln w="28575" cap="flat" cmpd="sng" algn="ctr">
              <a:solidFill>
                <a:schemeClr val="tx1"/>
              </a:solidFill>
              <a:prstDash val="solid"/>
              <a:round/>
              <a:headEnd type="none" w="med" len="med"/>
              <a:tailEnd type="none"/>
            </a:ln>
            <a:effectLst/>
          </p:spPr>
        </p:cxnSp>
      </p:grpSp>
      <p:sp>
        <p:nvSpPr>
          <p:cNvPr id="37" name="正方形/長方形 36"/>
          <p:cNvSpPr/>
          <p:nvPr/>
        </p:nvSpPr>
        <p:spPr bwMode="auto">
          <a:xfrm>
            <a:off x="2433895" y="3544459"/>
            <a:ext cx="72072" cy="375299"/>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38" name="正方形/長方形 37"/>
          <p:cNvSpPr/>
          <p:nvPr/>
        </p:nvSpPr>
        <p:spPr bwMode="auto">
          <a:xfrm>
            <a:off x="2433895" y="4365270"/>
            <a:ext cx="72072" cy="375299"/>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39" name="テキスト ボックス 38"/>
          <p:cNvSpPr txBox="1"/>
          <p:nvPr/>
        </p:nvSpPr>
        <p:spPr>
          <a:xfrm>
            <a:off x="2286288" y="3889160"/>
            <a:ext cx="369888" cy="400110"/>
          </a:xfrm>
          <a:prstGeom prst="rect">
            <a:avLst/>
          </a:prstGeom>
          <a:noFill/>
        </p:spPr>
        <p:txBody>
          <a:bodyPr wrap="none" rtlCol="0">
            <a:spAutoFit/>
          </a:bodyPr>
          <a:lstStyle/>
          <a:p>
            <a:r>
              <a:rPr kumimoji="1" lang="en-US" altLang="ja-JP" dirty="0" smtClean="0"/>
              <a:t>H</a:t>
            </a:r>
            <a:endParaRPr kumimoji="1" lang="ja-JP" altLang="en-US" dirty="0"/>
          </a:p>
        </p:txBody>
      </p:sp>
      <p:sp>
        <p:nvSpPr>
          <p:cNvPr id="40" name="テキスト ボックス 39"/>
          <p:cNvSpPr txBox="1"/>
          <p:nvPr/>
        </p:nvSpPr>
        <p:spPr>
          <a:xfrm>
            <a:off x="2734259" y="2584455"/>
            <a:ext cx="369888" cy="400110"/>
          </a:xfrm>
          <a:prstGeom prst="rect">
            <a:avLst/>
          </a:prstGeom>
          <a:noFill/>
        </p:spPr>
        <p:txBody>
          <a:bodyPr wrap="none" rtlCol="0">
            <a:spAutoFit/>
          </a:bodyPr>
          <a:lstStyle/>
          <a:p>
            <a:r>
              <a:rPr kumimoji="1" lang="en-US" altLang="ja-JP" dirty="0" smtClean="0"/>
              <a:t>H</a:t>
            </a:r>
            <a:endParaRPr kumimoji="1" lang="ja-JP" altLang="en-US" dirty="0"/>
          </a:p>
        </p:txBody>
      </p:sp>
      <p:sp>
        <p:nvSpPr>
          <p:cNvPr id="42" name="テキスト ボックス 41"/>
          <p:cNvSpPr txBox="1"/>
          <p:nvPr/>
        </p:nvSpPr>
        <p:spPr>
          <a:xfrm>
            <a:off x="1913923" y="3842095"/>
            <a:ext cx="526807" cy="400110"/>
          </a:xfrm>
          <a:prstGeom prst="rect">
            <a:avLst/>
          </a:prstGeom>
          <a:noFill/>
        </p:spPr>
        <p:txBody>
          <a:bodyPr wrap="none" rtlCol="0">
            <a:spAutoFit/>
          </a:bodyPr>
          <a:lstStyle/>
          <a:p>
            <a:r>
              <a:rPr kumimoji="1" lang="en-US" altLang="ja-JP" dirty="0" smtClean="0"/>
              <a:t>BS</a:t>
            </a:r>
            <a:endParaRPr kumimoji="1" lang="ja-JP" altLang="en-US" dirty="0"/>
          </a:p>
        </p:txBody>
      </p:sp>
      <p:sp>
        <p:nvSpPr>
          <p:cNvPr id="43" name="テキスト ボックス 42"/>
          <p:cNvSpPr txBox="1"/>
          <p:nvPr/>
        </p:nvSpPr>
        <p:spPr>
          <a:xfrm>
            <a:off x="1657121" y="4643850"/>
            <a:ext cx="526807" cy="400110"/>
          </a:xfrm>
          <a:prstGeom prst="rect">
            <a:avLst/>
          </a:prstGeom>
          <a:noFill/>
        </p:spPr>
        <p:txBody>
          <a:bodyPr wrap="none" rtlCol="0">
            <a:spAutoFit/>
          </a:bodyPr>
          <a:lstStyle/>
          <a:p>
            <a:r>
              <a:rPr kumimoji="1" lang="en-US" altLang="ja-JP" dirty="0" smtClean="0"/>
              <a:t>BS</a:t>
            </a:r>
            <a:endParaRPr kumimoji="1" lang="ja-JP" altLang="en-US" dirty="0"/>
          </a:p>
        </p:txBody>
      </p:sp>
      <p:cxnSp>
        <p:nvCxnSpPr>
          <p:cNvPr id="45" name="直線コネクタ 44"/>
          <p:cNvCxnSpPr/>
          <p:nvPr/>
        </p:nvCxnSpPr>
        <p:spPr bwMode="auto">
          <a:xfrm>
            <a:off x="3947956" y="4365270"/>
            <a:ext cx="360000" cy="360000"/>
          </a:xfrm>
          <a:prstGeom prst="line">
            <a:avLst/>
          </a:prstGeom>
          <a:noFill/>
          <a:ln w="57150" cap="flat" cmpd="sng" algn="ctr">
            <a:solidFill>
              <a:schemeClr val="tx1"/>
            </a:solidFill>
            <a:prstDash val="solid"/>
            <a:round/>
            <a:headEnd type="none" w="med" len="med"/>
            <a:tailEnd type="none"/>
          </a:ln>
          <a:effectLst/>
        </p:spPr>
      </p:cxnSp>
      <p:cxnSp>
        <p:nvCxnSpPr>
          <p:cNvPr id="47" name="直線コネクタ 46"/>
          <p:cNvCxnSpPr/>
          <p:nvPr/>
        </p:nvCxnSpPr>
        <p:spPr bwMode="auto">
          <a:xfrm flipH="1">
            <a:off x="3684204" y="4565094"/>
            <a:ext cx="428450" cy="682633"/>
          </a:xfrm>
          <a:prstGeom prst="line">
            <a:avLst/>
          </a:prstGeom>
          <a:noFill/>
          <a:ln w="38100" cap="flat" cmpd="sng" algn="ctr">
            <a:solidFill>
              <a:srgbClr val="FF0000"/>
            </a:solidFill>
            <a:prstDash val="solid"/>
            <a:round/>
            <a:headEnd type="none" w="med" len="med"/>
            <a:tailEnd type="none"/>
          </a:ln>
          <a:effectLst/>
        </p:spPr>
      </p:cxnSp>
      <p:cxnSp>
        <p:nvCxnSpPr>
          <p:cNvPr id="48" name="直線コネクタ 47"/>
          <p:cNvCxnSpPr/>
          <p:nvPr/>
        </p:nvCxnSpPr>
        <p:spPr bwMode="auto">
          <a:xfrm flipH="1">
            <a:off x="4525803" y="3720094"/>
            <a:ext cx="459054" cy="1512334"/>
          </a:xfrm>
          <a:prstGeom prst="line">
            <a:avLst/>
          </a:prstGeom>
          <a:noFill/>
          <a:ln w="38100" cap="flat" cmpd="sng" algn="ctr">
            <a:solidFill>
              <a:srgbClr val="FF0000"/>
            </a:solidFill>
            <a:prstDash val="solid"/>
            <a:round/>
            <a:headEnd type="none" w="med" len="med"/>
            <a:tailEnd type="none"/>
          </a:ln>
          <a:effectLst/>
        </p:spPr>
      </p:cxnSp>
      <p:grpSp>
        <p:nvGrpSpPr>
          <p:cNvPr id="52" name="群組 29"/>
          <p:cNvGrpSpPr/>
          <p:nvPr/>
        </p:nvGrpSpPr>
        <p:grpSpPr>
          <a:xfrm>
            <a:off x="3504204" y="5222539"/>
            <a:ext cx="317496" cy="295784"/>
            <a:chOff x="6636773" y="3613354"/>
            <a:chExt cx="360000" cy="360000"/>
          </a:xfrm>
        </p:grpSpPr>
        <p:sp>
          <p:nvSpPr>
            <p:cNvPr id="53" name="橢圓 30"/>
            <p:cNvSpPr/>
            <p:nvPr/>
          </p:nvSpPr>
          <p:spPr>
            <a:xfrm>
              <a:off x="6636773" y="3613354"/>
              <a:ext cx="360000" cy="36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4" name="直線接點 31"/>
            <p:cNvCxnSpPr/>
            <p:nvPr/>
          </p:nvCxnSpPr>
          <p:spPr>
            <a:xfrm>
              <a:off x="6666269" y="3690118"/>
              <a:ext cx="288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等腰三角形 32"/>
            <p:cNvSpPr/>
            <p:nvPr/>
          </p:nvSpPr>
          <p:spPr>
            <a:xfrm>
              <a:off x="6705521" y="3621138"/>
              <a:ext cx="216000" cy="288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6" name="群組 29"/>
          <p:cNvGrpSpPr/>
          <p:nvPr/>
        </p:nvGrpSpPr>
        <p:grpSpPr>
          <a:xfrm>
            <a:off x="4353862" y="5207240"/>
            <a:ext cx="317496" cy="295784"/>
            <a:chOff x="6636773" y="3613354"/>
            <a:chExt cx="360000" cy="360000"/>
          </a:xfrm>
        </p:grpSpPr>
        <p:sp>
          <p:nvSpPr>
            <p:cNvPr id="57" name="橢圓 30"/>
            <p:cNvSpPr/>
            <p:nvPr/>
          </p:nvSpPr>
          <p:spPr>
            <a:xfrm>
              <a:off x="6636773" y="3613354"/>
              <a:ext cx="360000" cy="36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8" name="直線接點 31"/>
            <p:cNvCxnSpPr/>
            <p:nvPr/>
          </p:nvCxnSpPr>
          <p:spPr>
            <a:xfrm>
              <a:off x="6666269" y="3690118"/>
              <a:ext cx="288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等腰三角形 32"/>
            <p:cNvSpPr/>
            <p:nvPr/>
          </p:nvSpPr>
          <p:spPr>
            <a:xfrm>
              <a:off x="6705521" y="3621138"/>
              <a:ext cx="216000" cy="28800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60" name="正方形/長方形 59"/>
          <p:cNvSpPr/>
          <p:nvPr/>
        </p:nvSpPr>
        <p:spPr bwMode="auto">
          <a:xfrm>
            <a:off x="2699682" y="4130862"/>
            <a:ext cx="360000" cy="6119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61" name="テキスト ボックス 60"/>
          <p:cNvSpPr txBox="1"/>
          <p:nvPr/>
        </p:nvSpPr>
        <p:spPr>
          <a:xfrm>
            <a:off x="3112075" y="3947369"/>
            <a:ext cx="369888" cy="400110"/>
          </a:xfrm>
          <a:prstGeom prst="rect">
            <a:avLst/>
          </a:prstGeom>
          <a:noFill/>
        </p:spPr>
        <p:txBody>
          <a:bodyPr wrap="none" rtlCol="0">
            <a:spAutoFit/>
          </a:bodyPr>
          <a:lstStyle/>
          <a:p>
            <a:r>
              <a:rPr kumimoji="1" lang="en-US" altLang="ja-JP" dirty="0" smtClean="0"/>
              <a:t>H</a:t>
            </a:r>
            <a:endParaRPr kumimoji="1" lang="ja-JP" altLang="en-US" dirty="0"/>
          </a:p>
        </p:txBody>
      </p:sp>
      <p:sp>
        <p:nvSpPr>
          <p:cNvPr id="62" name="正方形/長方形 61"/>
          <p:cNvSpPr/>
          <p:nvPr/>
        </p:nvSpPr>
        <p:spPr bwMode="auto">
          <a:xfrm>
            <a:off x="3244281" y="3528570"/>
            <a:ext cx="72072" cy="375299"/>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63" name="正方形/長方形 62"/>
          <p:cNvSpPr/>
          <p:nvPr/>
        </p:nvSpPr>
        <p:spPr bwMode="auto">
          <a:xfrm>
            <a:off x="3258963" y="4354126"/>
            <a:ext cx="72072" cy="375299"/>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grpSp>
        <p:nvGrpSpPr>
          <p:cNvPr id="69" name="図形グループ 68"/>
          <p:cNvGrpSpPr/>
          <p:nvPr/>
        </p:nvGrpSpPr>
        <p:grpSpPr>
          <a:xfrm>
            <a:off x="3917737" y="5717641"/>
            <a:ext cx="306256" cy="307776"/>
            <a:chOff x="3672212" y="5703240"/>
            <a:chExt cx="306256" cy="307776"/>
          </a:xfrm>
        </p:grpSpPr>
        <p:sp>
          <p:nvSpPr>
            <p:cNvPr id="64" name="円/楕円 63"/>
            <p:cNvSpPr/>
            <p:nvPr/>
          </p:nvSpPr>
          <p:spPr bwMode="auto">
            <a:xfrm>
              <a:off x="3672212" y="5703240"/>
              <a:ext cx="306256" cy="307776"/>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66" name="直線コネクタ 65"/>
            <p:cNvCxnSpPr>
              <a:stCxn id="64" idx="1"/>
              <a:endCxn id="64" idx="5"/>
            </p:cNvCxnSpPr>
            <p:nvPr/>
          </p:nvCxnSpPr>
          <p:spPr bwMode="auto">
            <a:xfrm>
              <a:off x="3717062" y="5748313"/>
              <a:ext cx="216556" cy="217630"/>
            </a:xfrm>
            <a:prstGeom prst="line">
              <a:avLst/>
            </a:prstGeom>
            <a:noFill/>
            <a:ln w="28575" cap="flat" cmpd="sng" algn="ctr">
              <a:solidFill>
                <a:schemeClr val="tx1"/>
              </a:solidFill>
              <a:prstDash val="solid"/>
              <a:round/>
              <a:headEnd type="none" w="med" len="med"/>
              <a:tailEnd type="none"/>
            </a:ln>
            <a:effectLst/>
          </p:spPr>
        </p:cxnSp>
        <p:cxnSp>
          <p:nvCxnSpPr>
            <p:cNvPr id="68" name="直線コネクタ 67"/>
            <p:cNvCxnSpPr>
              <a:stCxn id="64" idx="7"/>
              <a:endCxn id="64" idx="3"/>
            </p:cNvCxnSpPr>
            <p:nvPr/>
          </p:nvCxnSpPr>
          <p:spPr bwMode="auto">
            <a:xfrm flipH="1">
              <a:off x="3717062" y="5748313"/>
              <a:ext cx="216556" cy="217630"/>
            </a:xfrm>
            <a:prstGeom prst="line">
              <a:avLst/>
            </a:prstGeom>
            <a:noFill/>
            <a:ln w="28575" cap="flat" cmpd="sng" algn="ctr">
              <a:solidFill>
                <a:schemeClr val="tx1"/>
              </a:solidFill>
              <a:prstDash val="solid"/>
              <a:round/>
              <a:headEnd type="none" w="med" len="med"/>
              <a:tailEnd type="none"/>
            </a:ln>
            <a:effectLst/>
          </p:spPr>
        </p:cxnSp>
      </p:grpSp>
      <p:cxnSp>
        <p:nvCxnSpPr>
          <p:cNvPr id="83" name="カギ線コネクタ 82"/>
          <p:cNvCxnSpPr>
            <a:stCxn id="53" idx="4"/>
            <a:endCxn id="64" idx="2"/>
          </p:cNvCxnSpPr>
          <p:nvPr/>
        </p:nvCxnSpPr>
        <p:spPr bwMode="auto">
          <a:xfrm rot="16200000" flipH="1">
            <a:off x="3613741" y="5567533"/>
            <a:ext cx="353206" cy="254785"/>
          </a:xfrm>
          <a:prstGeom prst="bentConnector2">
            <a:avLst/>
          </a:prstGeom>
          <a:noFill/>
          <a:ln w="28575" cap="flat" cmpd="sng" algn="ctr">
            <a:solidFill>
              <a:schemeClr val="tx1"/>
            </a:solidFill>
            <a:prstDash val="sysDash"/>
            <a:round/>
            <a:headEnd type="none" w="med" len="med"/>
            <a:tailEnd type="arrow"/>
          </a:ln>
          <a:effectLst/>
        </p:spPr>
      </p:cxnSp>
      <p:cxnSp>
        <p:nvCxnSpPr>
          <p:cNvPr id="85" name="カギ線コネクタ 84"/>
          <p:cNvCxnSpPr>
            <a:stCxn id="57" idx="4"/>
            <a:endCxn id="64" idx="6"/>
          </p:cNvCxnSpPr>
          <p:nvPr/>
        </p:nvCxnSpPr>
        <p:spPr bwMode="auto">
          <a:xfrm rot="5400000">
            <a:off x="4184050" y="5542968"/>
            <a:ext cx="368505" cy="288617"/>
          </a:xfrm>
          <a:prstGeom prst="bentConnector2">
            <a:avLst/>
          </a:prstGeom>
          <a:noFill/>
          <a:ln w="28575" cap="flat" cmpd="sng" algn="ctr">
            <a:solidFill>
              <a:schemeClr val="tx1"/>
            </a:solidFill>
            <a:prstDash val="sysDash"/>
            <a:round/>
            <a:headEnd type="none" w="med" len="med"/>
            <a:tailEnd type="arrow"/>
          </a:ln>
          <a:effectLst/>
        </p:spPr>
      </p:cxnSp>
      <p:sp>
        <p:nvSpPr>
          <p:cNvPr id="86" name="正方形/長方形 85"/>
          <p:cNvSpPr/>
          <p:nvPr/>
        </p:nvSpPr>
        <p:spPr bwMode="auto">
          <a:xfrm>
            <a:off x="4859876" y="6177610"/>
            <a:ext cx="694530" cy="40011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2000" b="0" i="0" u="none" strike="noStrike" cap="none" normalizeH="0" baseline="0" dirty="0" smtClean="0">
                <a:ln>
                  <a:noFill/>
                </a:ln>
                <a:solidFill>
                  <a:schemeClr val="tx1"/>
                </a:solidFill>
                <a:effectLst/>
                <a:latin typeface="Arial" charset="0"/>
                <a:ea typeface="ＭＳ ゴシック" charset="-128"/>
                <a:cs typeface="ＭＳ ゴシック" charset="-128"/>
              </a:rPr>
              <a:t>BPF</a:t>
            </a: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90" name="カギ線コネクタ 89"/>
          <p:cNvCxnSpPr>
            <a:stCxn id="64" idx="4"/>
            <a:endCxn id="86" idx="1"/>
          </p:cNvCxnSpPr>
          <p:nvPr/>
        </p:nvCxnSpPr>
        <p:spPr bwMode="auto">
          <a:xfrm rot="16200000" flipH="1">
            <a:off x="4289246" y="5807035"/>
            <a:ext cx="352248" cy="789011"/>
          </a:xfrm>
          <a:prstGeom prst="bentConnector2">
            <a:avLst/>
          </a:prstGeom>
          <a:noFill/>
          <a:ln w="28575" cap="flat" cmpd="sng" algn="ctr">
            <a:solidFill>
              <a:schemeClr val="tx1"/>
            </a:solidFill>
            <a:prstDash val="solid"/>
            <a:round/>
            <a:headEnd type="none" w="med" len="med"/>
            <a:tailEnd type="arrow"/>
          </a:ln>
          <a:effectLst/>
        </p:spPr>
      </p:cxnSp>
      <p:cxnSp>
        <p:nvCxnSpPr>
          <p:cNvPr id="94" name="直線コネクタ 93"/>
          <p:cNvCxnSpPr/>
          <p:nvPr/>
        </p:nvCxnSpPr>
        <p:spPr bwMode="auto">
          <a:xfrm flipV="1">
            <a:off x="1913923" y="2080725"/>
            <a:ext cx="0" cy="2469072"/>
          </a:xfrm>
          <a:prstGeom prst="line">
            <a:avLst/>
          </a:prstGeom>
          <a:noFill/>
          <a:ln w="38100" cap="flat" cmpd="sng" algn="ctr">
            <a:solidFill>
              <a:srgbClr val="FF0000"/>
            </a:solidFill>
            <a:prstDash val="solid"/>
            <a:round/>
            <a:headEnd type="none" w="med" len="med"/>
            <a:tailEnd type="none"/>
          </a:ln>
          <a:effectLst/>
        </p:spPr>
      </p:cxnSp>
      <p:sp>
        <p:nvSpPr>
          <p:cNvPr id="95" name="テキスト ボックス 94"/>
          <p:cNvSpPr txBox="1"/>
          <p:nvPr/>
        </p:nvSpPr>
        <p:spPr>
          <a:xfrm>
            <a:off x="25331" y="1350122"/>
            <a:ext cx="8778323" cy="369332"/>
          </a:xfrm>
          <a:prstGeom prst="rect">
            <a:avLst/>
          </a:prstGeom>
          <a:noFill/>
        </p:spPr>
        <p:txBody>
          <a:bodyPr wrap="square" rtlCol="0">
            <a:spAutoFit/>
          </a:bodyPr>
          <a:lstStyle/>
          <a:p>
            <a:r>
              <a:rPr kumimoji="1" lang="en-US" altLang="ja-JP" dirty="0" err="1" smtClean="0">
                <a:solidFill>
                  <a:srgbClr val="008000"/>
                </a:solidFill>
              </a:rPr>
              <a:t>f</a:t>
            </a:r>
            <a:r>
              <a:rPr kumimoji="1" lang="en-US" altLang="ja-JP" baseline="-25000" dirty="0" err="1" smtClean="0">
                <a:solidFill>
                  <a:srgbClr val="008000"/>
                </a:solidFill>
              </a:rPr>
              <a:t>repB</a:t>
            </a:r>
            <a:r>
              <a:rPr kumimoji="1" lang="en-US" altLang="ja-JP" dirty="0" smtClean="0">
                <a:solidFill>
                  <a:srgbClr val="008000"/>
                </a:solidFill>
              </a:rPr>
              <a:t>: 250.001484MHz, </a:t>
            </a:r>
            <a:r>
              <a:rPr kumimoji="1" lang="en-US" altLang="ja-JP" dirty="0" err="1" smtClean="0">
                <a:solidFill>
                  <a:srgbClr val="008000"/>
                </a:solidFill>
              </a:rPr>
              <a:t>f</a:t>
            </a:r>
            <a:r>
              <a:rPr kumimoji="1" lang="en-US" altLang="ja-JP" baseline="-25000" dirty="0" err="1" smtClean="0">
                <a:solidFill>
                  <a:srgbClr val="008000"/>
                </a:solidFill>
              </a:rPr>
              <a:t>repA</a:t>
            </a:r>
            <a:r>
              <a:rPr kumimoji="1" lang="en-US" altLang="ja-JP" dirty="0" smtClean="0">
                <a:solidFill>
                  <a:srgbClr val="008000"/>
                </a:solidFill>
              </a:rPr>
              <a:t>: 249.998818MHz, </a:t>
            </a:r>
            <a:r>
              <a:rPr kumimoji="1" lang="en-US" altLang="ja-JP" dirty="0" err="1" smtClean="0">
                <a:solidFill>
                  <a:srgbClr val="008000"/>
                </a:solidFill>
                <a:latin typeface="Symbol" charset="2"/>
                <a:cs typeface="Symbol" charset="2"/>
              </a:rPr>
              <a:t>D</a:t>
            </a:r>
            <a:r>
              <a:rPr kumimoji="1" lang="en-US" altLang="ja-JP" dirty="0" err="1" smtClean="0">
                <a:solidFill>
                  <a:srgbClr val="008000"/>
                </a:solidFill>
              </a:rPr>
              <a:t>f</a:t>
            </a:r>
            <a:r>
              <a:rPr kumimoji="1" lang="en-US" altLang="ja-JP" dirty="0" smtClean="0">
                <a:solidFill>
                  <a:srgbClr val="008000"/>
                </a:solidFill>
              </a:rPr>
              <a:t>=2666, </a:t>
            </a:r>
            <a:r>
              <a:rPr lang="en-US" altLang="ja-JP" dirty="0" err="1" smtClean="0">
                <a:solidFill>
                  <a:srgbClr val="008000"/>
                </a:solidFill>
              </a:rPr>
              <a:t>f</a:t>
            </a:r>
            <a:r>
              <a:rPr lang="en-US" altLang="ja-JP" baseline="-25000" dirty="0" err="1" smtClean="0">
                <a:solidFill>
                  <a:srgbClr val="008000"/>
                </a:solidFill>
              </a:rPr>
              <a:t>ceo</a:t>
            </a:r>
            <a:r>
              <a:rPr lang="en-US" altLang="ja-JP" dirty="0" smtClean="0">
                <a:solidFill>
                  <a:srgbClr val="008000"/>
                </a:solidFill>
              </a:rPr>
              <a:t>: 20MHz</a:t>
            </a:r>
            <a:endParaRPr kumimoji="1" lang="ja-JP" altLang="en-US" dirty="0">
              <a:solidFill>
                <a:srgbClr val="008000"/>
              </a:solidFill>
            </a:endParaRPr>
          </a:p>
        </p:txBody>
      </p:sp>
      <p:cxnSp>
        <p:nvCxnSpPr>
          <p:cNvPr id="96" name="直線コネクタ 95"/>
          <p:cNvCxnSpPr/>
          <p:nvPr/>
        </p:nvCxnSpPr>
        <p:spPr bwMode="auto">
          <a:xfrm flipH="1">
            <a:off x="1718621" y="1907911"/>
            <a:ext cx="360000" cy="360000"/>
          </a:xfrm>
          <a:prstGeom prst="line">
            <a:avLst/>
          </a:prstGeom>
          <a:noFill/>
          <a:ln w="38100" cap="flat" cmpd="sng" algn="ctr">
            <a:solidFill>
              <a:schemeClr val="tx1"/>
            </a:solidFill>
            <a:prstDash val="solid"/>
            <a:round/>
            <a:headEnd type="none" w="med" len="med"/>
            <a:tailEnd type="none"/>
          </a:ln>
          <a:effectLst/>
        </p:spPr>
      </p:cxnSp>
      <p:cxnSp>
        <p:nvCxnSpPr>
          <p:cNvPr id="97" name="直線コネクタ 96"/>
          <p:cNvCxnSpPr/>
          <p:nvPr/>
        </p:nvCxnSpPr>
        <p:spPr bwMode="auto">
          <a:xfrm flipV="1">
            <a:off x="2172736" y="3121088"/>
            <a:ext cx="0" cy="599007"/>
          </a:xfrm>
          <a:prstGeom prst="line">
            <a:avLst/>
          </a:prstGeom>
          <a:noFill/>
          <a:ln w="38100" cap="flat" cmpd="sng" algn="ctr">
            <a:solidFill>
              <a:srgbClr val="FF0000"/>
            </a:solidFill>
            <a:prstDash val="solid"/>
            <a:round/>
            <a:headEnd type="none" w="med" len="med"/>
            <a:tailEnd type="none"/>
          </a:ln>
          <a:effectLst/>
        </p:spPr>
      </p:cxnSp>
      <p:cxnSp>
        <p:nvCxnSpPr>
          <p:cNvPr id="100" name="直線コネクタ 99"/>
          <p:cNvCxnSpPr/>
          <p:nvPr/>
        </p:nvCxnSpPr>
        <p:spPr bwMode="auto">
          <a:xfrm flipH="1">
            <a:off x="1990141" y="2941088"/>
            <a:ext cx="360000" cy="360000"/>
          </a:xfrm>
          <a:prstGeom prst="line">
            <a:avLst/>
          </a:prstGeom>
          <a:noFill/>
          <a:ln w="38100" cap="flat" cmpd="sng" algn="ctr">
            <a:solidFill>
              <a:schemeClr val="tx1"/>
            </a:solidFill>
            <a:prstDash val="solid"/>
            <a:round/>
            <a:headEnd type="none" w="med" len="med"/>
            <a:tailEnd type="none"/>
          </a:ln>
          <a:effectLst/>
        </p:spPr>
      </p:cxnSp>
      <p:sp>
        <p:nvSpPr>
          <p:cNvPr id="101" name="正方形/長方形 100"/>
          <p:cNvSpPr/>
          <p:nvPr/>
        </p:nvSpPr>
        <p:spPr bwMode="auto">
          <a:xfrm>
            <a:off x="1725573" y="2872695"/>
            <a:ext cx="360000" cy="61198"/>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02" name="テキスト ボックス 101"/>
          <p:cNvSpPr txBox="1"/>
          <p:nvPr/>
        </p:nvSpPr>
        <p:spPr>
          <a:xfrm>
            <a:off x="1386289" y="2672640"/>
            <a:ext cx="369888" cy="400110"/>
          </a:xfrm>
          <a:prstGeom prst="rect">
            <a:avLst/>
          </a:prstGeom>
          <a:noFill/>
        </p:spPr>
        <p:txBody>
          <a:bodyPr wrap="none" rtlCol="0">
            <a:spAutoFit/>
          </a:bodyPr>
          <a:lstStyle/>
          <a:p>
            <a:r>
              <a:rPr lang="en-US" altLang="ja-JP" dirty="0" smtClean="0"/>
              <a:t>H</a:t>
            </a:r>
            <a:endParaRPr kumimoji="1" lang="ja-JP" altLang="en-US" dirty="0"/>
          </a:p>
        </p:txBody>
      </p:sp>
      <p:cxnSp>
        <p:nvCxnSpPr>
          <p:cNvPr id="103" name="直線コネクタ 102"/>
          <p:cNvCxnSpPr/>
          <p:nvPr/>
        </p:nvCxnSpPr>
        <p:spPr bwMode="auto">
          <a:xfrm>
            <a:off x="2165491" y="3121088"/>
            <a:ext cx="3041650" cy="0"/>
          </a:xfrm>
          <a:prstGeom prst="line">
            <a:avLst/>
          </a:prstGeom>
          <a:noFill/>
          <a:ln w="38100" cap="flat" cmpd="sng" algn="ctr">
            <a:solidFill>
              <a:srgbClr val="FF0000"/>
            </a:solidFill>
            <a:prstDash val="solid"/>
            <a:round/>
            <a:headEnd type="none" w="med" len="med"/>
            <a:tailEnd type="none"/>
          </a:ln>
          <a:effectLst/>
        </p:spPr>
      </p:cxnSp>
      <p:sp>
        <p:nvSpPr>
          <p:cNvPr id="104" name="正方形/長方形 103"/>
          <p:cNvSpPr/>
          <p:nvPr/>
        </p:nvSpPr>
        <p:spPr bwMode="auto">
          <a:xfrm>
            <a:off x="2708091" y="2931319"/>
            <a:ext cx="72072" cy="375299"/>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106" name="直線コネクタ 105"/>
          <p:cNvCxnSpPr/>
          <p:nvPr/>
        </p:nvCxnSpPr>
        <p:spPr bwMode="auto">
          <a:xfrm>
            <a:off x="1924051" y="2080725"/>
            <a:ext cx="4756149" cy="0"/>
          </a:xfrm>
          <a:prstGeom prst="line">
            <a:avLst/>
          </a:prstGeom>
          <a:noFill/>
          <a:ln w="38100" cap="flat" cmpd="sng" algn="ctr">
            <a:solidFill>
              <a:srgbClr val="FF0000"/>
            </a:solidFill>
            <a:prstDash val="solid"/>
            <a:round/>
            <a:headEnd type="none" w="med" len="med"/>
            <a:tailEnd type="none"/>
          </a:ln>
          <a:effectLst/>
        </p:spPr>
      </p:cxnSp>
      <p:cxnSp>
        <p:nvCxnSpPr>
          <p:cNvPr id="111" name="直線コネクタ 110"/>
          <p:cNvCxnSpPr/>
          <p:nvPr/>
        </p:nvCxnSpPr>
        <p:spPr bwMode="auto">
          <a:xfrm flipH="1">
            <a:off x="5038820" y="2958324"/>
            <a:ext cx="360000" cy="360000"/>
          </a:xfrm>
          <a:prstGeom prst="line">
            <a:avLst/>
          </a:prstGeom>
          <a:noFill/>
          <a:ln w="38100" cap="flat" cmpd="sng" algn="ctr">
            <a:solidFill>
              <a:schemeClr val="tx1"/>
            </a:solidFill>
            <a:prstDash val="solid"/>
            <a:round/>
            <a:headEnd type="none" w="med" len="med"/>
            <a:tailEnd type="none"/>
          </a:ln>
          <a:effectLst/>
        </p:spPr>
      </p:cxnSp>
      <p:cxnSp>
        <p:nvCxnSpPr>
          <p:cNvPr id="112" name="直線コネクタ 111"/>
          <p:cNvCxnSpPr/>
          <p:nvPr/>
        </p:nvCxnSpPr>
        <p:spPr bwMode="auto">
          <a:xfrm flipH="1">
            <a:off x="5008216" y="1931323"/>
            <a:ext cx="360000" cy="360000"/>
          </a:xfrm>
          <a:prstGeom prst="line">
            <a:avLst/>
          </a:prstGeom>
          <a:noFill/>
          <a:ln w="38100" cap="flat" cmpd="sng" algn="ctr">
            <a:solidFill>
              <a:schemeClr val="tx1"/>
            </a:solidFill>
            <a:prstDash val="solid"/>
            <a:round/>
            <a:headEnd type="none" w="med" len="med"/>
            <a:tailEnd type="none"/>
          </a:ln>
          <a:effectLst/>
        </p:spPr>
      </p:cxnSp>
      <p:cxnSp>
        <p:nvCxnSpPr>
          <p:cNvPr id="113" name="直線コネクタ 112"/>
          <p:cNvCxnSpPr/>
          <p:nvPr/>
        </p:nvCxnSpPr>
        <p:spPr bwMode="auto">
          <a:xfrm flipV="1">
            <a:off x="5222443" y="2106562"/>
            <a:ext cx="0" cy="1014526"/>
          </a:xfrm>
          <a:prstGeom prst="line">
            <a:avLst/>
          </a:prstGeom>
          <a:noFill/>
          <a:ln w="38100" cap="flat" cmpd="sng" algn="ctr">
            <a:solidFill>
              <a:srgbClr val="FF0000"/>
            </a:solidFill>
            <a:prstDash val="solid"/>
            <a:round/>
            <a:headEnd type="none" w="med" len="med"/>
            <a:tailEnd type="none"/>
          </a:ln>
          <a:effectLst/>
        </p:spPr>
      </p:cxnSp>
      <p:grpSp>
        <p:nvGrpSpPr>
          <p:cNvPr id="116" name="図形グループ 115"/>
          <p:cNvGrpSpPr/>
          <p:nvPr/>
        </p:nvGrpSpPr>
        <p:grpSpPr>
          <a:xfrm>
            <a:off x="5692357" y="1916024"/>
            <a:ext cx="360000" cy="360000"/>
            <a:chOff x="2070178" y="4362778"/>
            <a:chExt cx="360000" cy="360000"/>
          </a:xfrm>
        </p:grpSpPr>
        <p:sp>
          <p:nvSpPr>
            <p:cNvPr id="117" name="正方形/長方形 116"/>
            <p:cNvSpPr/>
            <p:nvPr/>
          </p:nvSpPr>
          <p:spPr bwMode="auto">
            <a:xfrm>
              <a:off x="2070178" y="4362778"/>
              <a:ext cx="360000" cy="3600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118" name="直線コネクタ 117"/>
            <p:cNvCxnSpPr/>
            <p:nvPr/>
          </p:nvCxnSpPr>
          <p:spPr bwMode="auto">
            <a:xfrm flipH="1">
              <a:off x="2070179" y="4362778"/>
              <a:ext cx="359999" cy="360000"/>
            </a:xfrm>
            <a:prstGeom prst="line">
              <a:avLst/>
            </a:prstGeom>
            <a:noFill/>
            <a:ln w="28575" cap="flat" cmpd="sng" algn="ctr">
              <a:solidFill>
                <a:schemeClr val="tx1"/>
              </a:solidFill>
              <a:prstDash val="solid"/>
              <a:round/>
              <a:headEnd type="none" w="med" len="med"/>
              <a:tailEnd type="none"/>
            </a:ln>
            <a:effectLst/>
          </p:spPr>
        </p:cxnSp>
      </p:grpSp>
      <p:sp>
        <p:nvSpPr>
          <p:cNvPr id="123" name="テキスト ボックス 122"/>
          <p:cNvSpPr txBox="1"/>
          <p:nvPr/>
        </p:nvSpPr>
        <p:spPr>
          <a:xfrm flipH="1">
            <a:off x="4070864" y="4089215"/>
            <a:ext cx="425848" cy="400110"/>
          </a:xfrm>
          <a:prstGeom prst="rect">
            <a:avLst/>
          </a:prstGeom>
          <a:noFill/>
        </p:spPr>
        <p:txBody>
          <a:bodyPr wrap="square" rtlCol="0">
            <a:spAutoFit/>
          </a:bodyPr>
          <a:lstStyle/>
          <a:p>
            <a:r>
              <a:rPr kumimoji="1" lang="en-US" altLang="ja-JP" dirty="0" smtClean="0"/>
              <a:t>G</a:t>
            </a:r>
            <a:endParaRPr kumimoji="1" lang="ja-JP" altLang="en-US" dirty="0"/>
          </a:p>
        </p:txBody>
      </p:sp>
      <p:cxnSp>
        <p:nvCxnSpPr>
          <p:cNvPr id="130" name="直線コネクタ 129"/>
          <p:cNvCxnSpPr/>
          <p:nvPr/>
        </p:nvCxnSpPr>
        <p:spPr bwMode="auto">
          <a:xfrm flipV="1">
            <a:off x="5876470" y="2080723"/>
            <a:ext cx="0" cy="860365"/>
          </a:xfrm>
          <a:prstGeom prst="line">
            <a:avLst/>
          </a:prstGeom>
          <a:noFill/>
          <a:ln w="38100" cap="flat" cmpd="sng" algn="ctr">
            <a:solidFill>
              <a:srgbClr val="FF0000"/>
            </a:solidFill>
            <a:prstDash val="solid"/>
            <a:round/>
            <a:headEnd type="none" w="med" len="med"/>
            <a:tailEnd type="none"/>
          </a:ln>
          <a:effectLst/>
        </p:spPr>
      </p:cxnSp>
      <p:sp>
        <p:nvSpPr>
          <p:cNvPr id="135" name="テキスト ボックス 134"/>
          <p:cNvSpPr txBox="1"/>
          <p:nvPr/>
        </p:nvSpPr>
        <p:spPr>
          <a:xfrm>
            <a:off x="5184043" y="2259573"/>
            <a:ext cx="683475" cy="400110"/>
          </a:xfrm>
          <a:prstGeom prst="rect">
            <a:avLst/>
          </a:prstGeom>
          <a:noFill/>
        </p:spPr>
        <p:txBody>
          <a:bodyPr wrap="none" rtlCol="0">
            <a:spAutoFit/>
          </a:bodyPr>
          <a:lstStyle/>
          <a:p>
            <a:r>
              <a:rPr kumimoji="1" lang="en-US" altLang="ja-JP" dirty="0" smtClean="0"/>
              <a:t>BPF</a:t>
            </a:r>
            <a:endParaRPr kumimoji="1" lang="ja-JP" altLang="en-US" dirty="0"/>
          </a:p>
        </p:txBody>
      </p:sp>
      <p:sp>
        <p:nvSpPr>
          <p:cNvPr id="136" name="正方形/長方形 135"/>
          <p:cNvSpPr/>
          <p:nvPr/>
        </p:nvSpPr>
        <p:spPr bwMode="auto">
          <a:xfrm>
            <a:off x="5482334" y="1918912"/>
            <a:ext cx="72072" cy="375299"/>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38" name="角丸四角形 5"/>
          <p:cNvSpPr/>
          <p:nvPr/>
        </p:nvSpPr>
        <p:spPr bwMode="auto">
          <a:xfrm rot="5400000" flipV="1">
            <a:off x="6164603" y="2643185"/>
            <a:ext cx="563811" cy="1140078"/>
          </a:xfrm>
          <a:custGeom>
            <a:avLst/>
            <a:gdLst>
              <a:gd name="connsiteX0" fmla="*/ 0 w 1069442"/>
              <a:gd name="connsiteY0" fmla="*/ 151743 h 910439"/>
              <a:gd name="connsiteX1" fmla="*/ 151743 w 1069442"/>
              <a:gd name="connsiteY1" fmla="*/ 0 h 910439"/>
              <a:gd name="connsiteX2" fmla="*/ 917699 w 1069442"/>
              <a:gd name="connsiteY2" fmla="*/ 0 h 910439"/>
              <a:gd name="connsiteX3" fmla="*/ 1069442 w 1069442"/>
              <a:gd name="connsiteY3" fmla="*/ 151743 h 910439"/>
              <a:gd name="connsiteX4" fmla="*/ 1069442 w 1069442"/>
              <a:gd name="connsiteY4" fmla="*/ 758696 h 910439"/>
              <a:gd name="connsiteX5" fmla="*/ 917699 w 1069442"/>
              <a:gd name="connsiteY5" fmla="*/ 910439 h 910439"/>
              <a:gd name="connsiteX6" fmla="*/ 151743 w 1069442"/>
              <a:gd name="connsiteY6" fmla="*/ 910439 h 910439"/>
              <a:gd name="connsiteX7" fmla="*/ 0 w 1069442"/>
              <a:gd name="connsiteY7" fmla="*/ 758696 h 910439"/>
              <a:gd name="connsiteX8" fmla="*/ 0 w 1069442"/>
              <a:gd name="connsiteY8" fmla="*/ 151743 h 910439"/>
              <a:gd name="connsiteX0" fmla="*/ 0 w 1069442"/>
              <a:gd name="connsiteY0" fmla="*/ 151743 h 910439"/>
              <a:gd name="connsiteX1" fmla="*/ 151743 w 1069442"/>
              <a:gd name="connsiteY1" fmla="*/ 0 h 910439"/>
              <a:gd name="connsiteX2" fmla="*/ 917699 w 1069442"/>
              <a:gd name="connsiteY2" fmla="*/ 0 h 910439"/>
              <a:gd name="connsiteX3" fmla="*/ 1069442 w 1069442"/>
              <a:gd name="connsiteY3" fmla="*/ 151743 h 910439"/>
              <a:gd name="connsiteX4" fmla="*/ 1069442 w 1069442"/>
              <a:gd name="connsiteY4" fmla="*/ 758696 h 910439"/>
              <a:gd name="connsiteX5" fmla="*/ 917699 w 1069442"/>
              <a:gd name="connsiteY5" fmla="*/ 910439 h 910439"/>
              <a:gd name="connsiteX6" fmla="*/ 0 w 1069442"/>
              <a:gd name="connsiteY6" fmla="*/ 758696 h 910439"/>
              <a:gd name="connsiteX7" fmla="*/ 0 w 1069442"/>
              <a:gd name="connsiteY7" fmla="*/ 151743 h 910439"/>
              <a:gd name="connsiteX0" fmla="*/ 0 w 1069442"/>
              <a:gd name="connsiteY0" fmla="*/ 758696 h 1001879"/>
              <a:gd name="connsiteX1" fmla="*/ 0 w 1069442"/>
              <a:gd name="connsiteY1" fmla="*/ 151743 h 1001879"/>
              <a:gd name="connsiteX2" fmla="*/ 151743 w 1069442"/>
              <a:gd name="connsiteY2" fmla="*/ 0 h 1001879"/>
              <a:gd name="connsiteX3" fmla="*/ 917699 w 1069442"/>
              <a:gd name="connsiteY3" fmla="*/ 0 h 1001879"/>
              <a:gd name="connsiteX4" fmla="*/ 1069442 w 1069442"/>
              <a:gd name="connsiteY4" fmla="*/ 151743 h 1001879"/>
              <a:gd name="connsiteX5" fmla="*/ 1069442 w 1069442"/>
              <a:gd name="connsiteY5" fmla="*/ 758696 h 1001879"/>
              <a:gd name="connsiteX6" fmla="*/ 1009139 w 1069442"/>
              <a:gd name="connsiteY6" fmla="*/ 1001879 h 1001879"/>
              <a:gd name="connsiteX0" fmla="*/ 0 w 1069442"/>
              <a:gd name="connsiteY0" fmla="*/ 758696 h 758696"/>
              <a:gd name="connsiteX1" fmla="*/ 0 w 1069442"/>
              <a:gd name="connsiteY1" fmla="*/ 151743 h 758696"/>
              <a:gd name="connsiteX2" fmla="*/ 151743 w 1069442"/>
              <a:gd name="connsiteY2" fmla="*/ 0 h 758696"/>
              <a:gd name="connsiteX3" fmla="*/ 917699 w 1069442"/>
              <a:gd name="connsiteY3" fmla="*/ 0 h 758696"/>
              <a:gd name="connsiteX4" fmla="*/ 1069442 w 1069442"/>
              <a:gd name="connsiteY4" fmla="*/ 151743 h 758696"/>
              <a:gd name="connsiteX5" fmla="*/ 1069442 w 1069442"/>
              <a:gd name="connsiteY5" fmla="*/ 758696 h 758696"/>
              <a:gd name="connsiteX0" fmla="*/ 0 w 1069442"/>
              <a:gd name="connsiteY0" fmla="*/ 151743 h 758696"/>
              <a:gd name="connsiteX1" fmla="*/ 151743 w 1069442"/>
              <a:gd name="connsiteY1" fmla="*/ 0 h 758696"/>
              <a:gd name="connsiteX2" fmla="*/ 917699 w 1069442"/>
              <a:gd name="connsiteY2" fmla="*/ 0 h 758696"/>
              <a:gd name="connsiteX3" fmla="*/ 1069442 w 1069442"/>
              <a:gd name="connsiteY3" fmla="*/ 151743 h 758696"/>
              <a:gd name="connsiteX4" fmla="*/ 1069442 w 1069442"/>
              <a:gd name="connsiteY4" fmla="*/ 758696 h 758696"/>
              <a:gd name="connsiteX0" fmla="*/ 0 w 917699"/>
              <a:gd name="connsiteY0" fmla="*/ 0 h 758696"/>
              <a:gd name="connsiteX1" fmla="*/ 765956 w 917699"/>
              <a:gd name="connsiteY1" fmla="*/ 0 h 758696"/>
              <a:gd name="connsiteX2" fmla="*/ 917699 w 917699"/>
              <a:gd name="connsiteY2" fmla="*/ 151743 h 758696"/>
              <a:gd name="connsiteX3" fmla="*/ 917699 w 917699"/>
              <a:gd name="connsiteY3" fmla="*/ 758696 h 758696"/>
            </a:gdLst>
            <a:ahLst/>
            <a:cxnLst>
              <a:cxn ang="0">
                <a:pos x="connsiteX0" y="connsiteY0"/>
              </a:cxn>
              <a:cxn ang="0">
                <a:pos x="connsiteX1" y="connsiteY1"/>
              </a:cxn>
              <a:cxn ang="0">
                <a:pos x="connsiteX2" y="connsiteY2"/>
              </a:cxn>
              <a:cxn ang="0">
                <a:pos x="connsiteX3" y="connsiteY3"/>
              </a:cxn>
            </a:cxnLst>
            <a:rect l="l" t="t" r="r" b="b"/>
            <a:pathLst>
              <a:path w="917699" h="758696">
                <a:moveTo>
                  <a:pt x="0" y="0"/>
                </a:moveTo>
                <a:lnTo>
                  <a:pt x="765956" y="0"/>
                </a:lnTo>
                <a:cubicBezTo>
                  <a:pt x="849761" y="0"/>
                  <a:pt x="917699" y="67938"/>
                  <a:pt x="917699" y="151743"/>
                </a:cubicBezTo>
                <a:lnTo>
                  <a:pt x="917699" y="758696"/>
                </a:lnTo>
              </a:path>
            </a:pathLst>
          </a:cu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40" name="テキスト ボックス 139"/>
          <p:cNvSpPr txBox="1"/>
          <p:nvPr/>
        </p:nvSpPr>
        <p:spPr>
          <a:xfrm>
            <a:off x="7016548" y="3110850"/>
            <a:ext cx="1241778" cy="707886"/>
          </a:xfrm>
          <a:prstGeom prst="rect">
            <a:avLst/>
          </a:prstGeom>
          <a:noFill/>
          <a:ln w="28575" cmpd="sng">
            <a:solidFill>
              <a:schemeClr val="tx1"/>
            </a:solidFill>
          </a:ln>
        </p:spPr>
        <p:txBody>
          <a:bodyPr wrap="square" rtlCol="0">
            <a:spAutoFit/>
          </a:bodyPr>
          <a:lstStyle/>
          <a:p>
            <a:pPr algn="ctr"/>
            <a:r>
              <a:rPr kumimoji="1" lang="en-US" altLang="ja-JP" dirty="0" smtClean="0"/>
              <a:t>Balanced detector</a:t>
            </a:r>
            <a:endParaRPr kumimoji="1" lang="ja-JP" altLang="en-US" dirty="0"/>
          </a:p>
        </p:txBody>
      </p:sp>
      <p:sp>
        <p:nvSpPr>
          <p:cNvPr id="141" name="角丸四角形 5"/>
          <p:cNvSpPr/>
          <p:nvPr/>
        </p:nvSpPr>
        <p:spPr bwMode="auto">
          <a:xfrm>
            <a:off x="6813348" y="2071448"/>
            <a:ext cx="847759" cy="1039402"/>
          </a:xfrm>
          <a:custGeom>
            <a:avLst/>
            <a:gdLst>
              <a:gd name="connsiteX0" fmla="*/ 0 w 1069442"/>
              <a:gd name="connsiteY0" fmla="*/ 151743 h 910439"/>
              <a:gd name="connsiteX1" fmla="*/ 151743 w 1069442"/>
              <a:gd name="connsiteY1" fmla="*/ 0 h 910439"/>
              <a:gd name="connsiteX2" fmla="*/ 917699 w 1069442"/>
              <a:gd name="connsiteY2" fmla="*/ 0 h 910439"/>
              <a:gd name="connsiteX3" fmla="*/ 1069442 w 1069442"/>
              <a:gd name="connsiteY3" fmla="*/ 151743 h 910439"/>
              <a:gd name="connsiteX4" fmla="*/ 1069442 w 1069442"/>
              <a:gd name="connsiteY4" fmla="*/ 758696 h 910439"/>
              <a:gd name="connsiteX5" fmla="*/ 917699 w 1069442"/>
              <a:gd name="connsiteY5" fmla="*/ 910439 h 910439"/>
              <a:gd name="connsiteX6" fmla="*/ 151743 w 1069442"/>
              <a:gd name="connsiteY6" fmla="*/ 910439 h 910439"/>
              <a:gd name="connsiteX7" fmla="*/ 0 w 1069442"/>
              <a:gd name="connsiteY7" fmla="*/ 758696 h 910439"/>
              <a:gd name="connsiteX8" fmla="*/ 0 w 1069442"/>
              <a:gd name="connsiteY8" fmla="*/ 151743 h 910439"/>
              <a:gd name="connsiteX0" fmla="*/ 0 w 1069442"/>
              <a:gd name="connsiteY0" fmla="*/ 151743 h 910439"/>
              <a:gd name="connsiteX1" fmla="*/ 151743 w 1069442"/>
              <a:gd name="connsiteY1" fmla="*/ 0 h 910439"/>
              <a:gd name="connsiteX2" fmla="*/ 917699 w 1069442"/>
              <a:gd name="connsiteY2" fmla="*/ 0 h 910439"/>
              <a:gd name="connsiteX3" fmla="*/ 1069442 w 1069442"/>
              <a:gd name="connsiteY3" fmla="*/ 151743 h 910439"/>
              <a:gd name="connsiteX4" fmla="*/ 1069442 w 1069442"/>
              <a:gd name="connsiteY4" fmla="*/ 758696 h 910439"/>
              <a:gd name="connsiteX5" fmla="*/ 917699 w 1069442"/>
              <a:gd name="connsiteY5" fmla="*/ 910439 h 910439"/>
              <a:gd name="connsiteX6" fmla="*/ 0 w 1069442"/>
              <a:gd name="connsiteY6" fmla="*/ 758696 h 910439"/>
              <a:gd name="connsiteX7" fmla="*/ 0 w 1069442"/>
              <a:gd name="connsiteY7" fmla="*/ 151743 h 910439"/>
              <a:gd name="connsiteX0" fmla="*/ 0 w 1069442"/>
              <a:gd name="connsiteY0" fmla="*/ 758696 h 1001879"/>
              <a:gd name="connsiteX1" fmla="*/ 0 w 1069442"/>
              <a:gd name="connsiteY1" fmla="*/ 151743 h 1001879"/>
              <a:gd name="connsiteX2" fmla="*/ 151743 w 1069442"/>
              <a:gd name="connsiteY2" fmla="*/ 0 h 1001879"/>
              <a:gd name="connsiteX3" fmla="*/ 917699 w 1069442"/>
              <a:gd name="connsiteY3" fmla="*/ 0 h 1001879"/>
              <a:gd name="connsiteX4" fmla="*/ 1069442 w 1069442"/>
              <a:gd name="connsiteY4" fmla="*/ 151743 h 1001879"/>
              <a:gd name="connsiteX5" fmla="*/ 1069442 w 1069442"/>
              <a:gd name="connsiteY5" fmla="*/ 758696 h 1001879"/>
              <a:gd name="connsiteX6" fmla="*/ 1009139 w 1069442"/>
              <a:gd name="connsiteY6" fmla="*/ 1001879 h 1001879"/>
              <a:gd name="connsiteX0" fmla="*/ 0 w 1069442"/>
              <a:gd name="connsiteY0" fmla="*/ 758696 h 758696"/>
              <a:gd name="connsiteX1" fmla="*/ 0 w 1069442"/>
              <a:gd name="connsiteY1" fmla="*/ 151743 h 758696"/>
              <a:gd name="connsiteX2" fmla="*/ 151743 w 1069442"/>
              <a:gd name="connsiteY2" fmla="*/ 0 h 758696"/>
              <a:gd name="connsiteX3" fmla="*/ 917699 w 1069442"/>
              <a:gd name="connsiteY3" fmla="*/ 0 h 758696"/>
              <a:gd name="connsiteX4" fmla="*/ 1069442 w 1069442"/>
              <a:gd name="connsiteY4" fmla="*/ 151743 h 758696"/>
              <a:gd name="connsiteX5" fmla="*/ 1069442 w 1069442"/>
              <a:gd name="connsiteY5" fmla="*/ 758696 h 758696"/>
              <a:gd name="connsiteX0" fmla="*/ 0 w 1069442"/>
              <a:gd name="connsiteY0" fmla="*/ 151743 h 758696"/>
              <a:gd name="connsiteX1" fmla="*/ 151743 w 1069442"/>
              <a:gd name="connsiteY1" fmla="*/ 0 h 758696"/>
              <a:gd name="connsiteX2" fmla="*/ 917699 w 1069442"/>
              <a:gd name="connsiteY2" fmla="*/ 0 h 758696"/>
              <a:gd name="connsiteX3" fmla="*/ 1069442 w 1069442"/>
              <a:gd name="connsiteY3" fmla="*/ 151743 h 758696"/>
              <a:gd name="connsiteX4" fmla="*/ 1069442 w 1069442"/>
              <a:gd name="connsiteY4" fmla="*/ 758696 h 758696"/>
              <a:gd name="connsiteX0" fmla="*/ 0 w 917699"/>
              <a:gd name="connsiteY0" fmla="*/ 0 h 758696"/>
              <a:gd name="connsiteX1" fmla="*/ 765956 w 917699"/>
              <a:gd name="connsiteY1" fmla="*/ 0 h 758696"/>
              <a:gd name="connsiteX2" fmla="*/ 917699 w 917699"/>
              <a:gd name="connsiteY2" fmla="*/ 151743 h 758696"/>
              <a:gd name="connsiteX3" fmla="*/ 917699 w 917699"/>
              <a:gd name="connsiteY3" fmla="*/ 758696 h 758696"/>
            </a:gdLst>
            <a:ahLst/>
            <a:cxnLst>
              <a:cxn ang="0">
                <a:pos x="connsiteX0" y="connsiteY0"/>
              </a:cxn>
              <a:cxn ang="0">
                <a:pos x="connsiteX1" y="connsiteY1"/>
              </a:cxn>
              <a:cxn ang="0">
                <a:pos x="connsiteX2" y="connsiteY2"/>
              </a:cxn>
              <a:cxn ang="0">
                <a:pos x="connsiteX3" y="connsiteY3"/>
              </a:cxn>
            </a:cxnLst>
            <a:rect l="l" t="t" r="r" b="b"/>
            <a:pathLst>
              <a:path w="917699" h="758696">
                <a:moveTo>
                  <a:pt x="0" y="0"/>
                </a:moveTo>
                <a:lnTo>
                  <a:pt x="765956" y="0"/>
                </a:lnTo>
                <a:cubicBezTo>
                  <a:pt x="849761" y="0"/>
                  <a:pt x="917699" y="67938"/>
                  <a:pt x="917699" y="151743"/>
                </a:cubicBezTo>
                <a:lnTo>
                  <a:pt x="917699" y="758696"/>
                </a:lnTo>
              </a:path>
            </a:pathLst>
          </a:cu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42" name="片側の 2 つの角を切り取った四角形 141"/>
          <p:cNvSpPr/>
          <p:nvPr/>
        </p:nvSpPr>
        <p:spPr bwMode="auto">
          <a:xfrm rot="5400000">
            <a:off x="6655508" y="1986761"/>
            <a:ext cx="142465" cy="214201"/>
          </a:xfrm>
          <a:prstGeom prst="snip2SameRect">
            <a:avLst/>
          </a:prstGeom>
          <a:gradFill flip="none" rotWithShape="1">
            <a:gsLst>
              <a:gs pos="29000">
                <a:schemeClr val="bg2"/>
              </a:gs>
              <a:gs pos="100000">
                <a:srgbClr val="FFFFFF"/>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43" name="片側の 2 つの角を切り取った四角形 142"/>
          <p:cNvSpPr/>
          <p:nvPr/>
        </p:nvSpPr>
        <p:spPr bwMode="auto">
          <a:xfrm rot="10800000">
            <a:off x="5808899" y="2933893"/>
            <a:ext cx="135141" cy="206109"/>
          </a:xfrm>
          <a:prstGeom prst="snip2SameRect">
            <a:avLst/>
          </a:prstGeom>
          <a:gradFill flip="none" rotWithShape="1">
            <a:gsLst>
              <a:gs pos="29000">
                <a:schemeClr val="bg2"/>
              </a:gs>
              <a:gs pos="100000">
                <a:srgbClr val="FFFFFF"/>
              </a:gs>
            </a:gsLst>
            <a:lin ang="54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44" name="円/楕円 143"/>
          <p:cNvSpPr/>
          <p:nvPr/>
        </p:nvSpPr>
        <p:spPr bwMode="auto">
          <a:xfrm>
            <a:off x="7068241" y="2056921"/>
            <a:ext cx="280800" cy="281288"/>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45" name="円/楕円 144"/>
          <p:cNvSpPr/>
          <p:nvPr/>
        </p:nvSpPr>
        <p:spPr bwMode="auto">
          <a:xfrm>
            <a:off x="6263818" y="3213842"/>
            <a:ext cx="280800" cy="281288"/>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
        <p:nvSpPr>
          <p:cNvPr id="148" name="テキスト ボックス 147"/>
          <p:cNvSpPr txBox="1"/>
          <p:nvPr/>
        </p:nvSpPr>
        <p:spPr>
          <a:xfrm>
            <a:off x="5567106" y="1543013"/>
            <a:ext cx="697877" cy="400110"/>
          </a:xfrm>
          <a:prstGeom prst="rect">
            <a:avLst/>
          </a:prstGeom>
          <a:noFill/>
        </p:spPr>
        <p:txBody>
          <a:bodyPr wrap="none" rtlCol="0">
            <a:spAutoFit/>
          </a:bodyPr>
          <a:lstStyle/>
          <a:p>
            <a:r>
              <a:rPr kumimoji="1" lang="en-US" altLang="ja-JP" dirty="0" smtClean="0"/>
              <a:t>PBS</a:t>
            </a:r>
            <a:endParaRPr kumimoji="1" lang="ja-JP" altLang="en-US" dirty="0"/>
          </a:p>
        </p:txBody>
      </p:sp>
      <p:sp>
        <p:nvSpPr>
          <p:cNvPr id="149" name="テキスト ボックス 148"/>
          <p:cNvSpPr txBox="1"/>
          <p:nvPr/>
        </p:nvSpPr>
        <p:spPr>
          <a:xfrm>
            <a:off x="4959457" y="1562100"/>
            <a:ext cx="526807" cy="400110"/>
          </a:xfrm>
          <a:prstGeom prst="rect">
            <a:avLst/>
          </a:prstGeom>
          <a:noFill/>
        </p:spPr>
        <p:txBody>
          <a:bodyPr wrap="none" rtlCol="0">
            <a:spAutoFit/>
          </a:bodyPr>
          <a:lstStyle/>
          <a:p>
            <a:r>
              <a:rPr kumimoji="1" lang="en-US" altLang="ja-JP" dirty="0" smtClean="0"/>
              <a:t>BS</a:t>
            </a:r>
            <a:endParaRPr kumimoji="1" lang="ja-JP" altLang="en-US" dirty="0"/>
          </a:p>
        </p:txBody>
      </p:sp>
      <p:sp>
        <p:nvSpPr>
          <p:cNvPr id="150" name="テキスト ボックス 149"/>
          <p:cNvSpPr txBox="1"/>
          <p:nvPr/>
        </p:nvSpPr>
        <p:spPr>
          <a:xfrm>
            <a:off x="1616477" y="1727200"/>
            <a:ext cx="398316" cy="400110"/>
          </a:xfrm>
          <a:prstGeom prst="rect">
            <a:avLst/>
          </a:prstGeom>
          <a:noFill/>
        </p:spPr>
        <p:txBody>
          <a:bodyPr wrap="none" rtlCol="0">
            <a:spAutoFit/>
          </a:bodyPr>
          <a:lstStyle/>
          <a:p>
            <a:r>
              <a:rPr kumimoji="1" lang="en-US" altLang="ja-JP" dirty="0" smtClean="0"/>
              <a:t>M</a:t>
            </a:r>
            <a:endParaRPr kumimoji="1" lang="ja-JP" altLang="en-US" dirty="0"/>
          </a:p>
        </p:txBody>
      </p:sp>
      <p:sp>
        <p:nvSpPr>
          <p:cNvPr id="151" name="テキスト ボックス 150"/>
          <p:cNvSpPr txBox="1"/>
          <p:nvPr/>
        </p:nvSpPr>
        <p:spPr>
          <a:xfrm>
            <a:off x="5126931" y="3072750"/>
            <a:ext cx="398316" cy="400110"/>
          </a:xfrm>
          <a:prstGeom prst="rect">
            <a:avLst/>
          </a:prstGeom>
          <a:noFill/>
        </p:spPr>
        <p:txBody>
          <a:bodyPr wrap="none" rtlCol="0">
            <a:spAutoFit/>
          </a:bodyPr>
          <a:lstStyle/>
          <a:p>
            <a:r>
              <a:rPr kumimoji="1" lang="en-US" altLang="ja-JP" dirty="0" smtClean="0"/>
              <a:t>M</a:t>
            </a:r>
            <a:endParaRPr kumimoji="1" lang="ja-JP" altLang="en-US" dirty="0"/>
          </a:p>
        </p:txBody>
      </p:sp>
      <p:sp>
        <p:nvSpPr>
          <p:cNvPr id="154" name="テキスト ボックス 153"/>
          <p:cNvSpPr txBox="1"/>
          <p:nvPr/>
        </p:nvSpPr>
        <p:spPr>
          <a:xfrm>
            <a:off x="7308183" y="4252885"/>
            <a:ext cx="655047" cy="400110"/>
          </a:xfrm>
          <a:prstGeom prst="rect">
            <a:avLst/>
          </a:prstGeom>
          <a:noFill/>
          <a:ln w="28575" cmpd="sng">
            <a:solidFill>
              <a:schemeClr val="tx1"/>
            </a:solidFill>
          </a:ln>
        </p:spPr>
        <p:txBody>
          <a:bodyPr wrap="none" rtlCol="0">
            <a:spAutoFit/>
          </a:bodyPr>
          <a:lstStyle/>
          <a:p>
            <a:pPr algn="ctr"/>
            <a:r>
              <a:rPr lang="en-US" altLang="ja-JP" dirty="0" smtClean="0"/>
              <a:t>LPF</a:t>
            </a:r>
            <a:endParaRPr kumimoji="1" lang="ja-JP" altLang="en-US" dirty="0"/>
          </a:p>
        </p:txBody>
      </p:sp>
      <p:cxnSp>
        <p:nvCxnSpPr>
          <p:cNvPr id="156" name="直線矢印コネクタ 155"/>
          <p:cNvCxnSpPr>
            <a:stCxn id="140" idx="2"/>
            <a:endCxn id="154" idx="0"/>
          </p:cNvCxnSpPr>
          <p:nvPr/>
        </p:nvCxnSpPr>
        <p:spPr bwMode="auto">
          <a:xfrm flipH="1">
            <a:off x="7635707" y="3818736"/>
            <a:ext cx="1730" cy="434149"/>
          </a:xfrm>
          <a:prstGeom prst="straightConnector1">
            <a:avLst/>
          </a:prstGeom>
          <a:noFill/>
          <a:ln w="28575" cap="flat" cmpd="sng" algn="ctr">
            <a:solidFill>
              <a:schemeClr val="tx1"/>
            </a:solidFill>
            <a:prstDash val="solid"/>
            <a:round/>
            <a:headEnd type="none" w="med" len="med"/>
            <a:tailEnd type="arrow"/>
          </a:ln>
          <a:effectLst/>
        </p:spPr>
      </p:cxnSp>
      <p:sp>
        <p:nvSpPr>
          <p:cNvPr id="157" name="テキスト ボックス 156"/>
          <p:cNvSpPr txBox="1"/>
          <p:nvPr/>
        </p:nvSpPr>
        <p:spPr>
          <a:xfrm>
            <a:off x="7925130" y="4279259"/>
            <a:ext cx="853193" cy="307777"/>
          </a:xfrm>
          <a:prstGeom prst="rect">
            <a:avLst/>
          </a:prstGeom>
          <a:noFill/>
        </p:spPr>
        <p:txBody>
          <a:bodyPr wrap="none" rtlCol="0">
            <a:spAutoFit/>
          </a:bodyPr>
          <a:lstStyle/>
          <a:p>
            <a:r>
              <a:rPr kumimoji="1" lang="en-US" altLang="ja-JP" sz="1400" dirty="0" smtClean="0"/>
              <a:t>100MHz</a:t>
            </a:r>
            <a:endParaRPr kumimoji="1" lang="ja-JP" altLang="en-US" sz="1400" dirty="0"/>
          </a:p>
        </p:txBody>
      </p:sp>
      <p:sp>
        <p:nvSpPr>
          <p:cNvPr id="158" name="テキスト ボックス 157"/>
          <p:cNvSpPr txBox="1"/>
          <p:nvPr/>
        </p:nvSpPr>
        <p:spPr>
          <a:xfrm>
            <a:off x="4817539" y="5884042"/>
            <a:ext cx="753344" cy="307777"/>
          </a:xfrm>
          <a:prstGeom prst="rect">
            <a:avLst/>
          </a:prstGeom>
          <a:noFill/>
        </p:spPr>
        <p:txBody>
          <a:bodyPr wrap="none" rtlCol="0">
            <a:spAutoFit/>
          </a:bodyPr>
          <a:lstStyle/>
          <a:p>
            <a:r>
              <a:rPr kumimoji="1" lang="en-US" altLang="ja-JP" sz="1400" dirty="0" smtClean="0"/>
              <a:t>90MHz</a:t>
            </a:r>
            <a:endParaRPr kumimoji="1" lang="ja-JP" altLang="en-US" sz="1400" dirty="0"/>
          </a:p>
        </p:txBody>
      </p:sp>
      <p:sp>
        <p:nvSpPr>
          <p:cNvPr id="159" name="テキスト ボックス 158"/>
          <p:cNvSpPr txBox="1"/>
          <p:nvPr/>
        </p:nvSpPr>
        <p:spPr>
          <a:xfrm>
            <a:off x="8258326" y="3314127"/>
            <a:ext cx="853193" cy="307777"/>
          </a:xfrm>
          <a:prstGeom prst="rect">
            <a:avLst/>
          </a:prstGeom>
          <a:noFill/>
        </p:spPr>
        <p:txBody>
          <a:bodyPr wrap="none" rtlCol="0">
            <a:spAutoFit/>
          </a:bodyPr>
          <a:lstStyle/>
          <a:p>
            <a:r>
              <a:rPr kumimoji="1" lang="en-US" altLang="ja-JP" sz="1400" dirty="0" smtClean="0"/>
              <a:t>350MHz</a:t>
            </a:r>
            <a:endParaRPr kumimoji="1" lang="ja-JP" altLang="en-US" sz="1400" dirty="0"/>
          </a:p>
        </p:txBody>
      </p:sp>
      <p:grpSp>
        <p:nvGrpSpPr>
          <p:cNvPr id="160" name="図形グループ 159"/>
          <p:cNvGrpSpPr/>
          <p:nvPr/>
        </p:nvGrpSpPr>
        <p:grpSpPr>
          <a:xfrm>
            <a:off x="7482579" y="5122480"/>
            <a:ext cx="306256" cy="307776"/>
            <a:chOff x="3672212" y="5703240"/>
            <a:chExt cx="306256" cy="307776"/>
          </a:xfrm>
        </p:grpSpPr>
        <p:sp>
          <p:nvSpPr>
            <p:cNvPr id="161" name="円/楕円 160"/>
            <p:cNvSpPr/>
            <p:nvPr/>
          </p:nvSpPr>
          <p:spPr bwMode="auto">
            <a:xfrm>
              <a:off x="3672212" y="5703240"/>
              <a:ext cx="306256" cy="307776"/>
            </a:xfrm>
            <a:prstGeom prst="ellips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cxnSp>
          <p:nvCxnSpPr>
            <p:cNvPr id="162" name="直線コネクタ 161"/>
            <p:cNvCxnSpPr>
              <a:stCxn id="161" idx="1"/>
              <a:endCxn id="161" idx="5"/>
            </p:cNvCxnSpPr>
            <p:nvPr/>
          </p:nvCxnSpPr>
          <p:spPr bwMode="auto">
            <a:xfrm>
              <a:off x="3717062" y="5748313"/>
              <a:ext cx="216556" cy="217630"/>
            </a:xfrm>
            <a:prstGeom prst="line">
              <a:avLst/>
            </a:prstGeom>
            <a:noFill/>
            <a:ln w="28575" cap="flat" cmpd="sng" algn="ctr">
              <a:solidFill>
                <a:schemeClr val="tx1"/>
              </a:solidFill>
              <a:prstDash val="solid"/>
              <a:round/>
              <a:headEnd type="none" w="med" len="med"/>
              <a:tailEnd type="none"/>
            </a:ln>
            <a:effectLst/>
          </p:spPr>
        </p:cxnSp>
        <p:cxnSp>
          <p:nvCxnSpPr>
            <p:cNvPr id="163" name="直線コネクタ 162"/>
            <p:cNvCxnSpPr>
              <a:stCxn id="161" idx="7"/>
              <a:endCxn id="161" idx="3"/>
            </p:cNvCxnSpPr>
            <p:nvPr/>
          </p:nvCxnSpPr>
          <p:spPr bwMode="auto">
            <a:xfrm flipH="1">
              <a:off x="3717062" y="5748313"/>
              <a:ext cx="216556" cy="217630"/>
            </a:xfrm>
            <a:prstGeom prst="line">
              <a:avLst/>
            </a:prstGeom>
            <a:noFill/>
            <a:ln w="28575" cap="flat" cmpd="sng" algn="ctr">
              <a:solidFill>
                <a:schemeClr val="tx1"/>
              </a:solidFill>
              <a:prstDash val="solid"/>
              <a:round/>
              <a:headEnd type="none" w="med" len="med"/>
              <a:tailEnd type="none"/>
            </a:ln>
            <a:effectLst/>
          </p:spPr>
        </p:cxnSp>
      </p:grpSp>
      <p:cxnSp>
        <p:nvCxnSpPr>
          <p:cNvPr id="165" name="直線矢印コネクタ 164"/>
          <p:cNvCxnSpPr>
            <a:stCxn id="154" idx="2"/>
            <a:endCxn id="161" idx="0"/>
          </p:cNvCxnSpPr>
          <p:nvPr/>
        </p:nvCxnSpPr>
        <p:spPr bwMode="auto">
          <a:xfrm>
            <a:off x="7635707" y="4652995"/>
            <a:ext cx="0" cy="469485"/>
          </a:xfrm>
          <a:prstGeom prst="straightConnector1">
            <a:avLst/>
          </a:prstGeom>
          <a:noFill/>
          <a:ln w="28575" cap="flat" cmpd="sng" algn="ctr">
            <a:solidFill>
              <a:schemeClr val="tx1"/>
            </a:solidFill>
            <a:prstDash val="solid"/>
            <a:round/>
            <a:headEnd type="none" w="med" len="med"/>
            <a:tailEnd type="arrow"/>
          </a:ln>
          <a:effectLst/>
        </p:spPr>
      </p:cxnSp>
      <p:cxnSp>
        <p:nvCxnSpPr>
          <p:cNvPr id="167" name="カギ線コネクタ 166"/>
          <p:cNvCxnSpPr>
            <a:stCxn id="86" idx="3"/>
            <a:endCxn id="161" idx="2"/>
          </p:cNvCxnSpPr>
          <p:nvPr/>
        </p:nvCxnSpPr>
        <p:spPr bwMode="auto">
          <a:xfrm flipV="1">
            <a:off x="5554406" y="5276368"/>
            <a:ext cx="1928173" cy="1101297"/>
          </a:xfrm>
          <a:prstGeom prst="bentConnector3">
            <a:avLst>
              <a:gd name="adj1" fmla="val 75405"/>
            </a:avLst>
          </a:prstGeom>
          <a:noFill/>
          <a:ln w="28575" cap="flat" cmpd="sng" algn="ctr">
            <a:solidFill>
              <a:schemeClr val="tx1"/>
            </a:solidFill>
            <a:prstDash val="solid"/>
            <a:round/>
            <a:headEnd type="none" w="med" len="med"/>
            <a:tailEnd type="arrow"/>
          </a:ln>
          <a:effectLst/>
        </p:spPr>
      </p:cxnSp>
      <p:sp>
        <p:nvSpPr>
          <p:cNvPr id="168" name="テキスト ボックス 167"/>
          <p:cNvSpPr txBox="1"/>
          <p:nvPr/>
        </p:nvSpPr>
        <p:spPr>
          <a:xfrm>
            <a:off x="7302161" y="5709736"/>
            <a:ext cx="655047" cy="400110"/>
          </a:xfrm>
          <a:prstGeom prst="rect">
            <a:avLst/>
          </a:prstGeom>
          <a:noFill/>
          <a:ln w="28575" cmpd="sng">
            <a:solidFill>
              <a:schemeClr val="tx1"/>
            </a:solidFill>
          </a:ln>
        </p:spPr>
        <p:txBody>
          <a:bodyPr wrap="none" rtlCol="0">
            <a:spAutoFit/>
          </a:bodyPr>
          <a:lstStyle/>
          <a:p>
            <a:pPr algn="ctr"/>
            <a:r>
              <a:rPr lang="en-US" altLang="ja-JP" dirty="0" smtClean="0"/>
              <a:t>LPF</a:t>
            </a:r>
            <a:endParaRPr kumimoji="1" lang="ja-JP" altLang="en-US" dirty="0"/>
          </a:p>
        </p:txBody>
      </p:sp>
      <p:cxnSp>
        <p:nvCxnSpPr>
          <p:cNvPr id="170" name="直線矢印コネクタ 169"/>
          <p:cNvCxnSpPr>
            <a:stCxn id="161" idx="4"/>
            <a:endCxn id="168" idx="0"/>
          </p:cNvCxnSpPr>
          <p:nvPr/>
        </p:nvCxnSpPr>
        <p:spPr bwMode="auto">
          <a:xfrm flipH="1">
            <a:off x="7629685" y="5430256"/>
            <a:ext cx="6022" cy="279480"/>
          </a:xfrm>
          <a:prstGeom prst="straightConnector1">
            <a:avLst/>
          </a:prstGeom>
          <a:noFill/>
          <a:ln w="28575" cap="flat" cmpd="sng" algn="ctr">
            <a:solidFill>
              <a:schemeClr val="tx1"/>
            </a:solidFill>
            <a:prstDash val="solid"/>
            <a:round/>
            <a:headEnd type="none" w="med" len="med"/>
            <a:tailEnd type="arrow"/>
          </a:ln>
          <a:effectLst/>
        </p:spPr>
      </p:cxnSp>
      <p:sp>
        <p:nvSpPr>
          <p:cNvPr id="171" name="テキスト ボックス 170"/>
          <p:cNvSpPr txBox="1"/>
          <p:nvPr/>
        </p:nvSpPr>
        <p:spPr>
          <a:xfrm>
            <a:off x="7253888" y="6102919"/>
            <a:ext cx="753344" cy="307777"/>
          </a:xfrm>
          <a:prstGeom prst="rect">
            <a:avLst/>
          </a:prstGeom>
          <a:noFill/>
        </p:spPr>
        <p:txBody>
          <a:bodyPr wrap="none" rtlCol="0">
            <a:spAutoFit/>
          </a:bodyPr>
          <a:lstStyle/>
          <a:p>
            <a:r>
              <a:rPr kumimoji="1" lang="en-US" altLang="ja-JP" sz="1400" dirty="0" smtClean="0"/>
              <a:t>50MHz</a:t>
            </a:r>
            <a:endParaRPr kumimoji="1" lang="ja-JP" altLang="en-US" sz="1400" dirty="0"/>
          </a:p>
        </p:txBody>
      </p:sp>
      <p:sp>
        <p:nvSpPr>
          <p:cNvPr id="172" name="テキスト ボックス 171"/>
          <p:cNvSpPr txBox="1"/>
          <p:nvPr/>
        </p:nvSpPr>
        <p:spPr>
          <a:xfrm>
            <a:off x="8496300" y="5704941"/>
            <a:ext cx="1120820" cy="400110"/>
          </a:xfrm>
          <a:prstGeom prst="rect">
            <a:avLst/>
          </a:prstGeom>
          <a:noFill/>
          <a:ln w="28575" cmpd="sng">
            <a:solidFill>
              <a:schemeClr val="tx1"/>
            </a:solidFill>
          </a:ln>
        </p:spPr>
        <p:txBody>
          <a:bodyPr wrap="none" rtlCol="0">
            <a:spAutoFit/>
          </a:bodyPr>
          <a:lstStyle/>
          <a:p>
            <a:pPr algn="ctr"/>
            <a:r>
              <a:rPr kumimoji="1" lang="en-US" altLang="ja-JP" dirty="0" smtClean="0"/>
              <a:t>Digitizer</a:t>
            </a:r>
            <a:endParaRPr kumimoji="1" lang="ja-JP" altLang="en-US" dirty="0"/>
          </a:p>
        </p:txBody>
      </p:sp>
      <p:cxnSp>
        <p:nvCxnSpPr>
          <p:cNvPr id="174" name="直線矢印コネクタ 173"/>
          <p:cNvCxnSpPr>
            <a:stCxn id="168" idx="3"/>
            <a:endCxn id="172" idx="1"/>
          </p:cNvCxnSpPr>
          <p:nvPr/>
        </p:nvCxnSpPr>
        <p:spPr bwMode="auto">
          <a:xfrm flipV="1">
            <a:off x="7957208" y="5904996"/>
            <a:ext cx="539092" cy="4795"/>
          </a:xfrm>
          <a:prstGeom prst="straightConnector1">
            <a:avLst/>
          </a:prstGeom>
          <a:noFill/>
          <a:ln w="28575" cap="flat" cmpd="sng" algn="ctr">
            <a:solidFill>
              <a:schemeClr val="tx1"/>
            </a:solidFill>
            <a:prstDash val="solid"/>
            <a:round/>
            <a:headEnd type="none" w="med" len="med"/>
            <a:tailEnd type="arrow"/>
          </a:ln>
          <a:effectLst/>
        </p:spPr>
      </p:cxnSp>
      <p:cxnSp>
        <p:nvCxnSpPr>
          <p:cNvPr id="178" name="カギ線コネクタ 177"/>
          <p:cNvCxnSpPr>
            <a:stCxn id="5" idx="1"/>
            <a:endCxn id="172" idx="2"/>
          </p:cNvCxnSpPr>
          <p:nvPr/>
        </p:nvCxnSpPr>
        <p:spPr bwMode="auto">
          <a:xfrm rot="10800000" flipH="1" flipV="1">
            <a:off x="356876" y="3727639"/>
            <a:ext cx="8699834" cy="2377412"/>
          </a:xfrm>
          <a:prstGeom prst="bentConnector4">
            <a:avLst>
              <a:gd name="adj1" fmla="val -2628"/>
              <a:gd name="adj2" fmla="val 126709"/>
            </a:avLst>
          </a:prstGeom>
          <a:noFill/>
          <a:ln w="28575" cap="flat" cmpd="sng" algn="ctr">
            <a:solidFill>
              <a:schemeClr val="tx1"/>
            </a:solidFill>
            <a:prstDash val="sysDash"/>
            <a:round/>
            <a:headEnd type="none" w="med" len="med"/>
            <a:tailEnd type="arrow"/>
          </a:ln>
          <a:effectLst/>
        </p:spPr>
      </p:cxnSp>
      <p:sp>
        <p:nvSpPr>
          <p:cNvPr id="187" name="テキスト ボックス 186"/>
          <p:cNvSpPr txBox="1"/>
          <p:nvPr/>
        </p:nvSpPr>
        <p:spPr>
          <a:xfrm>
            <a:off x="100633" y="6210641"/>
            <a:ext cx="667717" cy="400110"/>
          </a:xfrm>
          <a:prstGeom prst="rect">
            <a:avLst/>
          </a:prstGeom>
          <a:noFill/>
        </p:spPr>
        <p:txBody>
          <a:bodyPr wrap="none" rtlCol="0">
            <a:spAutoFit/>
          </a:bodyPr>
          <a:lstStyle/>
          <a:p>
            <a:r>
              <a:rPr lang="en-US" altLang="ja-JP" i="1" dirty="0" err="1" smtClean="0"/>
              <a:t>f</a:t>
            </a:r>
            <a:r>
              <a:rPr lang="en-US" altLang="ja-JP" i="1" baseline="-25000" dirty="0" err="1" smtClean="0"/>
              <a:t>repA</a:t>
            </a:r>
            <a:endParaRPr kumimoji="1" lang="ja-JP" altLang="en-US" i="1" baseline="-25000" dirty="0"/>
          </a:p>
        </p:txBody>
      </p:sp>
      <p:sp>
        <p:nvSpPr>
          <p:cNvPr id="188" name="テキスト ボックス 187"/>
          <p:cNvSpPr txBox="1"/>
          <p:nvPr/>
        </p:nvSpPr>
        <p:spPr>
          <a:xfrm>
            <a:off x="7368188" y="6389485"/>
            <a:ext cx="1799213" cy="369332"/>
          </a:xfrm>
          <a:prstGeom prst="rect">
            <a:avLst/>
          </a:prstGeom>
          <a:noFill/>
        </p:spPr>
        <p:txBody>
          <a:bodyPr wrap="none" rtlCol="0">
            <a:spAutoFit/>
          </a:bodyPr>
          <a:lstStyle/>
          <a:p>
            <a:r>
              <a:rPr kumimoji="1" lang="en-US" altLang="ja-JP" sz="1800" i="1" dirty="0" smtClean="0"/>
              <a:t>Sampling clock</a:t>
            </a:r>
            <a:endParaRPr kumimoji="1" lang="ja-JP" altLang="en-US" sz="1800" i="1" dirty="0"/>
          </a:p>
        </p:txBody>
      </p:sp>
      <p:sp>
        <p:nvSpPr>
          <p:cNvPr id="3" name="テキスト ボックス 2"/>
          <p:cNvSpPr txBox="1"/>
          <p:nvPr/>
        </p:nvSpPr>
        <p:spPr>
          <a:xfrm>
            <a:off x="5695100" y="6022396"/>
            <a:ext cx="1403850" cy="338554"/>
          </a:xfrm>
          <a:prstGeom prst="rect">
            <a:avLst/>
          </a:prstGeom>
          <a:noFill/>
        </p:spPr>
        <p:txBody>
          <a:bodyPr wrap="none" rtlCol="0">
            <a:spAutoFit/>
          </a:bodyPr>
          <a:lstStyle/>
          <a:p>
            <a:r>
              <a:rPr kumimoji="1" lang="en-US" altLang="ja-JP" sz="1600" dirty="0" smtClean="0"/>
              <a:t>CEP correction</a:t>
            </a:r>
            <a:endParaRPr kumimoji="1" lang="ja-JP" altLang="en-US" sz="1600" dirty="0"/>
          </a:p>
        </p:txBody>
      </p:sp>
      <p:sp>
        <p:nvSpPr>
          <p:cNvPr id="7" name="テキスト ボックス 6"/>
          <p:cNvSpPr txBox="1"/>
          <p:nvPr/>
        </p:nvSpPr>
        <p:spPr>
          <a:xfrm>
            <a:off x="6254968" y="320410"/>
            <a:ext cx="3542513" cy="830997"/>
          </a:xfrm>
          <a:prstGeom prst="rect">
            <a:avLst/>
          </a:prstGeom>
          <a:solidFill>
            <a:srgbClr val="000090"/>
          </a:solidFill>
        </p:spPr>
        <p:txBody>
          <a:bodyPr wrap="square" rtlCol="0">
            <a:spAutoFit/>
          </a:bodyPr>
          <a:lstStyle/>
          <a:p>
            <a:pPr algn="ctr"/>
            <a:r>
              <a:rPr kumimoji="1" lang="en-US" altLang="ja-JP" sz="2400" dirty="0" smtClean="0">
                <a:solidFill>
                  <a:srgbClr val="FFFF00"/>
                </a:solidFill>
              </a:rPr>
              <a:t>Coherent averaging (</a:t>
            </a:r>
            <a:r>
              <a:rPr lang="en-US" altLang="ja-JP" sz="2400" dirty="0">
                <a:solidFill>
                  <a:srgbClr val="FFFF00"/>
                </a:solidFill>
              </a:rPr>
              <a:t>∆</a:t>
            </a:r>
            <a:r>
              <a:rPr kumimoji="1" lang="en-US" altLang="ja-JP" sz="2400" dirty="0" err="1" smtClean="0">
                <a:solidFill>
                  <a:srgbClr val="FFFF00"/>
                </a:solidFill>
              </a:rPr>
              <a:t>f</a:t>
            </a:r>
            <a:r>
              <a:rPr kumimoji="1" lang="en-US" altLang="ja-JP" sz="2400" baseline="-25000" dirty="0" err="1" smtClean="0">
                <a:solidFill>
                  <a:srgbClr val="FFFF00"/>
                </a:solidFill>
              </a:rPr>
              <a:t>rep</a:t>
            </a:r>
            <a:r>
              <a:rPr kumimoji="1" lang="en-US" altLang="ja-JP" sz="2400" dirty="0" smtClean="0">
                <a:solidFill>
                  <a:srgbClr val="FFFF00"/>
                </a:solidFill>
              </a:rPr>
              <a:t>)</a:t>
            </a:r>
          </a:p>
          <a:p>
            <a:pPr algn="ctr"/>
            <a:r>
              <a:rPr lang="en-US" altLang="ja-JP" sz="2400" dirty="0" smtClean="0">
                <a:solidFill>
                  <a:srgbClr val="FFFF00"/>
                </a:solidFill>
              </a:rPr>
              <a:t>Adaptive sampling (∆</a:t>
            </a:r>
            <a:r>
              <a:rPr lang="en-US" altLang="ja-JP" sz="2400" dirty="0" err="1" smtClean="0">
                <a:solidFill>
                  <a:srgbClr val="FFFF00"/>
                </a:solidFill>
              </a:rPr>
              <a:t>f</a:t>
            </a:r>
            <a:r>
              <a:rPr lang="en-US" altLang="ja-JP" sz="2400" baseline="-25000" dirty="0" err="1" smtClean="0">
                <a:solidFill>
                  <a:srgbClr val="FFFF00"/>
                </a:solidFill>
              </a:rPr>
              <a:t>ceo</a:t>
            </a:r>
            <a:r>
              <a:rPr lang="en-US" altLang="ja-JP" sz="2400" dirty="0" smtClean="0">
                <a:solidFill>
                  <a:srgbClr val="FFFF00"/>
                </a:solidFill>
              </a:rPr>
              <a:t>)</a:t>
            </a:r>
            <a:endParaRPr kumimoji="1" lang="ja-JP" altLang="en-US" sz="2400" dirty="0">
              <a:solidFill>
                <a:srgbClr val="FFFF00"/>
              </a:solidFill>
            </a:endParaRPr>
          </a:p>
        </p:txBody>
      </p:sp>
      <p:sp>
        <p:nvSpPr>
          <p:cNvPr id="9" name="テキスト ボックス 8"/>
          <p:cNvSpPr txBox="1"/>
          <p:nvPr/>
        </p:nvSpPr>
        <p:spPr>
          <a:xfrm>
            <a:off x="368575" y="2464519"/>
            <a:ext cx="1017714" cy="646331"/>
          </a:xfrm>
          <a:prstGeom prst="rect">
            <a:avLst/>
          </a:prstGeom>
          <a:noFill/>
          <a:ln w="38100" cmpd="sng">
            <a:solidFill>
              <a:srgbClr val="008000"/>
            </a:solidFill>
          </a:ln>
        </p:spPr>
        <p:txBody>
          <a:bodyPr wrap="none" rtlCol="0">
            <a:spAutoFit/>
          </a:bodyPr>
          <a:lstStyle/>
          <a:p>
            <a:pPr algn="ctr"/>
            <a:r>
              <a:rPr kumimoji="1" lang="en-US" altLang="ja-JP" dirty="0" err="1" smtClean="0"/>
              <a:t>Rb</a:t>
            </a:r>
            <a:r>
              <a:rPr kumimoji="1" lang="en-US" altLang="ja-JP" dirty="0" smtClean="0"/>
              <a:t> freq</a:t>
            </a:r>
            <a:r>
              <a:rPr lang="en-US" altLang="ja-JP" dirty="0" smtClean="0"/>
              <a:t>.</a:t>
            </a:r>
          </a:p>
          <a:p>
            <a:pPr algn="ctr"/>
            <a:r>
              <a:rPr kumimoji="1" lang="en-US" altLang="ja-JP" dirty="0" smtClean="0"/>
              <a:t>standard</a:t>
            </a:r>
            <a:endParaRPr kumimoji="1" lang="ja-JP" altLang="en-US" dirty="0"/>
          </a:p>
        </p:txBody>
      </p:sp>
      <p:cxnSp>
        <p:nvCxnSpPr>
          <p:cNvPr id="14" name="直線矢印コネクタ 13"/>
          <p:cNvCxnSpPr/>
          <p:nvPr/>
        </p:nvCxnSpPr>
        <p:spPr>
          <a:xfrm>
            <a:off x="1193458" y="3121088"/>
            <a:ext cx="0" cy="1195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08" name="直線矢印コネクタ 107"/>
          <p:cNvCxnSpPr/>
          <p:nvPr/>
        </p:nvCxnSpPr>
        <p:spPr>
          <a:xfrm>
            <a:off x="608886" y="3129742"/>
            <a:ext cx="0" cy="41471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356876" y="4762179"/>
            <a:ext cx="1338828" cy="369332"/>
          </a:xfrm>
          <a:prstGeom prst="rect">
            <a:avLst/>
          </a:prstGeom>
          <a:noFill/>
        </p:spPr>
        <p:txBody>
          <a:bodyPr wrap="none" rtlCol="0">
            <a:spAutoFit/>
          </a:bodyPr>
          <a:lstStyle/>
          <a:p>
            <a:r>
              <a:rPr kumimoji="1" lang="en-US" altLang="ja-JP" dirty="0" smtClean="0"/>
              <a:t>Menlo Laser</a:t>
            </a:r>
            <a:endParaRPr kumimoji="1" lang="ja-JP" altLang="en-US" dirty="0"/>
          </a:p>
        </p:txBody>
      </p:sp>
    </p:spTree>
    <p:extLst>
      <p:ext uri="{BB962C8B-B14F-4D97-AF65-F5344CB8AC3E}">
        <p14:creationId xmlns:p14="http://schemas.microsoft.com/office/powerpoint/2010/main" val="26759920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885" y="1687923"/>
            <a:ext cx="4999039" cy="3440298"/>
          </a:xfrm>
          <a:prstGeom prst="rect">
            <a:avLst/>
          </a:prstGeom>
        </p:spPr>
      </p:pic>
      <p:pic>
        <p:nvPicPr>
          <p:cNvPr id="3" name="図 2" descr="Graph1.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603025"/>
            <a:ext cx="4974897" cy="3423684"/>
          </a:xfrm>
          <a:prstGeom prst="rect">
            <a:avLst/>
          </a:prstGeom>
        </p:spPr>
      </p:pic>
      <p:cxnSp>
        <p:nvCxnSpPr>
          <p:cNvPr id="8" name="曲線コネクタ 7"/>
          <p:cNvCxnSpPr/>
          <p:nvPr/>
        </p:nvCxnSpPr>
        <p:spPr bwMode="auto">
          <a:xfrm flipV="1">
            <a:off x="3715926" y="2140905"/>
            <a:ext cx="1679384" cy="925820"/>
          </a:xfrm>
          <a:prstGeom prst="curvedConnector3">
            <a:avLst/>
          </a:prstGeom>
          <a:noFill/>
          <a:ln w="25400" cap="flat" cmpd="sng" algn="ctr">
            <a:solidFill>
              <a:srgbClr val="0000FF"/>
            </a:solidFill>
            <a:prstDash val="sysDash"/>
            <a:round/>
            <a:headEnd type="none" w="med" len="med"/>
            <a:tailEnd type="arrow"/>
          </a:ln>
          <a:effectLst/>
        </p:spPr>
      </p:cxnSp>
      <p:sp>
        <p:nvSpPr>
          <p:cNvPr id="2" name="タイトル 1"/>
          <p:cNvSpPr>
            <a:spLocks noGrp="1"/>
          </p:cNvSpPr>
          <p:nvPr>
            <p:ph type="title"/>
          </p:nvPr>
        </p:nvSpPr>
        <p:spPr>
          <a:xfrm>
            <a:off x="742950" y="383823"/>
            <a:ext cx="8420100" cy="729451"/>
          </a:xfrm>
        </p:spPr>
        <p:txBody>
          <a:bodyPr/>
          <a:lstStyle/>
          <a:p>
            <a:r>
              <a:rPr kumimoji="1" lang="en-US" altLang="ja-JP" sz="4800" dirty="0" smtClean="0"/>
              <a:t>Mode-resolved OFC spectrum</a:t>
            </a:r>
            <a:endParaRPr kumimoji="1" lang="ja-JP" altLang="en-US" sz="4800" dirty="0"/>
          </a:p>
        </p:txBody>
      </p:sp>
      <p:sp>
        <p:nvSpPr>
          <p:cNvPr id="6" name="円/楕円 5"/>
          <p:cNvSpPr/>
          <p:nvPr/>
        </p:nvSpPr>
        <p:spPr bwMode="auto">
          <a:xfrm>
            <a:off x="3455758" y="2035153"/>
            <a:ext cx="206964" cy="2483555"/>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dirty="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1511556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6" y="-46699"/>
            <a:ext cx="9906000" cy="563798"/>
          </a:xfrm>
          <a:solidFill>
            <a:srgbClr val="FFFFFF"/>
          </a:solidFill>
        </p:spPr>
        <p:txBody>
          <a:bodyPr/>
          <a:lstStyle/>
          <a:p>
            <a:r>
              <a:rPr lang="en-US" altLang="ja-JP" sz="4800" b="1" dirty="0" smtClean="0">
                <a:latin typeface="Arial"/>
                <a:ea typeface="ヒラギノ丸ゴ ProN W4"/>
                <a:cs typeface="Arial"/>
              </a:rPr>
              <a:t>Group</a:t>
            </a:r>
            <a:r>
              <a:rPr kumimoji="1" lang="en-US" altLang="ja-JP" sz="4800" b="1" dirty="0" smtClean="0">
                <a:latin typeface="Arial"/>
                <a:ea typeface="ヒラギノ丸ゴ ProN W4"/>
                <a:cs typeface="Arial"/>
              </a:rPr>
              <a:t> members</a:t>
            </a:r>
            <a:endParaRPr kumimoji="1" lang="ja-JP" altLang="en-US" sz="4800" b="1" dirty="0">
              <a:latin typeface="Arial"/>
              <a:ea typeface="ヒラギノ丸ゴ ProN W4"/>
              <a:cs typeface="Arial"/>
            </a:endParaRPr>
          </a:p>
        </p:txBody>
      </p:sp>
      <p:sp>
        <p:nvSpPr>
          <p:cNvPr id="3" name="テキスト ボックス 2"/>
          <p:cNvSpPr txBox="1"/>
          <p:nvPr/>
        </p:nvSpPr>
        <p:spPr>
          <a:xfrm>
            <a:off x="15524" y="453704"/>
            <a:ext cx="9960914" cy="6494085"/>
          </a:xfrm>
          <a:prstGeom prst="rect">
            <a:avLst/>
          </a:prstGeom>
          <a:noFill/>
        </p:spPr>
        <p:txBody>
          <a:bodyPr wrap="square" rtlCol="0">
            <a:spAutoFit/>
          </a:bodyPr>
          <a:lstStyle/>
          <a:p>
            <a:pPr>
              <a:spcBef>
                <a:spcPts val="0"/>
              </a:spcBef>
            </a:pPr>
            <a:r>
              <a:rPr lang="en-US" altLang="ja-JP" sz="3200" b="1" u="sng" spc="-150" dirty="0" smtClean="0">
                <a:latin typeface="Arial"/>
                <a:ea typeface="ヒラギノ丸ゴ ProN W4"/>
                <a:cs typeface="Arial"/>
              </a:rPr>
              <a:t>Group Leader </a:t>
            </a:r>
            <a:r>
              <a:rPr lang="en-US" altLang="ja-JP" sz="3200" spc="-150" dirty="0" smtClean="0">
                <a:latin typeface="Arial"/>
                <a:ea typeface="ヒラギノ丸ゴ ProN W4"/>
                <a:cs typeface="Arial"/>
              </a:rPr>
              <a:t>: Prof. Takeshi </a:t>
            </a:r>
            <a:r>
              <a:rPr lang="en-US" altLang="ja-JP" sz="3200" spc="-150" dirty="0" err="1" smtClean="0">
                <a:latin typeface="Arial"/>
                <a:ea typeface="ヒラギノ丸ゴ ProN W4"/>
                <a:cs typeface="Arial"/>
              </a:rPr>
              <a:t>Yasui</a:t>
            </a:r>
            <a:r>
              <a:rPr lang="en-US" altLang="ja-JP" sz="3200" spc="-150" dirty="0" smtClean="0">
                <a:latin typeface="Arial"/>
                <a:ea typeface="ヒラギノ丸ゴ ProN W4"/>
                <a:cs typeface="Arial"/>
              </a:rPr>
              <a:t> </a:t>
            </a:r>
          </a:p>
          <a:p>
            <a:pPr>
              <a:spcBef>
                <a:spcPts val="0"/>
              </a:spcBef>
            </a:pPr>
            <a:r>
              <a:rPr lang="en-US" altLang="ja-JP" sz="3200" b="1" u="sng" spc="-150" dirty="0" smtClean="0">
                <a:latin typeface="Arial"/>
                <a:ea typeface="ヒラギノ丸ゴ ProN W4"/>
                <a:cs typeface="Arial"/>
              </a:rPr>
              <a:t>Sub-Group Leader</a:t>
            </a:r>
            <a:r>
              <a:rPr lang="en-US" altLang="ja-JP" sz="3200" spc="-150" dirty="0" smtClean="0">
                <a:latin typeface="Arial"/>
                <a:ea typeface="ヒラギノ丸ゴ ProN W4"/>
                <a:cs typeface="Arial"/>
              </a:rPr>
              <a:t>: </a:t>
            </a:r>
          </a:p>
          <a:p>
            <a:pPr>
              <a:spcBef>
                <a:spcPts val="0"/>
              </a:spcBef>
            </a:pPr>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Drs. Yasuhiro </a:t>
            </a:r>
            <a:r>
              <a:rPr lang="en-US" altLang="ja-JP" sz="3200" spc="-150" dirty="0" err="1" smtClean="0">
                <a:latin typeface="Arial"/>
                <a:ea typeface="ヒラギノ丸ゴ ProN W4"/>
                <a:cs typeface="Arial"/>
              </a:rPr>
              <a:t>Mizutani</a:t>
            </a:r>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and </a:t>
            </a:r>
            <a:r>
              <a:rPr lang="en-US" altLang="ja-JP" sz="3200" spc="-150" dirty="0" err="1" smtClean="0">
                <a:latin typeface="Arial"/>
                <a:ea typeface="ヒラギノ丸ゴ ProN W4"/>
                <a:cs typeface="Arial"/>
              </a:rPr>
              <a:t>Hirotsugu</a:t>
            </a:r>
            <a:r>
              <a:rPr lang="en-US" altLang="ja-JP" sz="3200" spc="-150" dirty="0" smtClean="0">
                <a:latin typeface="Arial"/>
                <a:ea typeface="ヒラギノ丸ゴ ProN W4"/>
                <a:cs typeface="Arial"/>
              </a:rPr>
              <a:t> Yamamoto</a:t>
            </a:r>
            <a:endParaRPr lang="en-US" altLang="ja-JP" sz="3200" spc="-150" dirty="0" smtClean="0">
              <a:latin typeface="Arial"/>
              <a:ea typeface="ヒラギノ丸ゴ ProN W4"/>
              <a:cs typeface="Arial"/>
            </a:endParaRPr>
          </a:p>
          <a:p>
            <a:pPr>
              <a:spcBef>
                <a:spcPts val="0"/>
              </a:spcBef>
            </a:pPr>
            <a:r>
              <a:rPr lang="en-US" altLang="ja-JP" sz="3200" b="1" u="sng" spc="-150" dirty="0" smtClean="0">
                <a:latin typeface="Arial"/>
                <a:ea typeface="ヒラギノ丸ゴ ProN W4"/>
                <a:cs typeface="Arial"/>
              </a:rPr>
              <a:t>Senior Member</a:t>
            </a:r>
            <a:r>
              <a:rPr lang="en-US" altLang="ja-JP" sz="3200" spc="-150" dirty="0" smtClean="0">
                <a:latin typeface="Arial"/>
                <a:ea typeface="ヒラギノ丸ゴ ProN W4"/>
                <a:cs typeface="Arial"/>
              </a:rPr>
              <a:t>:</a:t>
            </a:r>
          </a:p>
          <a:p>
            <a:pPr>
              <a:spcBef>
                <a:spcPts val="0"/>
              </a:spcBef>
            </a:pPr>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Prof. Tetsuo Iwata, Dr. Takeo </a:t>
            </a:r>
            <a:r>
              <a:rPr lang="en-US" altLang="ja-JP" sz="3200" spc="-150" dirty="0" err="1" smtClean="0">
                <a:latin typeface="Arial"/>
                <a:ea typeface="ヒラギノ丸ゴ ProN W4"/>
                <a:cs typeface="Arial"/>
              </a:rPr>
              <a:t>Minamikawa</a:t>
            </a:r>
            <a:r>
              <a:rPr lang="en-US" altLang="ja-JP" sz="3200" spc="-150" dirty="0" smtClean="0">
                <a:latin typeface="Arial"/>
                <a:ea typeface="ヒラギノ丸ゴ ProN W4"/>
                <a:cs typeface="Arial"/>
              </a:rPr>
              <a:t> (July 1~)</a:t>
            </a:r>
            <a:endParaRPr lang="en-US" altLang="ja-JP" sz="3200" spc="-150" dirty="0">
              <a:latin typeface="Arial"/>
              <a:ea typeface="ヒラギノ丸ゴ ProN W4"/>
              <a:cs typeface="Arial"/>
            </a:endParaRPr>
          </a:p>
          <a:p>
            <a:pPr>
              <a:spcBef>
                <a:spcPts val="0"/>
              </a:spcBef>
            </a:pPr>
            <a:r>
              <a:rPr lang="en-US" altLang="ja-JP" sz="3200" b="1" u="sng" spc="-150" dirty="0" smtClean="0">
                <a:latin typeface="Arial"/>
                <a:ea typeface="ヒラギノ丸ゴ ProN W4"/>
                <a:cs typeface="Arial"/>
              </a:rPr>
              <a:t>Postdoc</a:t>
            </a:r>
            <a:r>
              <a:rPr lang="en-US" altLang="ja-JP" sz="3200" spc="-150" dirty="0" smtClean="0">
                <a:latin typeface="Arial"/>
                <a:ea typeface="ヒラギノ丸ゴ ProN W4"/>
                <a:cs typeface="Arial"/>
              </a:rPr>
              <a:t>: </a:t>
            </a:r>
          </a:p>
          <a:p>
            <a:pPr>
              <a:spcBef>
                <a:spcPts val="0"/>
              </a:spcBef>
            </a:pPr>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Drs. Yi-</a:t>
            </a:r>
            <a:r>
              <a:rPr lang="en-US" altLang="ja-JP" sz="3200" spc="-150" dirty="0">
                <a:latin typeface="Arial"/>
                <a:ea typeface="ヒラギノ丸ゴ ProN W4"/>
                <a:cs typeface="Arial"/>
              </a:rPr>
              <a:t>Da Hsieh and </a:t>
            </a:r>
            <a:r>
              <a:rPr lang="en-US" altLang="ja-JP" sz="3200" spc="-150" dirty="0" err="1">
                <a:latin typeface="Arial"/>
                <a:ea typeface="ヒラギノ丸ゴ ProN W4"/>
                <a:cs typeface="Arial"/>
              </a:rPr>
              <a:t>Dahi</a:t>
            </a:r>
            <a:r>
              <a:rPr lang="en-US" altLang="ja-JP" sz="3200" spc="-150" dirty="0">
                <a:latin typeface="Arial"/>
                <a:ea typeface="ヒラギノ丸ゴ ProN W4"/>
                <a:cs typeface="Arial"/>
              </a:rPr>
              <a:t> Ibrahim</a:t>
            </a:r>
            <a:endParaRPr lang="en-US" altLang="ja-JP" sz="3200" spc="-150" dirty="0">
              <a:latin typeface="Arial"/>
              <a:ea typeface="ヒラギノ丸ゴ ProN W4"/>
              <a:cs typeface="Arial"/>
            </a:endParaRPr>
          </a:p>
          <a:p>
            <a:pPr>
              <a:spcBef>
                <a:spcPts val="0"/>
              </a:spcBef>
            </a:pPr>
            <a:r>
              <a:rPr lang="en-US" altLang="ja-JP" sz="3200" b="1" u="sng" spc="-150" dirty="0" smtClean="0">
                <a:latin typeface="Arial"/>
                <a:ea typeface="ヒラギノ丸ゴ ProN W4"/>
                <a:cs typeface="Arial"/>
              </a:rPr>
              <a:t>PhD Students (RA)</a:t>
            </a:r>
            <a:r>
              <a:rPr lang="en-US" altLang="ja-JP" sz="3200" spc="-150" dirty="0" smtClean="0">
                <a:latin typeface="Arial"/>
                <a:ea typeface="ヒラギノ丸ゴ ProN W4"/>
                <a:cs typeface="Arial"/>
              </a:rPr>
              <a:t>: </a:t>
            </a:r>
            <a:endParaRPr lang="en-US" altLang="ja-JP" sz="3200" spc="-150" dirty="0">
              <a:latin typeface="Arial"/>
              <a:ea typeface="ヒラギノ丸ゴ ProN W4"/>
              <a:cs typeface="Arial"/>
            </a:endParaRPr>
          </a:p>
          <a:p>
            <a:pPr>
              <a:spcBef>
                <a:spcPts val="0"/>
              </a:spcBef>
            </a:pPr>
            <a:r>
              <a:rPr lang="en-US" altLang="ja-JP" sz="3200" spc="-150" dirty="0">
                <a:latin typeface="Arial"/>
                <a:ea typeface="ヒラギノ丸ゴ ProN W4"/>
                <a:cs typeface="Arial"/>
              </a:rPr>
              <a:t>	</a:t>
            </a:r>
            <a:r>
              <a:rPr lang="en-US" altLang="ja-JP" sz="3200" spc="-150" dirty="0" err="1" smtClean="0">
                <a:latin typeface="Arial"/>
                <a:ea typeface="ヒラギノ丸ゴ ProN W4"/>
                <a:cs typeface="Arial"/>
              </a:rPr>
              <a:t>Eiji</a:t>
            </a:r>
            <a:r>
              <a:rPr lang="en-US" altLang="ja-JP" sz="3200" spc="-150" dirty="0" smtClean="0">
                <a:latin typeface="Arial"/>
                <a:ea typeface="ヒラギノ丸ゴ ProN W4"/>
                <a:cs typeface="Arial"/>
              </a:rPr>
              <a:t> </a:t>
            </a:r>
            <a:r>
              <a:rPr lang="en-US" altLang="ja-JP" sz="3200" spc="-150" dirty="0" err="1" smtClean="0">
                <a:latin typeface="Arial"/>
                <a:ea typeface="ヒラギノ丸ゴ ProN W4"/>
                <a:cs typeface="Arial"/>
              </a:rPr>
              <a:t>Hase</a:t>
            </a:r>
            <a:r>
              <a:rPr lang="en-US" altLang="ja-JP" sz="3200" spc="-150" dirty="0" smtClean="0">
                <a:latin typeface="Arial"/>
                <a:ea typeface="ヒラギノ丸ゴ ProN W4"/>
                <a:cs typeface="Arial"/>
              </a:rPr>
              <a:t> </a:t>
            </a:r>
            <a:r>
              <a:rPr lang="en-US" altLang="ja-JP" sz="3200" spc="-150" dirty="0">
                <a:latin typeface="Arial"/>
                <a:ea typeface="ヒラギノ丸ゴ ProN W4"/>
                <a:cs typeface="Arial"/>
              </a:rPr>
              <a:t>and </a:t>
            </a:r>
            <a:r>
              <a:rPr lang="en-US" altLang="ja-JP" sz="3200" spc="-150" dirty="0" err="1" smtClean="0">
                <a:latin typeface="Arial"/>
                <a:ea typeface="ヒラギノ丸ゴ ProN W4"/>
                <a:cs typeface="Arial"/>
              </a:rPr>
              <a:t>Kyuki</a:t>
            </a:r>
            <a:r>
              <a:rPr lang="en-US" altLang="ja-JP" sz="3200" spc="-150" dirty="0" smtClean="0">
                <a:latin typeface="Arial"/>
                <a:ea typeface="ヒラギノ丸ゴ ProN W4"/>
                <a:cs typeface="Arial"/>
              </a:rPr>
              <a:t> Shibuya</a:t>
            </a:r>
          </a:p>
          <a:p>
            <a:pPr>
              <a:spcBef>
                <a:spcPts val="0"/>
              </a:spcBef>
            </a:pPr>
            <a:r>
              <a:rPr lang="en-US" altLang="ja-JP" sz="3200" b="1" u="sng" spc="-150" dirty="0" smtClean="0">
                <a:latin typeface="Arial"/>
                <a:ea typeface="ヒラギノ丸ゴ ProN W4"/>
                <a:cs typeface="Arial"/>
              </a:rPr>
              <a:t>MS </a:t>
            </a:r>
            <a:r>
              <a:rPr lang="en-US" altLang="ja-JP" sz="3200" b="1" u="sng" spc="-150" dirty="0">
                <a:latin typeface="Arial"/>
                <a:ea typeface="ヒラギノ丸ゴ ProN W4"/>
                <a:cs typeface="Arial"/>
              </a:rPr>
              <a:t>Students</a:t>
            </a:r>
            <a:r>
              <a:rPr lang="en-US" altLang="ja-JP" sz="3200" spc="-150" dirty="0">
                <a:latin typeface="Arial"/>
                <a:ea typeface="ヒラギノ丸ゴ ProN W4"/>
                <a:cs typeface="Arial"/>
              </a:rPr>
              <a:t>: </a:t>
            </a:r>
          </a:p>
          <a:p>
            <a:pPr>
              <a:spcBef>
                <a:spcPts val="0"/>
              </a:spcBef>
            </a:pPr>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Ogura, Ogawa, Miyamoto, </a:t>
            </a:r>
            <a:r>
              <a:rPr lang="en-US" altLang="ja-JP" sz="3200" spc="-150" dirty="0" err="1" smtClean="0">
                <a:latin typeface="Arial"/>
                <a:ea typeface="ヒラギノ丸ゴ ProN W4"/>
                <a:cs typeface="Arial"/>
              </a:rPr>
              <a:t>Mizuguchi</a:t>
            </a:r>
            <a:endParaRPr lang="en-US" altLang="ja-JP" sz="3200" spc="-150" dirty="0" smtClean="0">
              <a:latin typeface="Arial"/>
              <a:ea typeface="ヒラギノ丸ゴ ProN W4"/>
              <a:cs typeface="Arial"/>
            </a:endParaRPr>
          </a:p>
          <a:p>
            <a:pPr>
              <a:spcBef>
                <a:spcPts val="0"/>
              </a:spcBef>
            </a:pPr>
            <a:r>
              <a:rPr lang="en-US" altLang="ja-JP" sz="3200" b="1" u="sng" spc="-150" dirty="0" smtClean="0">
                <a:latin typeface="Arial"/>
                <a:ea typeface="ヒラギノ丸ゴ ProN W4"/>
                <a:cs typeface="Arial"/>
              </a:rPr>
              <a:t>Secretary</a:t>
            </a:r>
            <a:r>
              <a:rPr lang="en-US" altLang="ja-JP" sz="3200" spc="-150" dirty="0" smtClean="0">
                <a:latin typeface="Arial"/>
                <a:ea typeface="ヒラギノ丸ゴ ProN W4"/>
                <a:cs typeface="Arial"/>
              </a:rPr>
              <a:t>: </a:t>
            </a:r>
            <a:endParaRPr lang="en-US" altLang="ja-JP" sz="3200" spc="-150" dirty="0">
              <a:latin typeface="Arial"/>
              <a:ea typeface="ヒラギノ丸ゴ ProN W4"/>
              <a:cs typeface="Arial"/>
            </a:endParaRPr>
          </a:p>
          <a:p>
            <a:pPr>
              <a:spcBef>
                <a:spcPts val="0"/>
              </a:spcBef>
            </a:pPr>
            <a:r>
              <a:rPr lang="en-US" altLang="ja-JP" sz="3200" spc="-150" dirty="0">
                <a:latin typeface="Arial"/>
                <a:ea typeface="ヒラギノ丸ゴ ProN W4"/>
                <a:cs typeface="Arial"/>
              </a:rPr>
              <a:t>	</a:t>
            </a:r>
            <a:r>
              <a:rPr lang="en-US" altLang="ja-JP" sz="3200" spc="-150" dirty="0" err="1" smtClean="0">
                <a:latin typeface="Arial"/>
                <a:ea typeface="ヒラギノ丸ゴ ProN W4"/>
                <a:cs typeface="Arial"/>
              </a:rPr>
              <a:t>Yumi</a:t>
            </a:r>
            <a:r>
              <a:rPr lang="en-US" altLang="ja-JP" sz="3200" spc="-150" dirty="0" smtClean="0">
                <a:latin typeface="Arial"/>
                <a:ea typeface="ヒラギノ丸ゴ ProN W4"/>
                <a:cs typeface="Arial"/>
              </a:rPr>
              <a:t> Sumino and </a:t>
            </a:r>
            <a:r>
              <a:rPr lang="en-US" altLang="ja-JP" sz="3200" spc="-150" dirty="0" err="1" smtClean="0">
                <a:latin typeface="Arial"/>
                <a:ea typeface="ヒラギノ丸ゴ ProN W4"/>
                <a:cs typeface="Arial"/>
              </a:rPr>
              <a:t>Natsuko</a:t>
            </a:r>
            <a:r>
              <a:rPr lang="en-US" altLang="ja-JP" sz="3200" spc="-150" dirty="0" smtClean="0">
                <a:latin typeface="Arial"/>
                <a:ea typeface="ヒラギノ丸ゴ ProN W4"/>
                <a:cs typeface="Arial"/>
              </a:rPr>
              <a:t> </a:t>
            </a:r>
            <a:r>
              <a:rPr lang="en-US" altLang="ja-JP" sz="3200" spc="-150" dirty="0" err="1" smtClean="0">
                <a:latin typeface="Arial"/>
                <a:ea typeface="ヒラギノ丸ゴ ProN W4"/>
                <a:cs typeface="Arial"/>
              </a:rPr>
              <a:t>Takeichi</a:t>
            </a:r>
            <a:endParaRPr lang="en-US" altLang="ja-JP" sz="3200" spc="-150" dirty="0">
              <a:latin typeface="Arial"/>
              <a:ea typeface="ヒラギノ丸ゴ ProN W4"/>
              <a:cs typeface="Arial"/>
            </a:endParaRPr>
          </a:p>
        </p:txBody>
      </p:sp>
    </p:spTree>
    <p:extLst>
      <p:ext uri="{BB962C8B-B14F-4D97-AF65-F5344CB8AC3E}">
        <p14:creationId xmlns:p14="http://schemas.microsoft.com/office/powerpoint/2010/main" val="763018798"/>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 y="151850"/>
            <a:ext cx="8953426" cy="707886"/>
          </a:xfrm>
          <a:prstGeom prst="rect">
            <a:avLst/>
          </a:prstGeom>
          <a:noFill/>
        </p:spPr>
        <p:txBody>
          <a:bodyPr wrap="square" rtlCol="0">
            <a:spAutoFit/>
          </a:bodyPr>
          <a:lstStyle/>
          <a:p>
            <a:r>
              <a:rPr lang="en-US" altLang="ja-JP" sz="4000" b="1" dirty="0" smtClean="0">
                <a:latin typeface="Arial"/>
                <a:cs typeface="Arial"/>
              </a:rPr>
              <a:t>Spatial  resolution along </a:t>
            </a:r>
            <a:r>
              <a:rPr lang="en-US" altLang="ja-JP" sz="4000" b="1" dirty="0" err="1" smtClean="0">
                <a:latin typeface="Arial"/>
                <a:cs typeface="Arial"/>
              </a:rPr>
              <a:t>λ</a:t>
            </a:r>
            <a:r>
              <a:rPr lang="en-US" altLang="ja-JP" sz="4000" b="1" dirty="0" smtClean="0">
                <a:latin typeface="Arial"/>
                <a:cs typeface="Arial"/>
              </a:rPr>
              <a:t>-axis</a:t>
            </a:r>
          </a:p>
        </p:txBody>
      </p:sp>
      <p:pic>
        <p:nvPicPr>
          <p:cNvPr id="6" name="図 5" descr="test9_z3crop.bmp with bar.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71" y="961340"/>
            <a:ext cx="5983402" cy="2422934"/>
          </a:xfrm>
          <a:prstGeom prst="rect">
            <a:avLst/>
          </a:prstGeom>
        </p:spPr>
      </p:pic>
      <p:sp>
        <p:nvSpPr>
          <p:cNvPr id="9" name="テキスト ボックス 8"/>
          <p:cNvSpPr txBox="1"/>
          <p:nvPr/>
        </p:nvSpPr>
        <p:spPr>
          <a:xfrm>
            <a:off x="6788814" y="1669888"/>
            <a:ext cx="3144611" cy="1200328"/>
          </a:xfrm>
          <a:prstGeom prst="rect">
            <a:avLst/>
          </a:prstGeom>
          <a:noFill/>
        </p:spPr>
        <p:txBody>
          <a:bodyPr wrap="none" rtlCol="0">
            <a:spAutoFit/>
          </a:bodyPr>
          <a:lstStyle/>
          <a:p>
            <a:r>
              <a:rPr kumimoji="1" lang="en-US" altLang="ja-JP" sz="2400" dirty="0" smtClean="0">
                <a:solidFill>
                  <a:srgbClr val="8000FF"/>
                </a:solidFill>
                <a:latin typeface="Arial"/>
              </a:rPr>
              <a:t>Image size:</a:t>
            </a:r>
          </a:p>
          <a:p>
            <a:r>
              <a:rPr lang="en-US" altLang="ja-JP" sz="2400" dirty="0" smtClean="0">
                <a:solidFill>
                  <a:srgbClr val="8000FF"/>
                </a:solidFill>
                <a:latin typeface="Arial"/>
              </a:rPr>
              <a:t>200 µm*456 µm </a:t>
            </a:r>
          </a:p>
          <a:p>
            <a:r>
              <a:rPr lang="en-US" altLang="ja-JP" sz="2400" dirty="0" smtClean="0">
                <a:solidFill>
                  <a:srgbClr val="8000FF"/>
                </a:solidFill>
                <a:latin typeface="Arial"/>
              </a:rPr>
              <a:t>(200 </a:t>
            </a:r>
            <a:r>
              <a:rPr kumimoji="1" lang="en-US" altLang="ja-JP" sz="2400" dirty="0" smtClean="0">
                <a:solidFill>
                  <a:srgbClr val="8000FF"/>
                </a:solidFill>
                <a:latin typeface="Arial"/>
              </a:rPr>
              <a:t>pixel*</a:t>
            </a:r>
            <a:r>
              <a:rPr lang="en-US" altLang="ja-JP" sz="2400" dirty="0" smtClean="0">
                <a:solidFill>
                  <a:srgbClr val="8000FF"/>
                </a:solidFill>
                <a:latin typeface="Arial"/>
              </a:rPr>
              <a:t>5000 pixel)</a:t>
            </a:r>
            <a:endParaRPr kumimoji="1" lang="ja-JP" altLang="en-US" sz="2400" dirty="0">
              <a:solidFill>
                <a:srgbClr val="8000FF"/>
              </a:solidFill>
              <a:latin typeface="Arial"/>
            </a:endParaRPr>
          </a:p>
        </p:txBody>
      </p:sp>
      <p:cxnSp>
        <p:nvCxnSpPr>
          <p:cNvPr id="10" name="直線矢印コネクタ 9"/>
          <p:cNvCxnSpPr/>
          <p:nvPr/>
        </p:nvCxnSpPr>
        <p:spPr>
          <a:xfrm>
            <a:off x="747365" y="3484016"/>
            <a:ext cx="5881328"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2297649" y="3437178"/>
            <a:ext cx="2805826" cy="523220"/>
          </a:xfrm>
          <a:prstGeom prst="rect">
            <a:avLst/>
          </a:prstGeom>
          <a:noFill/>
        </p:spPr>
        <p:txBody>
          <a:bodyPr wrap="none" rtlCol="0">
            <a:spAutoFit/>
          </a:bodyPr>
          <a:lstStyle/>
          <a:p>
            <a:r>
              <a:rPr kumimoji="1" lang="en-US" altLang="ja-JP" sz="2800" dirty="0" smtClean="0">
                <a:solidFill>
                  <a:srgbClr val="008000"/>
                </a:solidFill>
                <a:latin typeface="Arial"/>
              </a:rPr>
              <a:t>Wavelength axis</a:t>
            </a:r>
            <a:endParaRPr kumimoji="1" lang="ja-JP" altLang="en-US" sz="2800" dirty="0">
              <a:solidFill>
                <a:srgbClr val="008000"/>
              </a:solidFill>
              <a:latin typeface="Arial"/>
            </a:endParaRPr>
          </a:p>
        </p:txBody>
      </p:sp>
      <p:cxnSp>
        <p:nvCxnSpPr>
          <p:cNvPr id="12" name="直線矢印コネクタ 11"/>
          <p:cNvCxnSpPr/>
          <p:nvPr/>
        </p:nvCxnSpPr>
        <p:spPr>
          <a:xfrm flipV="1">
            <a:off x="669824" y="989899"/>
            <a:ext cx="0" cy="2383522"/>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rot="16200000">
            <a:off x="-1149249" y="2137545"/>
            <a:ext cx="2939251" cy="523220"/>
          </a:xfrm>
          <a:prstGeom prst="rect">
            <a:avLst/>
          </a:prstGeom>
          <a:noFill/>
        </p:spPr>
        <p:txBody>
          <a:bodyPr wrap="none" rtlCol="0">
            <a:spAutoFit/>
          </a:bodyPr>
          <a:lstStyle/>
          <a:p>
            <a:r>
              <a:rPr kumimoji="1" lang="en-US" altLang="ja-JP" sz="2800" dirty="0" smtClean="0">
                <a:solidFill>
                  <a:srgbClr val="0000FF"/>
                </a:solidFill>
                <a:latin typeface="Arial"/>
              </a:rPr>
              <a:t>Sample scanning</a:t>
            </a:r>
            <a:endParaRPr kumimoji="1" lang="ja-JP" altLang="en-US" sz="2800" dirty="0">
              <a:solidFill>
                <a:srgbClr val="0000FF"/>
              </a:solidFill>
              <a:latin typeface="Arial"/>
            </a:endParaRPr>
          </a:p>
        </p:txBody>
      </p:sp>
      <p:grpSp>
        <p:nvGrpSpPr>
          <p:cNvPr id="4" name="図形グループ 3"/>
          <p:cNvGrpSpPr/>
          <p:nvPr/>
        </p:nvGrpSpPr>
        <p:grpSpPr>
          <a:xfrm>
            <a:off x="212287" y="1010221"/>
            <a:ext cx="9222448" cy="5915901"/>
            <a:chOff x="212287" y="1010219"/>
            <a:chExt cx="9222448" cy="5915901"/>
          </a:xfrm>
        </p:grpSpPr>
        <p:sp>
          <p:nvSpPr>
            <p:cNvPr id="14" name="テキスト ボックス 13"/>
            <p:cNvSpPr txBox="1"/>
            <p:nvPr/>
          </p:nvSpPr>
          <p:spPr>
            <a:xfrm>
              <a:off x="1980997" y="3960398"/>
              <a:ext cx="6348813" cy="338554"/>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altLang="ja-JP" sz="1600" i="1" dirty="0" err="1">
                  <a:latin typeface="Times New Roman"/>
                  <a:cs typeface="Times New Roman"/>
                </a:rPr>
                <a:t>δx</a:t>
              </a:r>
              <a:r>
                <a:rPr lang="en-US" altLang="ja-JP" sz="1600" i="1" baseline="30000" dirty="0" err="1">
                  <a:latin typeface="Times New Roman"/>
                  <a:cs typeface="Times New Roman"/>
                </a:rPr>
                <a:t>spatial</a:t>
              </a:r>
              <a:r>
                <a:rPr lang="en-US" altLang="ja-JP" sz="1600" baseline="-25000" dirty="0">
                  <a:latin typeface="Times New Roman"/>
                  <a:cs typeface="Times New Roman"/>
                </a:rPr>
                <a:t> </a:t>
              </a:r>
              <a:r>
                <a:rPr lang="en-US" altLang="ja-JP" sz="1600" dirty="0" smtClean="0">
                  <a:latin typeface="Arial"/>
                  <a:cs typeface="Arial"/>
                </a:rPr>
                <a:t> = The </a:t>
              </a:r>
              <a:r>
                <a:rPr lang="en-US" altLang="ja-JP" sz="1600" dirty="0">
                  <a:latin typeface="Arial"/>
                  <a:cs typeface="Arial"/>
                </a:rPr>
                <a:t>FWHM of the </a:t>
              </a:r>
              <a:r>
                <a:rPr lang="en-US" altLang="ja-JP" sz="1600" dirty="0" smtClean="0">
                  <a:latin typeface="Arial"/>
                  <a:cs typeface="Arial"/>
                </a:rPr>
                <a:t>derivative of the edge </a:t>
              </a:r>
              <a:r>
                <a:rPr lang="en-US" altLang="ja-JP" sz="1600" dirty="0">
                  <a:latin typeface="Arial"/>
                  <a:cs typeface="Arial"/>
                </a:rPr>
                <a:t>response function</a:t>
              </a:r>
              <a:endParaRPr kumimoji="1" lang="ja-JP" altLang="en-US" sz="1600" dirty="0" smtClean="0">
                <a:latin typeface="Arial"/>
                <a:cs typeface="Arial"/>
              </a:endParaRPr>
            </a:p>
          </p:txBody>
        </p:sp>
        <p:pic>
          <p:nvPicPr>
            <p:cNvPr id="16" name="図 15" descr="スクリーンショット 2015-05-31 12.07.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76" y="4420935"/>
              <a:ext cx="6631055" cy="1525648"/>
            </a:xfrm>
            <a:prstGeom prst="rect">
              <a:avLst/>
            </a:prstGeom>
          </p:spPr>
        </p:pic>
        <p:grpSp>
          <p:nvGrpSpPr>
            <p:cNvPr id="31" name="図形グループ 30"/>
            <p:cNvGrpSpPr/>
            <p:nvPr/>
          </p:nvGrpSpPr>
          <p:grpSpPr>
            <a:xfrm>
              <a:off x="6566827" y="4550051"/>
              <a:ext cx="2867908" cy="1725067"/>
              <a:chOff x="5826140" y="5013809"/>
              <a:chExt cx="2647300" cy="1725067"/>
            </a:xfrm>
          </p:grpSpPr>
          <p:pic>
            <p:nvPicPr>
              <p:cNvPr id="17" name="図 16" descr="x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140" y="5013809"/>
                <a:ext cx="2647300" cy="1394021"/>
              </a:xfrm>
              <a:prstGeom prst="rect">
                <a:avLst/>
              </a:prstGeom>
            </p:spPr>
          </p:pic>
          <p:grpSp>
            <p:nvGrpSpPr>
              <p:cNvPr id="30" name="図形グループ 29"/>
              <p:cNvGrpSpPr/>
              <p:nvPr/>
            </p:nvGrpSpPr>
            <p:grpSpPr>
              <a:xfrm>
                <a:off x="6356520" y="6215656"/>
                <a:ext cx="1808408" cy="523220"/>
                <a:chOff x="7331880" y="4884696"/>
                <a:chExt cx="1808408" cy="523220"/>
              </a:xfrm>
            </p:grpSpPr>
            <p:sp>
              <p:nvSpPr>
                <p:cNvPr id="20" name="テキスト ボックス 19"/>
                <p:cNvSpPr txBox="1"/>
                <p:nvPr/>
              </p:nvSpPr>
              <p:spPr>
                <a:xfrm>
                  <a:off x="7588023" y="4884696"/>
                  <a:ext cx="1552265" cy="523220"/>
                </a:xfrm>
                <a:prstGeom prst="rect">
                  <a:avLst/>
                </a:prstGeom>
                <a:noFill/>
              </p:spPr>
              <p:txBody>
                <a:bodyPr wrap="none" rtlCol="0">
                  <a:spAutoFit/>
                </a:bodyPr>
                <a:lstStyle/>
                <a:p>
                  <a:r>
                    <a:rPr kumimoji="1" lang="en-US" altLang="ja-JP" sz="1400" dirty="0" smtClean="0">
                      <a:latin typeface="Arial"/>
                      <a:cs typeface="Arial"/>
                    </a:rPr>
                    <a:t>measurement data</a:t>
                  </a:r>
                </a:p>
                <a:p>
                  <a:r>
                    <a:rPr kumimoji="1" lang="en-US" altLang="ja-JP" sz="1400" dirty="0" smtClean="0">
                      <a:latin typeface="Arial"/>
                      <a:cs typeface="Arial"/>
                    </a:rPr>
                    <a:t>Gaussian fitting</a:t>
                  </a:r>
                  <a:endParaRPr kumimoji="1" lang="ja-JP" altLang="en-US" sz="1400" dirty="0" smtClean="0">
                    <a:latin typeface="Arial"/>
                    <a:cs typeface="Arial"/>
                  </a:endParaRPr>
                </a:p>
              </p:txBody>
            </p:sp>
            <p:sp>
              <p:nvSpPr>
                <p:cNvPr id="21" name="円/楕円 20"/>
                <p:cNvSpPr/>
                <p:nvPr/>
              </p:nvSpPr>
              <p:spPr>
                <a:xfrm>
                  <a:off x="7381348" y="5013810"/>
                  <a:ext cx="103595" cy="100798"/>
                </a:xfrm>
                <a:prstGeom prst="ellipse">
                  <a:avLst/>
                </a:prstGeom>
                <a:solidFill>
                  <a:srgbClr val="FF0000"/>
                </a:solid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Arial"/>
                  </a:endParaRPr>
                </a:p>
              </p:txBody>
            </p:sp>
            <p:cxnSp>
              <p:nvCxnSpPr>
                <p:cNvPr id="22" name="直線コネクタ 21"/>
                <p:cNvCxnSpPr/>
                <p:nvPr/>
              </p:nvCxnSpPr>
              <p:spPr>
                <a:xfrm>
                  <a:off x="7331880" y="5283103"/>
                  <a:ext cx="25614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28" name="テキスト ボックス 27"/>
            <p:cNvSpPr txBox="1"/>
            <p:nvPr/>
          </p:nvSpPr>
          <p:spPr>
            <a:xfrm>
              <a:off x="212287" y="6067032"/>
              <a:ext cx="3292722" cy="461665"/>
            </a:xfrm>
            <a:prstGeom prst="rect">
              <a:avLst/>
            </a:prstGeom>
            <a:noFill/>
            <a:ln w="38100" cmpd="sng">
              <a:solidFill>
                <a:srgbClr val="008000"/>
              </a:solidFill>
            </a:ln>
          </p:spPr>
          <p:txBody>
            <a:bodyPr wrap="none" rtlCol="0">
              <a:spAutoFit/>
            </a:bodyPr>
            <a:lstStyle/>
            <a:p>
              <a:r>
                <a:rPr lang="en-US" altLang="ja-JP" sz="2400" i="1" dirty="0" err="1" smtClean="0">
                  <a:latin typeface="Times New Roman"/>
                  <a:cs typeface="Times New Roman"/>
                </a:rPr>
                <a:t>δx</a:t>
              </a:r>
              <a:r>
                <a:rPr lang="en-US" altLang="ja-JP" sz="2400" i="1" baseline="30000" dirty="0" err="1" smtClean="0">
                  <a:latin typeface="Times New Roman"/>
                  <a:cs typeface="Times New Roman"/>
                </a:rPr>
                <a:t>spatial</a:t>
              </a:r>
              <a:r>
                <a:rPr lang="en-US" altLang="ja-JP" sz="2400" baseline="-25000" dirty="0" smtClean="0">
                  <a:latin typeface="Times New Roman"/>
                  <a:cs typeface="Times New Roman"/>
                </a:rPr>
                <a:t> </a:t>
              </a:r>
              <a:r>
                <a:rPr lang="en-US" altLang="ja-JP" sz="2400" dirty="0" smtClean="0">
                  <a:latin typeface="Times New Roman"/>
                  <a:cs typeface="Times New Roman"/>
                </a:rPr>
                <a:t>= </a:t>
              </a:r>
              <a:r>
                <a:rPr lang="en-US" altLang="ja-JP" sz="2400" dirty="0">
                  <a:latin typeface="Times New Roman"/>
                  <a:cs typeface="Times New Roman"/>
                </a:rPr>
                <a:t>4.90 ± 0.19 μ</a:t>
              </a:r>
              <a:r>
                <a:rPr lang="ja-JP" altLang="en-US" sz="2400" dirty="0" smtClean="0">
                  <a:latin typeface="Times New Roman"/>
                  <a:cs typeface="Times New Roman"/>
                </a:rPr>
                <a:t>ｍ</a:t>
              </a:r>
              <a:endParaRPr lang="ja-JP" altLang="en-US" sz="2400" dirty="0">
                <a:latin typeface="Times New Roman"/>
                <a:cs typeface="Times New Roman"/>
              </a:endParaRPr>
            </a:p>
          </p:txBody>
        </p:sp>
        <p:sp>
          <p:nvSpPr>
            <p:cNvPr id="33" name="テキスト ボックス 32"/>
            <p:cNvSpPr txBox="1"/>
            <p:nvPr/>
          </p:nvSpPr>
          <p:spPr>
            <a:xfrm>
              <a:off x="8632630" y="4773346"/>
              <a:ext cx="699764" cy="307777"/>
            </a:xfrm>
            <a:prstGeom prst="rect">
              <a:avLst/>
            </a:prstGeom>
            <a:noFill/>
          </p:spPr>
          <p:txBody>
            <a:bodyPr wrap="none" rtlCol="0">
              <a:spAutoFit/>
            </a:bodyPr>
            <a:lstStyle/>
            <a:p>
              <a:r>
                <a:rPr lang="en-US" altLang="ja-JP" sz="1400" i="1" dirty="0" err="1">
                  <a:latin typeface="Times New Roman"/>
                  <a:cs typeface="Times New Roman"/>
                </a:rPr>
                <a:t>δx</a:t>
              </a:r>
              <a:r>
                <a:rPr lang="en-US" altLang="ja-JP" sz="1400" i="1" baseline="30000" dirty="0" err="1">
                  <a:latin typeface="Times New Roman"/>
                  <a:cs typeface="Times New Roman"/>
                </a:rPr>
                <a:t>spatial</a:t>
              </a:r>
              <a:r>
                <a:rPr lang="en-US" altLang="ja-JP" sz="1400" baseline="-25000" dirty="0">
                  <a:latin typeface="Times New Roman"/>
                  <a:cs typeface="Times New Roman"/>
                </a:rPr>
                <a:t> </a:t>
              </a:r>
              <a:endParaRPr kumimoji="1" lang="ja-JP" altLang="en-US" sz="1400" dirty="0" smtClean="0">
                <a:latin typeface="Arial"/>
                <a:cs typeface="Arial"/>
              </a:endParaRPr>
            </a:p>
          </p:txBody>
        </p:sp>
        <p:cxnSp>
          <p:nvCxnSpPr>
            <p:cNvPr id="35" name="直線矢印コネクタ 34"/>
            <p:cNvCxnSpPr/>
            <p:nvPr/>
          </p:nvCxnSpPr>
          <p:spPr>
            <a:xfrm>
              <a:off x="7374867" y="5081120"/>
              <a:ext cx="626980"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p:cNvCxnSpPr/>
            <p:nvPr/>
          </p:nvCxnSpPr>
          <p:spPr>
            <a:xfrm flipH="1">
              <a:off x="8463434" y="5081120"/>
              <a:ext cx="912005"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2242617" y="1010219"/>
              <a:ext cx="589471"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2242617" y="1487739"/>
              <a:ext cx="589471"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a:off x="2242617" y="1812859"/>
              <a:ext cx="589471"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2242617" y="2107499"/>
              <a:ext cx="589471"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2242617" y="2534219"/>
              <a:ext cx="589471"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a:off x="2242617" y="2818699"/>
              <a:ext cx="589471"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a:off x="2242617" y="3103179"/>
              <a:ext cx="589471"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48" name="テキスト ボックス 47"/>
            <p:cNvSpPr txBox="1"/>
            <p:nvPr/>
          </p:nvSpPr>
          <p:spPr>
            <a:xfrm>
              <a:off x="324748" y="4267049"/>
              <a:ext cx="2051213" cy="307777"/>
            </a:xfrm>
            <a:prstGeom prst="rect">
              <a:avLst/>
            </a:prstGeom>
            <a:solidFill>
              <a:schemeClr val="bg1"/>
            </a:solidFill>
          </p:spPr>
          <p:txBody>
            <a:bodyPr wrap="none" rtlCol="0">
              <a:spAutoFit/>
            </a:bodyPr>
            <a:lstStyle/>
            <a:p>
              <a:r>
                <a:rPr lang="en-US" altLang="ja-JP" sz="1400" dirty="0">
                  <a:solidFill>
                    <a:srgbClr val="FF0000"/>
                  </a:solidFill>
                  <a:latin typeface="Arial"/>
                </a:rPr>
                <a:t>edge </a:t>
              </a:r>
              <a:r>
                <a:rPr lang="en-US" altLang="ja-JP" sz="1400" dirty="0" smtClean="0">
                  <a:solidFill>
                    <a:srgbClr val="FF0000"/>
                  </a:solidFill>
                  <a:latin typeface="Arial"/>
                </a:rPr>
                <a:t>response function</a:t>
              </a:r>
              <a:endParaRPr lang="ja-JP" altLang="en-US" sz="1400" dirty="0">
                <a:solidFill>
                  <a:srgbClr val="FF0000"/>
                </a:solidFill>
                <a:latin typeface="Arial"/>
                <a:cs typeface="Arial"/>
              </a:endParaRPr>
            </a:p>
          </p:txBody>
        </p:sp>
        <p:sp>
          <p:nvSpPr>
            <p:cNvPr id="29" name="テキスト ボックス 28"/>
            <p:cNvSpPr txBox="1"/>
            <p:nvPr/>
          </p:nvSpPr>
          <p:spPr>
            <a:xfrm>
              <a:off x="4039448" y="6107005"/>
              <a:ext cx="2382166" cy="461665"/>
            </a:xfrm>
            <a:prstGeom prst="rect">
              <a:avLst/>
            </a:prstGeom>
            <a:noFill/>
            <a:ln w="38100" cmpd="sng">
              <a:solidFill>
                <a:srgbClr val="008000"/>
              </a:solidFill>
            </a:ln>
          </p:spPr>
          <p:txBody>
            <a:bodyPr wrap="none" rtlCol="0">
              <a:spAutoFit/>
            </a:bodyPr>
            <a:lstStyle/>
            <a:p>
              <a:r>
                <a:rPr lang="en-US" altLang="ja-JP" sz="2400" i="1" dirty="0" err="1" smtClean="0">
                  <a:latin typeface="Times New Roman"/>
                  <a:cs typeface="Times New Roman"/>
                </a:rPr>
                <a:t>δx</a:t>
              </a:r>
              <a:r>
                <a:rPr lang="en-US" altLang="ja-JP" sz="2400" i="1" baseline="30000" dirty="0" err="1" smtClean="0">
                  <a:latin typeface="Times New Roman"/>
                  <a:cs typeface="Times New Roman"/>
                </a:rPr>
                <a:t>spatial</a:t>
              </a:r>
              <a:r>
                <a:rPr lang="en-US" altLang="ja-JP" sz="2400" baseline="-25000" dirty="0" smtClean="0">
                  <a:latin typeface="Times New Roman"/>
                  <a:cs typeface="Times New Roman"/>
                </a:rPr>
                <a:t> </a:t>
              </a:r>
              <a:r>
                <a:rPr lang="en-US" altLang="ja-JP" sz="2400" dirty="0" smtClean="0">
                  <a:latin typeface="Times New Roman"/>
                  <a:cs typeface="Times New Roman"/>
                </a:rPr>
                <a:t>= 3.23 </a:t>
              </a:r>
              <a:r>
                <a:rPr lang="en-US" altLang="ja-JP" sz="2400" dirty="0" err="1" smtClean="0">
                  <a:latin typeface="Times New Roman"/>
                  <a:cs typeface="Times New Roman"/>
                </a:rPr>
                <a:t>μm</a:t>
              </a:r>
              <a:r>
                <a:rPr lang="en-US" altLang="ja-JP" sz="2400" dirty="0" smtClean="0">
                  <a:latin typeface="Times New Roman"/>
                  <a:cs typeface="Times New Roman"/>
                </a:rPr>
                <a:t> </a:t>
              </a:r>
              <a:endParaRPr kumimoji="1" lang="ja-JP" altLang="en-US" sz="2400" dirty="0" smtClean="0">
                <a:latin typeface="Arial"/>
                <a:cs typeface="Arial"/>
              </a:endParaRPr>
            </a:p>
          </p:txBody>
        </p:sp>
        <p:sp>
          <p:nvSpPr>
            <p:cNvPr id="3" name="テキスト ボックス 2"/>
            <p:cNvSpPr txBox="1"/>
            <p:nvPr/>
          </p:nvSpPr>
          <p:spPr>
            <a:xfrm>
              <a:off x="972171" y="6433128"/>
              <a:ext cx="1842872" cy="461665"/>
            </a:xfrm>
            <a:prstGeom prst="rect">
              <a:avLst/>
            </a:prstGeom>
            <a:noFill/>
          </p:spPr>
          <p:txBody>
            <a:bodyPr wrap="none" rtlCol="0">
              <a:spAutoFit/>
            </a:bodyPr>
            <a:lstStyle/>
            <a:p>
              <a:r>
                <a:rPr kumimoji="1" lang="en-US" altLang="ja-JP" sz="2400" dirty="0" smtClean="0">
                  <a:solidFill>
                    <a:srgbClr val="008000"/>
                  </a:solidFill>
                </a:rPr>
                <a:t>Experimental</a:t>
              </a:r>
              <a:endParaRPr kumimoji="1" lang="ja-JP" altLang="en-US" sz="2400" dirty="0">
                <a:solidFill>
                  <a:srgbClr val="008000"/>
                </a:solidFill>
              </a:endParaRPr>
            </a:p>
          </p:txBody>
        </p:sp>
        <p:sp>
          <p:nvSpPr>
            <p:cNvPr id="32" name="テキスト ボックス 31"/>
            <p:cNvSpPr txBox="1"/>
            <p:nvPr/>
          </p:nvSpPr>
          <p:spPr>
            <a:xfrm>
              <a:off x="4335142" y="6464455"/>
              <a:ext cx="1591902" cy="461665"/>
            </a:xfrm>
            <a:prstGeom prst="rect">
              <a:avLst/>
            </a:prstGeom>
            <a:noFill/>
          </p:spPr>
          <p:txBody>
            <a:bodyPr wrap="none" rtlCol="0">
              <a:spAutoFit/>
            </a:bodyPr>
            <a:lstStyle/>
            <a:p>
              <a:r>
                <a:rPr kumimoji="1" lang="en-US" altLang="ja-JP" sz="2400" dirty="0" smtClean="0">
                  <a:solidFill>
                    <a:srgbClr val="008000"/>
                  </a:solidFill>
                </a:rPr>
                <a:t>Theoretical</a:t>
              </a:r>
              <a:endParaRPr kumimoji="1" lang="ja-JP" altLang="en-US" sz="2400" dirty="0">
                <a:solidFill>
                  <a:srgbClr val="008000"/>
                </a:solidFill>
              </a:endParaRPr>
            </a:p>
          </p:txBody>
        </p:sp>
      </p:grpSp>
      <p:sp>
        <p:nvSpPr>
          <p:cNvPr id="34" name="テキスト ボックス 33"/>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36395894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 y="151850"/>
            <a:ext cx="8953426" cy="1446550"/>
          </a:xfrm>
          <a:prstGeom prst="rect">
            <a:avLst/>
          </a:prstGeom>
          <a:noFill/>
        </p:spPr>
        <p:txBody>
          <a:bodyPr wrap="square" rtlCol="0">
            <a:spAutoFit/>
          </a:bodyPr>
          <a:lstStyle/>
          <a:p>
            <a:r>
              <a:rPr lang="en-US" altLang="ja-JP" sz="4400" b="1" dirty="0" smtClean="0">
                <a:latin typeface="Arial"/>
                <a:cs typeface="Arial"/>
              </a:rPr>
              <a:t>Spatial  resolution along scanning-axis</a:t>
            </a:r>
          </a:p>
        </p:txBody>
      </p:sp>
      <p:sp>
        <p:nvSpPr>
          <p:cNvPr id="9" name="テキスト ボックス 8"/>
          <p:cNvSpPr txBox="1"/>
          <p:nvPr/>
        </p:nvSpPr>
        <p:spPr>
          <a:xfrm>
            <a:off x="6788814" y="2308732"/>
            <a:ext cx="3144611" cy="1200328"/>
          </a:xfrm>
          <a:prstGeom prst="rect">
            <a:avLst/>
          </a:prstGeom>
          <a:noFill/>
        </p:spPr>
        <p:txBody>
          <a:bodyPr wrap="none" rtlCol="0">
            <a:spAutoFit/>
          </a:bodyPr>
          <a:lstStyle/>
          <a:p>
            <a:r>
              <a:rPr kumimoji="1" lang="en-US" altLang="ja-JP" sz="2400" dirty="0" smtClean="0">
                <a:solidFill>
                  <a:srgbClr val="8000FF"/>
                </a:solidFill>
                <a:latin typeface="Arial"/>
              </a:rPr>
              <a:t>Image size:</a:t>
            </a:r>
          </a:p>
          <a:p>
            <a:r>
              <a:rPr lang="en-US" altLang="ja-JP" sz="2400" dirty="0" smtClean="0">
                <a:solidFill>
                  <a:srgbClr val="8000FF"/>
                </a:solidFill>
                <a:latin typeface="Arial"/>
              </a:rPr>
              <a:t>200 µm*456 µm </a:t>
            </a:r>
          </a:p>
          <a:p>
            <a:r>
              <a:rPr lang="en-US" altLang="ja-JP" sz="2400" dirty="0" smtClean="0">
                <a:solidFill>
                  <a:srgbClr val="8000FF"/>
                </a:solidFill>
                <a:latin typeface="Arial"/>
              </a:rPr>
              <a:t>(200 </a:t>
            </a:r>
            <a:r>
              <a:rPr kumimoji="1" lang="en-US" altLang="ja-JP" sz="2400" dirty="0" smtClean="0">
                <a:solidFill>
                  <a:srgbClr val="8000FF"/>
                </a:solidFill>
                <a:latin typeface="Arial"/>
              </a:rPr>
              <a:t>pixel*</a:t>
            </a:r>
            <a:r>
              <a:rPr lang="en-US" altLang="ja-JP" sz="2400" dirty="0" smtClean="0">
                <a:solidFill>
                  <a:srgbClr val="8000FF"/>
                </a:solidFill>
                <a:latin typeface="Arial"/>
              </a:rPr>
              <a:t>5000 pixel)</a:t>
            </a:r>
            <a:endParaRPr kumimoji="1" lang="ja-JP" altLang="en-US" sz="2400" dirty="0">
              <a:solidFill>
                <a:srgbClr val="8000FF"/>
              </a:solidFill>
              <a:latin typeface="Arial"/>
            </a:endParaRPr>
          </a:p>
        </p:txBody>
      </p:sp>
      <p:sp>
        <p:nvSpPr>
          <p:cNvPr id="34" name="テキスト ボックス 33"/>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pic>
        <p:nvPicPr>
          <p:cNvPr id="36" name="図 35" descr="test9_z3crop.bmp with bar.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83" y="2121268"/>
            <a:ext cx="5523140" cy="2422934"/>
          </a:xfrm>
          <a:prstGeom prst="rect">
            <a:avLst/>
          </a:prstGeom>
        </p:spPr>
      </p:pic>
      <p:cxnSp>
        <p:nvCxnSpPr>
          <p:cNvPr id="39" name="直線矢印コネクタ 38"/>
          <p:cNvCxnSpPr/>
          <p:nvPr/>
        </p:nvCxnSpPr>
        <p:spPr>
          <a:xfrm>
            <a:off x="911323" y="4643944"/>
            <a:ext cx="5428918"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2342355" y="4597106"/>
            <a:ext cx="2805826" cy="523220"/>
          </a:xfrm>
          <a:prstGeom prst="rect">
            <a:avLst/>
          </a:prstGeom>
          <a:noFill/>
        </p:spPr>
        <p:txBody>
          <a:bodyPr wrap="none" rtlCol="0">
            <a:spAutoFit/>
          </a:bodyPr>
          <a:lstStyle/>
          <a:p>
            <a:r>
              <a:rPr kumimoji="1" lang="en-US" altLang="ja-JP" sz="2800" dirty="0" smtClean="0">
                <a:solidFill>
                  <a:srgbClr val="008000"/>
                </a:solidFill>
                <a:latin typeface="Arial"/>
              </a:rPr>
              <a:t>Wavelength axis</a:t>
            </a:r>
            <a:endParaRPr kumimoji="1" lang="ja-JP" altLang="en-US" sz="2800" dirty="0">
              <a:solidFill>
                <a:srgbClr val="008000"/>
              </a:solidFill>
              <a:latin typeface="Arial"/>
            </a:endParaRPr>
          </a:p>
        </p:txBody>
      </p:sp>
      <p:cxnSp>
        <p:nvCxnSpPr>
          <p:cNvPr id="49" name="直線矢印コネクタ 48"/>
          <p:cNvCxnSpPr/>
          <p:nvPr/>
        </p:nvCxnSpPr>
        <p:spPr>
          <a:xfrm flipV="1">
            <a:off x="839747" y="2149827"/>
            <a:ext cx="0" cy="2383522"/>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rot="16200000">
            <a:off x="-952447" y="3109313"/>
            <a:ext cx="2939251" cy="523220"/>
          </a:xfrm>
          <a:prstGeom prst="rect">
            <a:avLst/>
          </a:prstGeom>
          <a:noFill/>
        </p:spPr>
        <p:txBody>
          <a:bodyPr wrap="none" rtlCol="0">
            <a:spAutoFit/>
          </a:bodyPr>
          <a:lstStyle/>
          <a:p>
            <a:r>
              <a:rPr kumimoji="1" lang="en-US" altLang="ja-JP" sz="2800" dirty="0" smtClean="0">
                <a:solidFill>
                  <a:srgbClr val="0000FF"/>
                </a:solidFill>
                <a:latin typeface="Arial"/>
              </a:rPr>
              <a:t>Sample scanning</a:t>
            </a:r>
            <a:endParaRPr kumimoji="1" lang="ja-JP" altLang="en-US" sz="2800" dirty="0">
              <a:solidFill>
                <a:srgbClr val="0000FF"/>
              </a:solidFill>
              <a:latin typeface="Arial"/>
            </a:endParaRPr>
          </a:p>
        </p:txBody>
      </p:sp>
      <p:sp>
        <p:nvSpPr>
          <p:cNvPr id="52" name="テキスト ボックス 51"/>
          <p:cNvSpPr txBox="1"/>
          <p:nvPr/>
        </p:nvSpPr>
        <p:spPr>
          <a:xfrm>
            <a:off x="1225184" y="5595179"/>
            <a:ext cx="3320524" cy="461665"/>
          </a:xfrm>
          <a:prstGeom prst="rect">
            <a:avLst/>
          </a:prstGeom>
          <a:noFill/>
          <a:ln w="38100" cmpd="sng">
            <a:solidFill>
              <a:srgbClr val="0000FF"/>
            </a:solidFill>
          </a:ln>
        </p:spPr>
        <p:txBody>
          <a:bodyPr wrap="none" rtlCol="0">
            <a:spAutoFit/>
          </a:bodyPr>
          <a:lstStyle/>
          <a:p>
            <a:r>
              <a:rPr lang="en-US" altLang="ja-JP" sz="2400" i="1" dirty="0" err="1" smtClean="0">
                <a:latin typeface="Times New Roman"/>
                <a:cs typeface="Times New Roman"/>
              </a:rPr>
              <a:t>δy</a:t>
            </a:r>
            <a:r>
              <a:rPr lang="en-US" altLang="ja-JP" sz="2400" i="1" dirty="0" smtClean="0">
                <a:latin typeface="Times New Roman"/>
                <a:cs typeface="Times New Roman"/>
              </a:rPr>
              <a:t> </a:t>
            </a:r>
            <a:r>
              <a:rPr lang="en-US" altLang="ja-JP" sz="2400" i="1" baseline="30000" dirty="0" smtClean="0">
                <a:latin typeface="Times New Roman"/>
                <a:cs typeface="Times New Roman"/>
              </a:rPr>
              <a:t>spatial</a:t>
            </a:r>
            <a:r>
              <a:rPr lang="en-US" altLang="ja-JP" sz="2400" baseline="-25000" dirty="0" smtClean="0">
                <a:latin typeface="Times New Roman"/>
                <a:cs typeface="Times New Roman"/>
              </a:rPr>
              <a:t> </a:t>
            </a:r>
            <a:r>
              <a:rPr lang="en-US" altLang="ja-JP" sz="2400" dirty="0" smtClean="0">
                <a:latin typeface="Times New Roman"/>
                <a:cs typeface="Times New Roman"/>
              </a:rPr>
              <a:t>= 10.9 </a:t>
            </a:r>
            <a:r>
              <a:rPr lang="en-US" altLang="ja-JP" sz="2400" dirty="0">
                <a:latin typeface="Times New Roman"/>
                <a:cs typeface="Times New Roman"/>
              </a:rPr>
              <a:t>± 1</a:t>
            </a:r>
            <a:r>
              <a:rPr lang="en-US" altLang="ja-JP" sz="2400" dirty="0" smtClean="0">
                <a:latin typeface="Times New Roman"/>
                <a:cs typeface="Times New Roman"/>
              </a:rPr>
              <a:t>.69 </a:t>
            </a:r>
            <a:r>
              <a:rPr lang="en-US" altLang="ja-JP" sz="2400" dirty="0" err="1" smtClean="0">
                <a:latin typeface="Times New Roman"/>
                <a:cs typeface="Times New Roman"/>
              </a:rPr>
              <a:t>μ</a:t>
            </a:r>
            <a:r>
              <a:rPr lang="en-US" altLang="ja-JP" sz="2400" dirty="0" err="1">
                <a:latin typeface="Times New Roman"/>
                <a:cs typeface="Times New Roman"/>
              </a:rPr>
              <a:t>m</a:t>
            </a:r>
            <a:endParaRPr lang="ja-JP" altLang="en-US" sz="2400" dirty="0">
              <a:latin typeface="Times New Roman"/>
              <a:cs typeface="Times New Roman"/>
            </a:endParaRPr>
          </a:p>
        </p:txBody>
      </p:sp>
      <p:cxnSp>
        <p:nvCxnSpPr>
          <p:cNvPr id="53" name="直線コネクタ 52"/>
          <p:cNvCxnSpPr/>
          <p:nvPr/>
        </p:nvCxnSpPr>
        <p:spPr>
          <a:xfrm rot="5400000">
            <a:off x="3671544" y="3740291"/>
            <a:ext cx="544127"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rot="5400000">
            <a:off x="3437863" y="3741557"/>
            <a:ext cx="544127"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直線コネクタ 54"/>
          <p:cNvCxnSpPr/>
          <p:nvPr/>
        </p:nvCxnSpPr>
        <p:spPr>
          <a:xfrm rot="5400000">
            <a:off x="3163544" y="3741558"/>
            <a:ext cx="544127"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6" name="直線コネクタ 55"/>
          <p:cNvCxnSpPr/>
          <p:nvPr/>
        </p:nvCxnSpPr>
        <p:spPr>
          <a:xfrm rot="5400000">
            <a:off x="3844264" y="2631860"/>
            <a:ext cx="544127"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7" name="直線コネクタ 56"/>
          <p:cNvCxnSpPr/>
          <p:nvPr/>
        </p:nvCxnSpPr>
        <p:spPr>
          <a:xfrm rot="5400000">
            <a:off x="3559784" y="2631860"/>
            <a:ext cx="544127"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rot="5400000">
            <a:off x="3275304" y="2631860"/>
            <a:ext cx="544127" cy="0"/>
          </a:xfrm>
          <a:prstGeom prst="line">
            <a:avLst/>
          </a:prstGeom>
          <a:ln w="34925">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graphicFrame>
        <p:nvGraphicFramePr>
          <p:cNvPr id="59" name="オブジェクト 58"/>
          <p:cNvGraphicFramePr>
            <a:graphicFrameLocks noChangeAspect="1"/>
          </p:cNvGraphicFramePr>
          <p:nvPr>
            <p:extLst>
              <p:ext uri="{D42A27DB-BD31-4B8C-83A1-F6EECF244321}">
                <p14:modId xmlns:p14="http://schemas.microsoft.com/office/powerpoint/2010/main" val="2949899443"/>
              </p:ext>
            </p:extLst>
          </p:nvPr>
        </p:nvGraphicFramePr>
        <p:xfrm>
          <a:off x="3621812" y="4506378"/>
          <a:ext cx="114300" cy="165100"/>
        </p:xfrm>
        <a:graphic>
          <a:graphicData uri="http://schemas.openxmlformats.org/presentationml/2006/ole">
            <mc:AlternateContent xmlns:mc="http://schemas.openxmlformats.org/markup-compatibility/2006">
              <mc:Choice xmlns:v="urn:schemas-microsoft-com:vml" Requires="v">
                <p:oleObj spid="_x0000_s1044" name="数式" r:id="rId4" imgW="114300" imgH="165100" progId="Equation.3">
                  <p:embed/>
                </p:oleObj>
              </mc:Choice>
              <mc:Fallback>
                <p:oleObj name="数式" r:id="rId4" imgW="114300" imgH="165100" progId="Equation.3">
                  <p:embed/>
                  <p:pic>
                    <p:nvPicPr>
                      <p:cNvPr id="0" name=""/>
                      <p:cNvPicPr/>
                      <p:nvPr/>
                    </p:nvPicPr>
                    <p:blipFill>
                      <a:blip r:embed="rId5"/>
                      <a:stretch>
                        <a:fillRect/>
                      </a:stretch>
                    </p:blipFill>
                    <p:spPr>
                      <a:xfrm>
                        <a:off x="3621812" y="4506378"/>
                        <a:ext cx="114300" cy="165100"/>
                      </a:xfrm>
                      <a:prstGeom prst="rect">
                        <a:avLst/>
                      </a:prstGeom>
                    </p:spPr>
                  </p:pic>
                </p:oleObj>
              </mc:Fallback>
            </mc:AlternateContent>
          </a:graphicData>
        </a:graphic>
      </p:graphicFrame>
      <p:graphicFrame>
        <p:nvGraphicFramePr>
          <p:cNvPr id="60" name="オブジェクト 59"/>
          <p:cNvGraphicFramePr>
            <a:graphicFrameLocks noChangeAspect="1"/>
          </p:cNvGraphicFramePr>
          <p:nvPr>
            <p:extLst>
              <p:ext uri="{D42A27DB-BD31-4B8C-83A1-F6EECF244321}">
                <p14:modId xmlns:p14="http://schemas.microsoft.com/office/powerpoint/2010/main" val="122753226"/>
              </p:ext>
            </p:extLst>
          </p:nvPr>
        </p:nvGraphicFramePr>
        <p:xfrm>
          <a:off x="921483" y="-2030406"/>
          <a:ext cx="1592424" cy="639445"/>
        </p:xfrm>
        <a:graphic>
          <a:graphicData uri="http://schemas.openxmlformats.org/presentationml/2006/ole">
            <mc:AlternateContent xmlns:mc="http://schemas.openxmlformats.org/markup-compatibility/2006">
              <mc:Choice xmlns:v="urn:schemas-microsoft-com:vml" Requires="v">
                <p:oleObj spid="_x0000_s1045" name="数式" r:id="rId6" imgW="977900" imgH="393700" progId="Equation.3">
                  <p:embed/>
                </p:oleObj>
              </mc:Choice>
              <mc:Fallback>
                <p:oleObj name="数式" r:id="rId6" imgW="977900" imgH="393700" progId="Equation.3">
                  <p:embed/>
                  <p:pic>
                    <p:nvPicPr>
                      <p:cNvPr id="0" name=""/>
                      <p:cNvPicPr/>
                      <p:nvPr/>
                    </p:nvPicPr>
                    <p:blipFill>
                      <a:blip r:embed="rId7"/>
                      <a:stretch>
                        <a:fillRect/>
                      </a:stretch>
                    </p:blipFill>
                    <p:spPr>
                      <a:xfrm>
                        <a:off x="921483" y="-2030406"/>
                        <a:ext cx="1592424" cy="639445"/>
                      </a:xfrm>
                      <a:prstGeom prst="rect">
                        <a:avLst/>
                      </a:prstGeom>
                    </p:spPr>
                  </p:pic>
                </p:oleObj>
              </mc:Fallback>
            </mc:AlternateContent>
          </a:graphicData>
        </a:graphic>
      </p:graphicFrame>
      <p:sp>
        <p:nvSpPr>
          <p:cNvPr id="61" name="テキスト ボックス 60"/>
          <p:cNvSpPr txBox="1"/>
          <p:nvPr/>
        </p:nvSpPr>
        <p:spPr>
          <a:xfrm>
            <a:off x="-1920740" y="-1473730"/>
            <a:ext cx="2447572" cy="369332"/>
          </a:xfrm>
          <a:prstGeom prst="rect">
            <a:avLst/>
          </a:prstGeom>
          <a:noFill/>
        </p:spPr>
        <p:txBody>
          <a:bodyPr wrap="none" rtlCol="0">
            <a:spAutoFit/>
          </a:bodyPr>
          <a:lstStyle/>
          <a:p>
            <a:r>
              <a:rPr lang="en-US" altLang="ja-JP" i="1" dirty="0" smtClean="0">
                <a:latin typeface="Times New Roman"/>
                <a:cs typeface="Times New Roman"/>
              </a:rPr>
              <a:t>NA = </a:t>
            </a:r>
            <a:r>
              <a:rPr lang="en-US" altLang="ja-JP" dirty="0" smtClean="0">
                <a:latin typeface="Times New Roman"/>
                <a:cs typeface="Times New Roman"/>
              </a:rPr>
              <a:t>0.25</a:t>
            </a:r>
            <a:r>
              <a:rPr kumimoji="1" lang="en-US" altLang="ja-JP" dirty="0" smtClean="0">
                <a:latin typeface="Times New Roman"/>
                <a:cs typeface="Times New Roman"/>
              </a:rPr>
              <a:t>, </a:t>
            </a:r>
            <a:r>
              <a:rPr kumimoji="1" lang="en-US" altLang="ja-JP" i="1" dirty="0" err="1" smtClean="0">
                <a:latin typeface="Times New Roman"/>
                <a:cs typeface="Times New Roman"/>
              </a:rPr>
              <a:t>λ</a:t>
            </a:r>
            <a:r>
              <a:rPr kumimoji="1" lang="en-US" altLang="ja-JP" dirty="0" smtClean="0">
                <a:latin typeface="Times New Roman"/>
                <a:cs typeface="Times New Roman"/>
              </a:rPr>
              <a:t> = 1550 nm </a:t>
            </a:r>
            <a:endParaRPr kumimoji="1" lang="ja-JP" altLang="en-US" dirty="0" smtClean="0">
              <a:latin typeface="Times New Roman"/>
              <a:cs typeface="Times New Roman"/>
            </a:endParaRPr>
          </a:p>
        </p:txBody>
      </p:sp>
      <p:sp>
        <p:nvSpPr>
          <p:cNvPr id="62" name="テキスト ボックス 61"/>
          <p:cNvSpPr txBox="1"/>
          <p:nvPr/>
        </p:nvSpPr>
        <p:spPr>
          <a:xfrm>
            <a:off x="-2194032" y="-1927020"/>
            <a:ext cx="3057464" cy="400110"/>
          </a:xfrm>
          <a:prstGeom prst="rect">
            <a:avLst/>
          </a:prstGeom>
          <a:noFill/>
        </p:spPr>
        <p:txBody>
          <a:bodyPr wrap="none" rtlCol="0">
            <a:spAutoFit/>
          </a:bodyPr>
          <a:lstStyle/>
          <a:p>
            <a:r>
              <a:rPr lang="en-US" altLang="ja-JP" sz="2000" dirty="0" smtClean="0">
                <a:latin typeface="Arial"/>
                <a:cs typeface="Arial"/>
              </a:rPr>
              <a:t>Spatial resolution</a:t>
            </a:r>
            <a:r>
              <a:rPr lang="en-US" altLang="ja-JP" sz="2000" dirty="0" smtClean="0">
                <a:latin typeface="Arial"/>
              </a:rPr>
              <a:t> </a:t>
            </a:r>
            <a:r>
              <a:rPr lang="en-US" altLang="ja-JP" sz="2000" i="1" dirty="0" err="1" smtClean="0">
                <a:latin typeface="Times New Roman"/>
                <a:cs typeface="Times New Roman"/>
              </a:rPr>
              <a:t>δy</a:t>
            </a:r>
            <a:r>
              <a:rPr lang="en-US" altLang="ja-JP" sz="2000" i="1" baseline="30000" dirty="0" err="1" smtClean="0">
                <a:latin typeface="Times New Roman"/>
                <a:cs typeface="Times New Roman"/>
              </a:rPr>
              <a:t>spatial</a:t>
            </a:r>
            <a:r>
              <a:rPr lang="en-US" altLang="ja-JP" sz="2000" dirty="0" smtClean="0">
                <a:latin typeface="Times New Roman"/>
                <a:cs typeface="Times New Roman"/>
              </a:rPr>
              <a:t> :</a:t>
            </a:r>
            <a:r>
              <a:rPr lang="en-US" altLang="ja-JP" sz="2000" dirty="0" smtClean="0">
                <a:latin typeface="Arial"/>
              </a:rPr>
              <a:t> </a:t>
            </a:r>
          </a:p>
        </p:txBody>
      </p:sp>
      <p:sp>
        <p:nvSpPr>
          <p:cNvPr id="63" name="テキスト ボックス 62"/>
          <p:cNvSpPr txBox="1"/>
          <p:nvPr/>
        </p:nvSpPr>
        <p:spPr>
          <a:xfrm>
            <a:off x="5800974" y="5595179"/>
            <a:ext cx="2459110" cy="461665"/>
          </a:xfrm>
          <a:prstGeom prst="rect">
            <a:avLst/>
          </a:prstGeom>
          <a:noFill/>
          <a:ln w="38100" cmpd="sng">
            <a:solidFill>
              <a:srgbClr val="0000FF"/>
            </a:solidFill>
          </a:ln>
        </p:spPr>
        <p:txBody>
          <a:bodyPr wrap="none" rtlCol="0">
            <a:spAutoFit/>
          </a:bodyPr>
          <a:lstStyle/>
          <a:p>
            <a:r>
              <a:rPr lang="en-US" altLang="ja-JP" sz="2400" i="1" dirty="0" err="1" smtClean="0">
                <a:latin typeface="Times New Roman"/>
                <a:cs typeface="Times New Roman"/>
              </a:rPr>
              <a:t>δy</a:t>
            </a:r>
            <a:r>
              <a:rPr lang="en-US" altLang="ja-JP" sz="2400" i="1" dirty="0" smtClean="0">
                <a:latin typeface="Times New Roman"/>
                <a:cs typeface="Times New Roman"/>
              </a:rPr>
              <a:t> </a:t>
            </a:r>
            <a:r>
              <a:rPr lang="en-US" altLang="ja-JP" sz="2400" i="1" baseline="30000" dirty="0" smtClean="0">
                <a:latin typeface="Times New Roman"/>
                <a:cs typeface="Times New Roman"/>
              </a:rPr>
              <a:t>spatial</a:t>
            </a:r>
            <a:r>
              <a:rPr lang="en-US" altLang="ja-JP" sz="2400" baseline="-25000" dirty="0" smtClean="0">
                <a:latin typeface="Times New Roman"/>
                <a:cs typeface="Times New Roman"/>
              </a:rPr>
              <a:t> </a:t>
            </a:r>
            <a:r>
              <a:rPr lang="en-US" altLang="ja-JP" sz="2400" dirty="0" smtClean="0">
                <a:latin typeface="Times New Roman"/>
                <a:cs typeface="Times New Roman"/>
              </a:rPr>
              <a:t>= 3.78 </a:t>
            </a:r>
            <a:r>
              <a:rPr lang="en-US" altLang="ja-JP" sz="2400" dirty="0" err="1" smtClean="0">
                <a:latin typeface="Times New Roman"/>
                <a:cs typeface="Times New Roman"/>
              </a:rPr>
              <a:t>μm</a:t>
            </a:r>
            <a:r>
              <a:rPr lang="en-US" altLang="ja-JP" sz="2400" dirty="0" smtClean="0">
                <a:latin typeface="Times New Roman"/>
                <a:cs typeface="Times New Roman"/>
              </a:rPr>
              <a:t> </a:t>
            </a:r>
            <a:endParaRPr kumimoji="1" lang="ja-JP" altLang="en-US" sz="2400" dirty="0" smtClean="0">
              <a:latin typeface="Arial"/>
              <a:cs typeface="Arial"/>
            </a:endParaRPr>
          </a:p>
        </p:txBody>
      </p:sp>
      <p:sp>
        <p:nvSpPr>
          <p:cNvPr id="2" name="テキスト ボックス 1"/>
          <p:cNvSpPr txBox="1"/>
          <p:nvPr/>
        </p:nvSpPr>
        <p:spPr>
          <a:xfrm>
            <a:off x="1877979" y="6088504"/>
            <a:ext cx="1842872" cy="461665"/>
          </a:xfrm>
          <a:prstGeom prst="rect">
            <a:avLst/>
          </a:prstGeom>
          <a:noFill/>
        </p:spPr>
        <p:txBody>
          <a:bodyPr wrap="none" rtlCol="0">
            <a:spAutoFit/>
          </a:bodyPr>
          <a:lstStyle/>
          <a:p>
            <a:r>
              <a:rPr kumimoji="1" lang="en-US" altLang="ja-JP" sz="2400" dirty="0" smtClean="0">
                <a:solidFill>
                  <a:srgbClr val="0000FF"/>
                </a:solidFill>
              </a:rPr>
              <a:t>Experimental</a:t>
            </a:r>
            <a:endParaRPr kumimoji="1" lang="ja-JP" altLang="en-US" sz="2400" dirty="0">
              <a:solidFill>
                <a:srgbClr val="0000FF"/>
              </a:solidFill>
            </a:endParaRPr>
          </a:p>
        </p:txBody>
      </p:sp>
      <p:sp>
        <p:nvSpPr>
          <p:cNvPr id="64" name="テキスト ボックス 63"/>
          <p:cNvSpPr txBox="1"/>
          <p:nvPr/>
        </p:nvSpPr>
        <p:spPr>
          <a:xfrm>
            <a:off x="6232686" y="6056844"/>
            <a:ext cx="1591902" cy="461665"/>
          </a:xfrm>
          <a:prstGeom prst="rect">
            <a:avLst/>
          </a:prstGeom>
          <a:noFill/>
        </p:spPr>
        <p:txBody>
          <a:bodyPr wrap="none" rtlCol="0">
            <a:spAutoFit/>
          </a:bodyPr>
          <a:lstStyle/>
          <a:p>
            <a:r>
              <a:rPr kumimoji="1" lang="en-US" altLang="ja-JP" sz="2400" dirty="0" smtClean="0">
                <a:solidFill>
                  <a:srgbClr val="0000FF"/>
                </a:solidFill>
              </a:rPr>
              <a:t>Theoretical</a:t>
            </a:r>
            <a:endParaRPr kumimoji="1" lang="ja-JP" altLang="en-US" sz="2400" dirty="0">
              <a:solidFill>
                <a:srgbClr val="0000FF"/>
              </a:solidFill>
            </a:endParaRPr>
          </a:p>
        </p:txBody>
      </p:sp>
    </p:spTree>
    <p:extLst>
      <p:ext uri="{BB962C8B-B14F-4D97-AF65-F5344CB8AC3E}">
        <p14:creationId xmlns:p14="http://schemas.microsoft.com/office/powerpoint/2010/main" val="37435694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12245"/>
            <a:ext cx="9906000" cy="769441"/>
          </a:xfrm>
          <a:prstGeom prst="rect">
            <a:avLst/>
          </a:prstGeom>
          <a:noFill/>
        </p:spPr>
        <p:txBody>
          <a:bodyPr wrap="square" rtlCol="0">
            <a:spAutoFit/>
          </a:bodyPr>
          <a:lstStyle/>
          <a:p>
            <a:pPr algn="ctr"/>
            <a:r>
              <a:rPr kumimoji="1" lang="en-US" altLang="ja-JP" sz="4400" b="1" dirty="0" smtClean="0">
                <a:latin typeface="Arial"/>
                <a:cs typeface="Arial"/>
              </a:rPr>
              <a:t>Confocal property</a:t>
            </a:r>
            <a:endParaRPr kumimoji="1" lang="ja-JP" altLang="en-US" sz="4400" b="1" dirty="0">
              <a:latin typeface="Arial"/>
              <a:cs typeface="Arial"/>
            </a:endParaRPr>
          </a:p>
        </p:txBody>
      </p:sp>
      <p:sp>
        <p:nvSpPr>
          <p:cNvPr id="20" name="テキスト ボックス 19"/>
          <p:cNvSpPr txBox="1"/>
          <p:nvPr/>
        </p:nvSpPr>
        <p:spPr>
          <a:xfrm>
            <a:off x="398105" y="1154166"/>
            <a:ext cx="3672550" cy="461665"/>
          </a:xfrm>
          <a:prstGeom prst="rect">
            <a:avLst/>
          </a:prstGeom>
          <a:noFill/>
        </p:spPr>
        <p:txBody>
          <a:bodyPr wrap="none" rtlCol="0">
            <a:spAutoFit/>
          </a:bodyPr>
          <a:lstStyle/>
          <a:p>
            <a:r>
              <a:rPr kumimoji="1" lang="en-US" altLang="ja-JP" sz="2400" dirty="0" smtClean="0">
                <a:latin typeface="Arial"/>
                <a:cs typeface="Arial"/>
              </a:rPr>
              <a:t>pinhole diameter = 10 </a:t>
            </a:r>
            <a:r>
              <a:rPr kumimoji="1" lang="en-US" altLang="ja-JP" sz="2400" dirty="0" err="1" smtClean="0">
                <a:latin typeface="Arial"/>
                <a:cs typeface="Arial"/>
              </a:rPr>
              <a:t>μm</a:t>
            </a:r>
            <a:endParaRPr kumimoji="1" lang="ja-JP" altLang="en-US" sz="2400" dirty="0" smtClean="0">
              <a:latin typeface="Arial"/>
              <a:cs typeface="Arial"/>
            </a:endParaRPr>
          </a:p>
        </p:txBody>
      </p:sp>
      <p:sp>
        <p:nvSpPr>
          <p:cNvPr id="17" name="テキスト ボックス 16"/>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
        <p:nvSpPr>
          <p:cNvPr id="21" name="テキスト ボックス 20"/>
          <p:cNvSpPr txBox="1"/>
          <p:nvPr/>
        </p:nvSpPr>
        <p:spPr>
          <a:xfrm>
            <a:off x="1201712" y="2121309"/>
            <a:ext cx="1051089" cy="584776"/>
          </a:xfrm>
          <a:prstGeom prst="rect">
            <a:avLst/>
          </a:prstGeom>
          <a:noFill/>
        </p:spPr>
        <p:txBody>
          <a:bodyPr wrap="none" rtlCol="0">
            <a:spAutoFit/>
          </a:bodyPr>
          <a:lstStyle/>
          <a:p>
            <a:r>
              <a:rPr kumimoji="1" lang="en-US" altLang="ja-JP" sz="3200" dirty="0" smtClean="0">
                <a:latin typeface="Arial"/>
                <a:cs typeface="Arial"/>
              </a:rPr>
              <a:t>DCS</a:t>
            </a:r>
            <a:endParaRPr kumimoji="1" lang="ja-JP" altLang="en-US" sz="3200" dirty="0" smtClean="0">
              <a:latin typeface="Arial"/>
              <a:cs typeface="Arial"/>
            </a:endParaRPr>
          </a:p>
        </p:txBody>
      </p:sp>
      <p:sp>
        <p:nvSpPr>
          <p:cNvPr id="22" name="テキスト ボックス 21"/>
          <p:cNvSpPr txBox="1"/>
          <p:nvPr/>
        </p:nvSpPr>
        <p:spPr>
          <a:xfrm>
            <a:off x="4621180" y="2121309"/>
            <a:ext cx="1051289" cy="584776"/>
          </a:xfrm>
          <a:prstGeom prst="rect">
            <a:avLst/>
          </a:prstGeom>
          <a:noFill/>
        </p:spPr>
        <p:txBody>
          <a:bodyPr wrap="none" rtlCol="0">
            <a:spAutoFit/>
          </a:bodyPr>
          <a:lstStyle/>
          <a:p>
            <a:r>
              <a:rPr kumimoji="1" lang="en-US" altLang="ja-JP" sz="3200" dirty="0" smtClean="0">
                <a:latin typeface="Arial"/>
                <a:cs typeface="Arial"/>
              </a:rPr>
              <a:t>OSA</a:t>
            </a:r>
            <a:endParaRPr kumimoji="1" lang="ja-JP" altLang="en-US" sz="3200" dirty="0" smtClean="0">
              <a:latin typeface="Arial"/>
              <a:cs typeface="Arial"/>
            </a:endParaRPr>
          </a:p>
        </p:txBody>
      </p:sp>
      <p:sp>
        <p:nvSpPr>
          <p:cNvPr id="23" name="テキスト ボックス 22"/>
          <p:cNvSpPr txBox="1"/>
          <p:nvPr/>
        </p:nvSpPr>
        <p:spPr>
          <a:xfrm>
            <a:off x="7063864" y="2121309"/>
            <a:ext cx="2557110" cy="584776"/>
          </a:xfrm>
          <a:prstGeom prst="rect">
            <a:avLst/>
          </a:prstGeom>
          <a:noFill/>
        </p:spPr>
        <p:txBody>
          <a:bodyPr wrap="none" rtlCol="0">
            <a:spAutoFit/>
          </a:bodyPr>
          <a:lstStyle/>
          <a:p>
            <a:r>
              <a:rPr kumimoji="1" lang="en-US" altLang="ja-JP" sz="3200" dirty="0" smtClean="0">
                <a:latin typeface="Arial"/>
                <a:cs typeface="Arial"/>
              </a:rPr>
              <a:t>DCS </a:t>
            </a:r>
            <a:r>
              <a:rPr kumimoji="1" lang="en-US" altLang="ja-JP" sz="3200" dirty="0" err="1" smtClean="0">
                <a:latin typeface="Arial"/>
                <a:cs typeface="Arial"/>
              </a:rPr>
              <a:t>vs</a:t>
            </a:r>
            <a:r>
              <a:rPr kumimoji="1" lang="en-US" altLang="ja-JP" sz="3200" dirty="0" smtClean="0">
                <a:latin typeface="Arial"/>
                <a:cs typeface="Arial"/>
              </a:rPr>
              <a:t> OSA</a:t>
            </a:r>
            <a:endParaRPr kumimoji="1" lang="ja-JP" altLang="en-US" sz="3200" dirty="0" smtClean="0">
              <a:latin typeface="Arial"/>
              <a:cs typeface="Arial"/>
            </a:endParaRPr>
          </a:p>
        </p:txBody>
      </p:sp>
      <p:sp>
        <p:nvSpPr>
          <p:cNvPr id="24" name="テキスト ボックス 23"/>
          <p:cNvSpPr txBox="1"/>
          <p:nvPr/>
        </p:nvSpPr>
        <p:spPr>
          <a:xfrm>
            <a:off x="4621178" y="5339274"/>
            <a:ext cx="1681620" cy="523220"/>
          </a:xfrm>
          <a:prstGeom prst="rect">
            <a:avLst/>
          </a:prstGeom>
          <a:noFill/>
        </p:spPr>
        <p:txBody>
          <a:bodyPr wrap="none" rtlCol="0">
            <a:spAutoFit/>
          </a:bodyPr>
          <a:lstStyle/>
          <a:p>
            <a:r>
              <a:rPr kumimoji="1" lang="en-US" altLang="ja-JP" sz="1400" dirty="0" smtClean="0">
                <a:latin typeface="Arial"/>
                <a:cs typeface="Arial"/>
              </a:rPr>
              <a:t>measurement data</a:t>
            </a:r>
          </a:p>
          <a:p>
            <a:r>
              <a:rPr kumimoji="1" lang="en-US" altLang="ja-JP" sz="1400" dirty="0" smtClean="0">
                <a:latin typeface="Arial"/>
                <a:cs typeface="Arial"/>
              </a:rPr>
              <a:t>Gaussian fitting</a:t>
            </a:r>
            <a:endParaRPr kumimoji="1" lang="ja-JP" altLang="en-US" sz="1400" dirty="0" smtClean="0">
              <a:latin typeface="Arial"/>
              <a:cs typeface="Arial"/>
            </a:endParaRPr>
          </a:p>
        </p:txBody>
      </p:sp>
      <p:cxnSp>
        <p:nvCxnSpPr>
          <p:cNvPr id="25" name="直線コネクタ 24"/>
          <p:cNvCxnSpPr/>
          <p:nvPr/>
        </p:nvCxnSpPr>
        <p:spPr>
          <a:xfrm>
            <a:off x="4343692" y="5737681"/>
            <a:ext cx="27748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4509510" y="6000571"/>
            <a:ext cx="1450187" cy="307777"/>
          </a:xfrm>
          <a:prstGeom prst="rect">
            <a:avLst/>
          </a:prstGeom>
          <a:noFill/>
        </p:spPr>
        <p:txBody>
          <a:bodyPr wrap="none" rtlCol="0">
            <a:spAutoFit/>
          </a:bodyPr>
          <a:lstStyle/>
          <a:p>
            <a:r>
              <a:rPr kumimoji="1" lang="en-US" altLang="ja-JP" sz="1400" dirty="0" smtClean="0">
                <a:latin typeface="Arial"/>
                <a:cs typeface="Arial"/>
              </a:rPr>
              <a:t>FWHM = 50 </a:t>
            </a:r>
            <a:r>
              <a:rPr kumimoji="1" lang="en-US" altLang="ja-JP" sz="1400" dirty="0" err="1" smtClean="0">
                <a:latin typeface="Arial"/>
                <a:cs typeface="Arial"/>
              </a:rPr>
              <a:t>μm</a:t>
            </a:r>
            <a:endParaRPr kumimoji="1" lang="ja-JP" altLang="en-US" sz="1400" dirty="0" smtClean="0">
              <a:latin typeface="Arial"/>
              <a:cs typeface="Arial"/>
            </a:endParaRPr>
          </a:p>
        </p:txBody>
      </p:sp>
      <p:pic>
        <p:nvPicPr>
          <p:cNvPr id="28" name="図 27" descr="osa_vs_dc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326" y="2706085"/>
            <a:ext cx="3017741" cy="2520000"/>
          </a:xfrm>
          <a:prstGeom prst="rect">
            <a:avLst/>
          </a:prstGeom>
        </p:spPr>
      </p:pic>
      <p:pic>
        <p:nvPicPr>
          <p:cNvPr id="29" name="図 28" descr="osa_z.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6161" y="2706085"/>
            <a:ext cx="3144062" cy="2520000"/>
          </a:xfrm>
          <a:prstGeom prst="rect">
            <a:avLst/>
          </a:prstGeom>
        </p:spPr>
      </p:pic>
      <p:pic>
        <p:nvPicPr>
          <p:cNvPr id="30" name="図 29" descr="dcs_z.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101" y="2695925"/>
            <a:ext cx="3017741" cy="2520000"/>
          </a:xfrm>
          <a:prstGeom prst="rect">
            <a:avLst/>
          </a:prstGeom>
        </p:spPr>
      </p:pic>
      <p:sp>
        <p:nvSpPr>
          <p:cNvPr id="31" name="円/楕円 30"/>
          <p:cNvSpPr/>
          <p:nvPr/>
        </p:nvSpPr>
        <p:spPr>
          <a:xfrm>
            <a:off x="4430776" y="5452671"/>
            <a:ext cx="127560" cy="122311"/>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2" name="テキスト ボックス 31"/>
          <p:cNvSpPr txBox="1"/>
          <p:nvPr/>
        </p:nvSpPr>
        <p:spPr>
          <a:xfrm>
            <a:off x="980553" y="5256936"/>
            <a:ext cx="1681620" cy="523220"/>
          </a:xfrm>
          <a:prstGeom prst="rect">
            <a:avLst/>
          </a:prstGeom>
          <a:noFill/>
        </p:spPr>
        <p:txBody>
          <a:bodyPr wrap="none" rtlCol="0">
            <a:spAutoFit/>
          </a:bodyPr>
          <a:lstStyle/>
          <a:p>
            <a:r>
              <a:rPr kumimoji="1" lang="en-US" altLang="ja-JP" sz="1400" dirty="0" smtClean="0">
                <a:latin typeface="Arial"/>
                <a:cs typeface="Arial"/>
              </a:rPr>
              <a:t>measurement data</a:t>
            </a:r>
          </a:p>
          <a:p>
            <a:r>
              <a:rPr kumimoji="1" lang="en-US" altLang="ja-JP" sz="1400" dirty="0" smtClean="0">
                <a:latin typeface="Arial"/>
                <a:cs typeface="Arial"/>
              </a:rPr>
              <a:t>Gaussian fitting</a:t>
            </a:r>
            <a:endParaRPr kumimoji="1" lang="ja-JP" altLang="en-US" sz="1400" dirty="0" smtClean="0">
              <a:latin typeface="Arial"/>
              <a:cs typeface="Arial"/>
            </a:endParaRPr>
          </a:p>
        </p:txBody>
      </p:sp>
      <p:cxnSp>
        <p:nvCxnSpPr>
          <p:cNvPr id="33" name="直線コネクタ 32"/>
          <p:cNvCxnSpPr/>
          <p:nvPr/>
        </p:nvCxnSpPr>
        <p:spPr>
          <a:xfrm>
            <a:off x="703067" y="5655343"/>
            <a:ext cx="277488"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正方形/長方形 33"/>
          <p:cNvSpPr/>
          <p:nvPr/>
        </p:nvSpPr>
        <p:spPr>
          <a:xfrm>
            <a:off x="757687" y="5398418"/>
            <a:ext cx="109665" cy="10122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5" name="円/楕円 34"/>
          <p:cNvSpPr/>
          <p:nvPr/>
        </p:nvSpPr>
        <p:spPr>
          <a:xfrm>
            <a:off x="8184911" y="5438491"/>
            <a:ext cx="127560" cy="122311"/>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6" name="正方形/長方形 35"/>
          <p:cNvSpPr/>
          <p:nvPr/>
        </p:nvSpPr>
        <p:spPr>
          <a:xfrm>
            <a:off x="8194792" y="5678928"/>
            <a:ext cx="109665" cy="1012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7" name="テキスト ボックス 36"/>
          <p:cNvSpPr txBox="1"/>
          <p:nvPr/>
        </p:nvSpPr>
        <p:spPr>
          <a:xfrm>
            <a:off x="8379410" y="5350187"/>
            <a:ext cx="563814" cy="523220"/>
          </a:xfrm>
          <a:prstGeom prst="rect">
            <a:avLst/>
          </a:prstGeom>
          <a:noFill/>
        </p:spPr>
        <p:txBody>
          <a:bodyPr wrap="none" rtlCol="0">
            <a:spAutoFit/>
          </a:bodyPr>
          <a:lstStyle/>
          <a:p>
            <a:r>
              <a:rPr lang="en-US" altLang="ja-JP" sz="1400" dirty="0" smtClean="0">
                <a:latin typeface="Arial"/>
                <a:cs typeface="Arial"/>
              </a:rPr>
              <a:t>OSA</a:t>
            </a:r>
            <a:endParaRPr lang="ja-JP" altLang="en-US" sz="1400" dirty="0">
              <a:latin typeface="Arial"/>
              <a:cs typeface="Arial"/>
            </a:endParaRPr>
          </a:p>
          <a:p>
            <a:r>
              <a:rPr kumimoji="1" lang="en-US" altLang="ja-JP" sz="1400" dirty="0" smtClean="0">
                <a:latin typeface="Arial"/>
                <a:cs typeface="Arial"/>
              </a:rPr>
              <a:t>DCS</a:t>
            </a:r>
            <a:endParaRPr kumimoji="1" lang="ja-JP" altLang="en-US" sz="1400" dirty="0" smtClean="0">
              <a:latin typeface="Arial"/>
              <a:cs typeface="Arial"/>
            </a:endParaRPr>
          </a:p>
        </p:txBody>
      </p:sp>
    </p:spTree>
    <p:extLst>
      <p:ext uri="{BB962C8B-B14F-4D97-AF65-F5344CB8AC3E}">
        <p14:creationId xmlns:p14="http://schemas.microsoft.com/office/powerpoint/2010/main" val="23404835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test10_z1_crop.bmp with bar.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9313" y="1431180"/>
            <a:ext cx="5881328" cy="2381600"/>
          </a:xfrm>
          <a:prstGeom prst="rect">
            <a:avLst/>
          </a:prstGeom>
        </p:spPr>
      </p:pic>
      <p:pic>
        <p:nvPicPr>
          <p:cNvPr id="5" name="図 4" descr="test11_z1crop.txt with bar.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313" y="4399758"/>
            <a:ext cx="5881328" cy="2381600"/>
          </a:xfrm>
          <a:prstGeom prst="rect">
            <a:avLst/>
          </a:prstGeom>
        </p:spPr>
      </p:pic>
      <p:sp>
        <p:nvSpPr>
          <p:cNvPr id="6" name="テキスト ボックス 5"/>
          <p:cNvSpPr txBox="1"/>
          <p:nvPr/>
        </p:nvSpPr>
        <p:spPr>
          <a:xfrm>
            <a:off x="66170" y="139180"/>
            <a:ext cx="8385478" cy="769441"/>
          </a:xfrm>
          <a:prstGeom prst="rect">
            <a:avLst/>
          </a:prstGeom>
          <a:noFill/>
        </p:spPr>
        <p:txBody>
          <a:bodyPr wrap="square" rtlCol="0">
            <a:spAutoFit/>
          </a:bodyPr>
          <a:lstStyle/>
          <a:p>
            <a:r>
              <a:rPr lang="en-US" altLang="ja-JP" sz="4400" b="1" dirty="0" smtClean="0">
                <a:latin typeface="Arial"/>
                <a:cs typeface="Arial"/>
              </a:rPr>
              <a:t>Reflection image with pinhole</a:t>
            </a:r>
            <a:endParaRPr lang="ja-JP" altLang="en-US" sz="4400" b="1" dirty="0">
              <a:latin typeface="Arial"/>
              <a:cs typeface="Arial"/>
            </a:endParaRPr>
          </a:p>
        </p:txBody>
      </p:sp>
      <p:sp>
        <p:nvSpPr>
          <p:cNvPr id="7" name="テキスト ボックス 6"/>
          <p:cNvSpPr txBox="1"/>
          <p:nvPr/>
        </p:nvSpPr>
        <p:spPr>
          <a:xfrm>
            <a:off x="272025" y="1836423"/>
            <a:ext cx="2251939" cy="830997"/>
          </a:xfrm>
          <a:prstGeom prst="rect">
            <a:avLst/>
          </a:prstGeom>
          <a:noFill/>
        </p:spPr>
        <p:txBody>
          <a:bodyPr wrap="none" rtlCol="0">
            <a:spAutoFit/>
          </a:bodyPr>
          <a:lstStyle/>
          <a:p>
            <a:r>
              <a:rPr kumimoji="1" lang="en-US" altLang="ja-JP" sz="2400" dirty="0" smtClean="0">
                <a:latin typeface="Arial"/>
                <a:cs typeface="Arial"/>
              </a:rPr>
              <a:t>Depth position</a:t>
            </a:r>
          </a:p>
          <a:p>
            <a:r>
              <a:rPr lang="en-US" altLang="ja-JP" sz="2400" dirty="0">
                <a:latin typeface="Arial"/>
                <a:cs typeface="Arial"/>
              </a:rPr>
              <a:t> </a:t>
            </a:r>
            <a:r>
              <a:rPr lang="en-US" altLang="ja-JP" sz="2400" dirty="0" smtClean="0">
                <a:latin typeface="Arial"/>
                <a:cs typeface="Arial"/>
              </a:rPr>
              <a:t>            </a:t>
            </a:r>
            <a:r>
              <a:rPr kumimoji="1" lang="en-US" altLang="ja-JP" sz="2400" dirty="0" smtClean="0">
                <a:latin typeface="Arial"/>
                <a:cs typeface="Arial"/>
              </a:rPr>
              <a:t> = 0µm</a:t>
            </a:r>
            <a:endParaRPr kumimoji="1" lang="ja-JP" altLang="en-US" sz="2400" dirty="0">
              <a:latin typeface="Arial"/>
              <a:cs typeface="Arial"/>
            </a:endParaRPr>
          </a:p>
        </p:txBody>
      </p:sp>
      <p:sp>
        <p:nvSpPr>
          <p:cNvPr id="8" name="正方形/長方形 7"/>
          <p:cNvSpPr/>
          <p:nvPr/>
        </p:nvSpPr>
        <p:spPr>
          <a:xfrm>
            <a:off x="223791" y="4902761"/>
            <a:ext cx="2774017" cy="830997"/>
          </a:xfrm>
          <a:prstGeom prst="rect">
            <a:avLst/>
          </a:prstGeom>
        </p:spPr>
        <p:txBody>
          <a:bodyPr wrap="none">
            <a:spAutoFit/>
          </a:bodyPr>
          <a:lstStyle/>
          <a:p>
            <a:r>
              <a:rPr lang="en-US" altLang="ja-JP" sz="2400" dirty="0">
                <a:latin typeface="Arial"/>
                <a:cs typeface="Arial"/>
              </a:rPr>
              <a:t>Depth </a:t>
            </a:r>
            <a:r>
              <a:rPr lang="en-US" altLang="ja-JP" sz="2400" dirty="0" smtClean="0">
                <a:latin typeface="Arial"/>
                <a:cs typeface="Arial"/>
              </a:rPr>
              <a:t>position</a:t>
            </a:r>
          </a:p>
          <a:p>
            <a:r>
              <a:rPr lang="en-US" altLang="ja-JP" sz="2400" dirty="0">
                <a:latin typeface="Arial"/>
                <a:cs typeface="Arial"/>
              </a:rPr>
              <a:t> </a:t>
            </a:r>
            <a:r>
              <a:rPr lang="en-US" altLang="ja-JP" sz="2400" dirty="0" smtClean="0">
                <a:latin typeface="Arial"/>
                <a:cs typeface="Arial"/>
              </a:rPr>
              <a:t>             </a:t>
            </a:r>
            <a:r>
              <a:rPr lang="en-US" altLang="ja-JP" sz="2400" dirty="0">
                <a:latin typeface="Arial"/>
                <a:cs typeface="Arial"/>
              </a:rPr>
              <a:t>= </a:t>
            </a:r>
            <a:r>
              <a:rPr lang="en-US" altLang="ja-JP" sz="2400" dirty="0" smtClean="0">
                <a:latin typeface="Arial"/>
                <a:cs typeface="Arial"/>
              </a:rPr>
              <a:t>+120µm</a:t>
            </a:r>
            <a:endParaRPr lang="ja-JP" altLang="en-US" sz="2400" dirty="0">
              <a:latin typeface="Arial"/>
              <a:cs typeface="Arial"/>
            </a:endParaRPr>
          </a:p>
        </p:txBody>
      </p:sp>
      <p:sp>
        <p:nvSpPr>
          <p:cNvPr id="9" name="テキスト ボックス 8"/>
          <p:cNvSpPr txBox="1"/>
          <p:nvPr/>
        </p:nvSpPr>
        <p:spPr>
          <a:xfrm>
            <a:off x="1726384" y="967601"/>
            <a:ext cx="6989113" cy="461665"/>
          </a:xfrm>
          <a:prstGeom prst="rect">
            <a:avLst/>
          </a:prstGeom>
          <a:noFill/>
        </p:spPr>
        <p:txBody>
          <a:bodyPr wrap="none" rtlCol="0">
            <a:spAutoFit/>
          </a:bodyPr>
          <a:lstStyle/>
          <a:p>
            <a:r>
              <a:rPr kumimoji="1" lang="en-US" altLang="ja-JP" sz="2400" dirty="0" smtClean="0">
                <a:solidFill>
                  <a:srgbClr val="8000FF"/>
                </a:solidFill>
                <a:latin typeface="Arial"/>
              </a:rPr>
              <a:t>Image size:</a:t>
            </a:r>
            <a:r>
              <a:rPr lang="en-US" altLang="ja-JP" sz="2400" dirty="0" smtClean="0">
                <a:solidFill>
                  <a:srgbClr val="8000FF"/>
                </a:solidFill>
                <a:latin typeface="Arial"/>
              </a:rPr>
              <a:t>200 µm*456 µm (5000 </a:t>
            </a:r>
            <a:r>
              <a:rPr kumimoji="1" lang="en-US" altLang="ja-JP" sz="2400" dirty="0" smtClean="0">
                <a:solidFill>
                  <a:srgbClr val="8000FF"/>
                </a:solidFill>
                <a:latin typeface="Arial"/>
              </a:rPr>
              <a:t>pixel*</a:t>
            </a:r>
            <a:r>
              <a:rPr lang="en-US" altLang="ja-JP" sz="2400" dirty="0" smtClean="0">
                <a:solidFill>
                  <a:srgbClr val="8000FF"/>
                </a:solidFill>
                <a:latin typeface="Arial"/>
              </a:rPr>
              <a:t>200 pixel)</a:t>
            </a:r>
            <a:endParaRPr kumimoji="1" lang="ja-JP" altLang="en-US" sz="2400" dirty="0">
              <a:solidFill>
                <a:srgbClr val="8000FF"/>
              </a:solidFill>
              <a:latin typeface="Arial"/>
            </a:endParaRPr>
          </a:p>
        </p:txBody>
      </p:sp>
      <p:cxnSp>
        <p:nvCxnSpPr>
          <p:cNvPr id="10" name="直線矢印コネクタ 9"/>
          <p:cNvCxnSpPr/>
          <p:nvPr/>
        </p:nvCxnSpPr>
        <p:spPr>
          <a:xfrm>
            <a:off x="3819313" y="3923376"/>
            <a:ext cx="5881328" cy="0"/>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5369599" y="3876540"/>
            <a:ext cx="2431375" cy="461665"/>
          </a:xfrm>
          <a:prstGeom prst="rect">
            <a:avLst/>
          </a:prstGeom>
          <a:noFill/>
        </p:spPr>
        <p:txBody>
          <a:bodyPr wrap="none" rtlCol="0">
            <a:spAutoFit/>
          </a:bodyPr>
          <a:lstStyle/>
          <a:p>
            <a:r>
              <a:rPr kumimoji="1" lang="en-US" altLang="ja-JP" sz="2400" dirty="0" smtClean="0">
                <a:solidFill>
                  <a:srgbClr val="008000"/>
                </a:solidFill>
                <a:latin typeface="Arial"/>
              </a:rPr>
              <a:t>Wavelength axis</a:t>
            </a:r>
            <a:endParaRPr kumimoji="1" lang="ja-JP" altLang="en-US" sz="2400" dirty="0">
              <a:solidFill>
                <a:srgbClr val="008000"/>
              </a:solidFill>
              <a:latin typeface="Arial"/>
            </a:endParaRPr>
          </a:p>
        </p:txBody>
      </p:sp>
      <p:cxnSp>
        <p:nvCxnSpPr>
          <p:cNvPr id="14" name="直線矢印コネクタ 13"/>
          <p:cNvCxnSpPr/>
          <p:nvPr/>
        </p:nvCxnSpPr>
        <p:spPr>
          <a:xfrm flipV="1">
            <a:off x="3741773" y="1429259"/>
            <a:ext cx="0" cy="2383522"/>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rot="16200000">
            <a:off x="2119456" y="2419527"/>
            <a:ext cx="2545739" cy="461665"/>
          </a:xfrm>
          <a:prstGeom prst="rect">
            <a:avLst/>
          </a:prstGeom>
          <a:noFill/>
        </p:spPr>
        <p:txBody>
          <a:bodyPr wrap="none" rtlCol="0">
            <a:spAutoFit/>
          </a:bodyPr>
          <a:lstStyle/>
          <a:p>
            <a:r>
              <a:rPr kumimoji="1" lang="en-US" altLang="ja-JP" sz="2400" dirty="0" smtClean="0">
                <a:solidFill>
                  <a:srgbClr val="0000FF"/>
                </a:solidFill>
                <a:latin typeface="Arial"/>
              </a:rPr>
              <a:t>Sample scanning</a:t>
            </a:r>
            <a:endParaRPr kumimoji="1" lang="ja-JP" altLang="en-US" sz="2400" dirty="0">
              <a:solidFill>
                <a:srgbClr val="0000FF"/>
              </a:solidFill>
              <a:latin typeface="Arial"/>
            </a:endParaRPr>
          </a:p>
        </p:txBody>
      </p:sp>
      <p:sp>
        <p:nvSpPr>
          <p:cNvPr id="12" name="テキスト ボックス 11"/>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
        <p:nvSpPr>
          <p:cNvPr id="2" name="テキスト ボックス 1"/>
          <p:cNvSpPr txBox="1"/>
          <p:nvPr/>
        </p:nvSpPr>
        <p:spPr>
          <a:xfrm>
            <a:off x="846735" y="2733253"/>
            <a:ext cx="1373743" cy="523220"/>
          </a:xfrm>
          <a:prstGeom prst="rect">
            <a:avLst/>
          </a:prstGeom>
          <a:solidFill>
            <a:srgbClr val="FF0000"/>
          </a:solidFill>
        </p:spPr>
        <p:txBody>
          <a:bodyPr wrap="none" rtlCol="0">
            <a:spAutoFit/>
          </a:bodyPr>
          <a:lstStyle/>
          <a:p>
            <a:r>
              <a:rPr kumimoji="1" lang="en-US" altLang="ja-JP" sz="2800" dirty="0" smtClean="0">
                <a:solidFill>
                  <a:schemeClr val="bg1"/>
                </a:solidFill>
              </a:rPr>
              <a:t>At focus</a:t>
            </a:r>
            <a:endParaRPr kumimoji="1" lang="ja-JP" altLang="en-US" sz="2800" dirty="0">
              <a:solidFill>
                <a:schemeClr val="bg1"/>
              </a:solidFill>
            </a:endParaRPr>
          </a:p>
        </p:txBody>
      </p:sp>
      <p:sp>
        <p:nvSpPr>
          <p:cNvPr id="16" name="テキスト ボックス 15"/>
          <p:cNvSpPr txBox="1"/>
          <p:nvPr/>
        </p:nvSpPr>
        <p:spPr>
          <a:xfrm>
            <a:off x="551474" y="5943235"/>
            <a:ext cx="1972490" cy="523220"/>
          </a:xfrm>
          <a:prstGeom prst="rect">
            <a:avLst/>
          </a:prstGeom>
          <a:solidFill>
            <a:srgbClr val="FF0000"/>
          </a:solidFill>
        </p:spPr>
        <p:txBody>
          <a:bodyPr wrap="none" rtlCol="0">
            <a:spAutoFit/>
          </a:bodyPr>
          <a:lstStyle/>
          <a:p>
            <a:r>
              <a:rPr lang="en-US" altLang="ja-JP" sz="2800" dirty="0" smtClean="0">
                <a:solidFill>
                  <a:schemeClr val="bg1"/>
                </a:solidFill>
              </a:rPr>
              <a:t>Out of</a:t>
            </a:r>
            <a:r>
              <a:rPr kumimoji="1" lang="en-US" altLang="ja-JP" sz="2800" dirty="0" smtClean="0">
                <a:solidFill>
                  <a:schemeClr val="bg1"/>
                </a:solidFill>
              </a:rPr>
              <a:t> focus</a:t>
            </a:r>
            <a:endParaRPr kumimoji="1" lang="ja-JP" altLang="en-US" sz="2800" dirty="0">
              <a:solidFill>
                <a:schemeClr val="bg1"/>
              </a:solidFill>
            </a:endParaRPr>
          </a:p>
        </p:txBody>
      </p:sp>
    </p:spTree>
    <p:extLst>
      <p:ext uri="{BB962C8B-B14F-4D97-AF65-F5344CB8AC3E}">
        <p14:creationId xmlns:p14="http://schemas.microsoft.com/office/powerpoint/2010/main" val="18116537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596776"/>
            <a:ext cx="8420296" cy="1036040"/>
          </a:xfrm>
        </p:spPr>
        <p:txBody>
          <a:bodyPr lIns="0" tIns="0" rIns="0" bIns="0">
            <a:noAutofit/>
          </a:bodyPr>
          <a:lstStyle/>
          <a:p>
            <a:r>
              <a:rPr lang="en-US" altLang="ja-JP" sz="4000" b="1" dirty="0" smtClean="0">
                <a:latin typeface="Arial"/>
                <a:ea typeface="ヒラギノ丸ゴ ProN W4"/>
                <a:cs typeface="Arial"/>
              </a:rPr>
              <a:t>Scan-less full-field imaging based on bidirectional conversion between wavelength and 2D space</a:t>
            </a:r>
            <a:endParaRPr kumimoji="1" lang="ja-JP" altLang="en-US" sz="4000" b="1" dirty="0">
              <a:latin typeface="Arial"/>
              <a:ea typeface="ヒラギノ丸ゴ ProN W4"/>
              <a:cs typeface="Arial"/>
            </a:endParaRPr>
          </a:p>
        </p:txBody>
      </p:sp>
      <p:pic>
        <p:nvPicPr>
          <p:cNvPr id="5" name="図 4" descr="fig5eng.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18" y="2031966"/>
            <a:ext cx="9679213" cy="3751114"/>
          </a:xfrm>
          <a:prstGeom prst="rect">
            <a:avLst/>
          </a:prstGeom>
        </p:spPr>
      </p:pic>
      <p:sp>
        <p:nvSpPr>
          <p:cNvPr id="3" name="正方形/長方形 2"/>
          <p:cNvSpPr/>
          <p:nvPr/>
        </p:nvSpPr>
        <p:spPr>
          <a:xfrm>
            <a:off x="0" y="6211671"/>
            <a:ext cx="9906000" cy="646331"/>
          </a:xfrm>
          <a:prstGeom prst="rect">
            <a:avLst/>
          </a:prstGeom>
        </p:spPr>
        <p:txBody>
          <a:bodyPr wrap="square">
            <a:spAutoFit/>
          </a:bodyPr>
          <a:lstStyle/>
          <a:p>
            <a:r>
              <a:rPr lang="en-US" altLang="ja-JP" dirty="0" smtClean="0">
                <a:solidFill>
                  <a:srgbClr val="8000FF"/>
                </a:solidFill>
              </a:rPr>
              <a:t>Ref) K</a:t>
            </a:r>
            <a:r>
              <a:rPr lang="en-US" altLang="ja-JP" dirty="0">
                <a:solidFill>
                  <a:srgbClr val="8000FF"/>
                </a:solidFill>
              </a:rPr>
              <a:t>. </a:t>
            </a:r>
            <a:r>
              <a:rPr lang="en-US" altLang="ja-JP" dirty="0" err="1">
                <a:solidFill>
                  <a:srgbClr val="8000FF"/>
                </a:solidFill>
              </a:rPr>
              <a:t>Goda</a:t>
            </a:r>
            <a:r>
              <a:rPr lang="en-US" altLang="ja-JP" dirty="0">
                <a:solidFill>
                  <a:srgbClr val="8000FF"/>
                </a:solidFill>
              </a:rPr>
              <a:t>, K. K. </a:t>
            </a:r>
            <a:r>
              <a:rPr lang="en-US" altLang="ja-JP" dirty="0" err="1">
                <a:solidFill>
                  <a:srgbClr val="8000FF"/>
                </a:solidFill>
              </a:rPr>
              <a:t>Tsia</a:t>
            </a:r>
            <a:r>
              <a:rPr lang="en-US" altLang="ja-JP" dirty="0">
                <a:solidFill>
                  <a:srgbClr val="8000FF"/>
                </a:solidFill>
              </a:rPr>
              <a:t>, and B. </a:t>
            </a:r>
            <a:r>
              <a:rPr lang="en-US" altLang="ja-JP" dirty="0" err="1">
                <a:solidFill>
                  <a:srgbClr val="8000FF"/>
                </a:solidFill>
              </a:rPr>
              <a:t>Jalali</a:t>
            </a:r>
            <a:r>
              <a:rPr lang="en-US" altLang="ja-JP" dirty="0">
                <a:solidFill>
                  <a:srgbClr val="8000FF"/>
                </a:solidFill>
              </a:rPr>
              <a:t>, “Serial time-encoded amplified imaging for real-time observation of fast dynamic phenomena,” Nature 458(7242), 1145–1149 (2009). </a:t>
            </a:r>
            <a:endParaRPr lang="ja-JP" altLang="en-US" dirty="0">
              <a:solidFill>
                <a:srgbClr val="8000FF"/>
              </a:solidFill>
            </a:endParaRPr>
          </a:p>
        </p:txBody>
      </p:sp>
      <p:sp>
        <p:nvSpPr>
          <p:cNvPr id="6" name="テキスト ボックス 5"/>
          <p:cNvSpPr txBox="1"/>
          <p:nvPr/>
        </p:nvSpPr>
        <p:spPr>
          <a:xfrm>
            <a:off x="627214" y="5317953"/>
            <a:ext cx="4803782" cy="830997"/>
          </a:xfrm>
          <a:prstGeom prst="rect">
            <a:avLst/>
          </a:prstGeom>
          <a:solidFill>
            <a:srgbClr val="FFFF00"/>
          </a:solidFill>
        </p:spPr>
        <p:txBody>
          <a:bodyPr wrap="none" rtlCol="0">
            <a:spAutoFit/>
          </a:bodyPr>
          <a:lstStyle/>
          <a:p>
            <a:r>
              <a:rPr kumimoji="1" lang="en-US" altLang="ja-JP" sz="2400" b="1" i="1" dirty="0" smtClean="0">
                <a:solidFill>
                  <a:srgbClr val="FF0000"/>
                </a:solidFill>
              </a:rPr>
              <a:t>Scan-less, full-filed image, confocal,</a:t>
            </a:r>
          </a:p>
          <a:p>
            <a:r>
              <a:rPr kumimoji="1" lang="en-US" altLang="ja-JP" sz="2400" b="1" i="1" dirty="0" smtClean="0">
                <a:solidFill>
                  <a:srgbClr val="FF0000"/>
                </a:solidFill>
              </a:rPr>
              <a:t>Super-resolution, </a:t>
            </a:r>
            <a:r>
              <a:rPr lang="en-US" altLang="ja-JP" sz="2400" b="1" i="1" dirty="0" smtClean="0">
                <a:solidFill>
                  <a:srgbClr val="FF0000"/>
                </a:solidFill>
              </a:rPr>
              <a:t>ultra-wide DR</a:t>
            </a:r>
          </a:p>
        </p:txBody>
      </p:sp>
    </p:spTree>
    <p:extLst>
      <p:ext uri="{BB962C8B-B14F-4D97-AF65-F5344CB8AC3E}">
        <p14:creationId xmlns:p14="http://schemas.microsoft.com/office/powerpoint/2010/main" val="26973642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805"/>
            <a:ext cx="9906000" cy="510195"/>
          </a:xfrm>
        </p:spPr>
        <p:txBody>
          <a:bodyPr>
            <a:noAutofit/>
          </a:bodyPr>
          <a:lstStyle/>
          <a:p>
            <a:r>
              <a:rPr lang="en-US" altLang="ja-JP" sz="4000" u="none" spc="-150" dirty="0" smtClean="0">
                <a:latin typeface="Arial"/>
                <a:ea typeface="ヒラギノ丸ゴ ProN W4"/>
                <a:cs typeface="Arial"/>
              </a:rPr>
              <a:t>Optical-comb confocal microscopy</a:t>
            </a:r>
            <a:endParaRPr lang="en-US" sz="4000" u="none" spc="-150" dirty="0">
              <a:latin typeface="Arial"/>
              <a:ea typeface="ヒラギノ丸ゴ ProN W4"/>
              <a:cs typeface="Arial"/>
            </a:endParaRPr>
          </a:p>
        </p:txBody>
      </p:sp>
      <p:pic>
        <p:nvPicPr>
          <p:cNvPr id="3" name="図 2" descr="fig8eng.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31" y="856842"/>
            <a:ext cx="10639223" cy="5231495"/>
          </a:xfrm>
          <a:prstGeom prst="rect">
            <a:avLst/>
          </a:prstGeom>
        </p:spPr>
      </p:pic>
      <p:sp>
        <p:nvSpPr>
          <p:cNvPr id="5" name="テキスト ボックス 4"/>
          <p:cNvSpPr txBox="1"/>
          <p:nvPr/>
        </p:nvSpPr>
        <p:spPr>
          <a:xfrm>
            <a:off x="607334" y="6255242"/>
            <a:ext cx="8721558" cy="461665"/>
          </a:xfrm>
          <a:prstGeom prst="rect">
            <a:avLst/>
          </a:prstGeom>
          <a:solidFill>
            <a:srgbClr val="000090"/>
          </a:solidFill>
        </p:spPr>
        <p:txBody>
          <a:bodyPr wrap="none" rtlCol="0">
            <a:spAutoFit/>
          </a:bodyPr>
          <a:lstStyle/>
          <a:p>
            <a:r>
              <a:rPr kumimoji="1" lang="en-US" altLang="ja-JP" sz="2400" dirty="0" smtClean="0">
                <a:solidFill>
                  <a:srgbClr val="FFFF00"/>
                </a:solidFill>
                <a:latin typeface="Arial"/>
                <a:cs typeface="Arial"/>
              </a:rPr>
              <a:t>No mechanical scanning, single-shot imaging, super resolution</a:t>
            </a:r>
            <a:endParaRPr kumimoji="1" lang="ja-JP" altLang="en-US" sz="2400" dirty="0">
              <a:solidFill>
                <a:srgbClr val="FFFF00"/>
              </a:solidFill>
              <a:latin typeface="Arial"/>
              <a:cs typeface="Arial"/>
            </a:endParaRPr>
          </a:p>
        </p:txBody>
      </p:sp>
      <p:sp>
        <p:nvSpPr>
          <p:cNvPr id="7" name="テキスト ボックス 6"/>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2133679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451429"/>
            <a:ext cx="9906000" cy="2485570"/>
          </a:xfrm>
        </p:spPr>
        <p:txBody>
          <a:bodyPr rtlCol="0">
            <a:noAutofit/>
          </a:bodyPr>
          <a:lstStyle/>
          <a:p>
            <a:pPr fontAlgn="auto">
              <a:spcAft>
                <a:spcPts val="0"/>
              </a:spcAft>
              <a:defRPr/>
            </a:pPr>
            <a:r>
              <a:rPr lang="en-US" altLang="ja-JP" sz="5400" b="1" dirty="0" smtClean="0">
                <a:latin typeface="ヒラギノ丸ゴ Pro W4"/>
                <a:ea typeface="ヒラギノ丸ゴ Pro W4"/>
                <a:cs typeface="ヒラギノ丸ゴ Pro W4"/>
              </a:rPr>
              <a:t>(2</a:t>
            </a:r>
            <a:r>
              <a:rPr lang="en-US" altLang="ja-JP" sz="5400" b="1" dirty="0">
                <a:latin typeface="ヒラギノ丸ゴ Pro W4"/>
                <a:ea typeface="ヒラギノ丸ゴ Pro W4"/>
                <a:cs typeface="ヒラギノ丸ゴ Pro W4"/>
              </a:rPr>
              <a:t>) Strain sensing </a:t>
            </a:r>
            <a:r>
              <a:rPr lang="en-US" altLang="ja-JP" sz="5400" b="1" dirty="0" smtClean="0">
                <a:latin typeface="ヒラギノ丸ゴ Pro W4"/>
                <a:ea typeface="ヒラギノ丸ゴ Pro W4"/>
                <a:cs typeface="ヒラギノ丸ゴ Pro W4"/>
              </a:rPr>
              <a:t>comb for </a:t>
            </a:r>
            <a:r>
              <a:rPr lang="en-US" altLang="ja-JP" sz="5400" b="1" dirty="0" err="1">
                <a:latin typeface="ヒラギノ丸ゴ Pro W4"/>
                <a:ea typeface="ヒラギノ丸ゴ Pro W4"/>
                <a:cs typeface="ヒラギノ丸ゴ Pro W4"/>
              </a:rPr>
              <a:t>photoacoustic</a:t>
            </a:r>
            <a:r>
              <a:rPr lang="en-US" altLang="ja-JP" sz="5400" b="1" dirty="0">
                <a:latin typeface="ヒラギノ丸ゴ Pro W4"/>
                <a:ea typeface="ヒラギノ丸ゴ Pro W4"/>
                <a:cs typeface="ヒラギノ丸ゴ Pro W4"/>
              </a:rPr>
              <a:t> imaging</a:t>
            </a:r>
          </a:p>
        </p:txBody>
      </p:sp>
      <p:sp>
        <p:nvSpPr>
          <p:cNvPr id="4" name="Rectangle 2"/>
          <p:cNvSpPr txBox="1">
            <a:spLocks noChangeArrowheads="1"/>
          </p:cNvSpPr>
          <p:nvPr/>
        </p:nvSpPr>
        <p:spPr bwMode="auto">
          <a:xfrm>
            <a:off x="0" y="3917574"/>
            <a:ext cx="9906000" cy="65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fontAlgn="auto">
              <a:spcAft>
                <a:spcPts val="0"/>
              </a:spcAft>
              <a:defRPr/>
            </a:pPr>
            <a:r>
              <a:rPr lang="en-US" altLang="ja-JP" sz="4000" b="1" i="1" dirty="0" smtClean="0">
                <a:solidFill>
                  <a:srgbClr val="8000FF"/>
                </a:solidFill>
                <a:latin typeface="ヒラギノ丸ゴ Pro W4"/>
                <a:ea typeface="ヒラギノ丸ゴ Pro W4"/>
                <a:cs typeface="ヒラギノ丸ゴ Pro W4"/>
              </a:rPr>
              <a:t>in collaboration with UEC</a:t>
            </a:r>
            <a:endParaRPr lang="en-US" altLang="ja-JP" sz="4000" b="1" i="1" dirty="0">
              <a:solidFill>
                <a:srgbClr val="8000FF"/>
              </a:solidFill>
              <a:latin typeface="ヒラギノ丸ゴ Pro W4"/>
              <a:ea typeface="ヒラギノ丸ゴ Pro W4"/>
              <a:cs typeface="ヒラギノ丸ゴ Pro W4"/>
            </a:endParaRPr>
          </a:p>
        </p:txBody>
      </p:sp>
    </p:spTree>
    <p:extLst>
      <p:ext uri="{BB962C8B-B14F-4D97-AF65-F5344CB8AC3E}">
        <p14:creationId xmlns:p14="http://schemas.microsoft.com/office/powerpoint/2010/main" val="3038529105"/>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34473" y="222575"/>
            <a:ext cx="4559161" cy="1569660"/>
          </a:xfrm>
          <a:prstGeom prst="rect">
            <a:avLst/>
          </a:prstGeom>
          <a:noFill/>
        </p:spPr>
        <p:txBody>
          <a:bodyPr wrap="square" rtlCol="0">
            <a:spAutoFit/>
          </a:bodyPr>
          <a:lstStyle/>
          <a:p>
            <a:pPr algn="ctr"/>
            <a:r>
              <a:rPr kumimoji="1" lang="en-US" altLang="ja-JP" sz="4800" b="1" dirty="0" err="1" smtClean="0">
                <a:latin typeface="ヒラギノ丸ゴ ProN W4"/>
                <a:ea typeface="ヒラギノ丸ゴ ProN W4"/>
                <a:cs typeface="ヒラギノ丸ゴ ProN W4"/>
              </a:rPr>
              <a:t>Photoacoustic</a:t>
            </a:r>
            <a:endParaRPr kumimoji="1" lang="en-US" altLang="ja-JP" sz="4800" b="1" dirty="0" smtClean="0">
              <a:latin typeface="ヒラギノ丸ゴ ProN W4"/>
              <a:ea typeface="ヒラギノ丸ゴ ProN W4"/>
              <a:cs typeface="ヒラギノ丸ゴ ProN W4"/>
            </a:endParaRPr>
          </a:p>
          <a:p>
            <a:pPr algn="ctr"/>
            <a:r>
              <a:rPr lang="en-US" altLang="ja-JP" sz="4800" b="1" dirty="0" smtClean="0">
                <a:latin typeface="ヒラギノ丸ゴ ProN W4"/>
                <a:ea typeface="ヒラギノ丸ゴ ProN W4"/>
                <a:cs typeface="ヒラギノ丸ゴ ProN W4"/>
              </a:rPr>
              <a:t>imaging</a:t>
            </a:r>
            <a:endParaRPr kumimoji="1" lang="ja-JP" altLang="en-US" sz="4800" b="1" dirty="0">
              <a:latin typeface="ヒラギノ丸ゴ ProN W4"/>
              <a:ea typeface="ヒラギノ丸ゴ ProN W4"/>
              <a:cs typeface="ヒラギノ丸ゴ ProN W4"/>
            </a:endParaRPr>
          </a:p>
        </p:txBody>
      </p:sp>
      <p:sp>
        <p:nvSpPr>
          <p:cNvPr id="4" name="テキスト ボックス 3"/>
          <p:cNvSpPr txBox="1"/>
          <p:nvPr/>
        </p:nvSpPr>
        <p:spPr>
          <a:xfrm>
            <a:off x="492380" y="1885081"/>
            <a:ext cx="3520090" cy="523220"/>
          </a:xfrm>
          <a:prstGeom prst="rect">
            <a:avLst/>
          </a:prstGeom>
          <a:solidFill>
            <a:schemeClr val="tx1"/>
          </a:solidFill>
        </p:spPr>
        <p:txBody>
          <a:bodyPr wrap="none" rtlCol="0">
            <a:spAutoFit/>
          </a:bodyPr>
          <a:lstStyle/>
          <a:p>
            <a:r>
              <a:rPr kumimoji="1" lang="en-US" altLang="ja-JP" sz="2800" dirty="0" smtClean="0">
                <a:solidFill>
                  <a:schemeClr val="bg1"/>
                </a:solidFill>
                <a:latin typeface="ヒラギノ丸ゴ ProN W4"/>
                <a:ea typeface="ヒラギノ丸ゴ ProN W4"/>
                <a:cs typeface="ヒラギノ丸ゴ ProN W4"/>
              </a:rPr>
              <a:t>Electric transducer</a:t>
            </a:r>
            <a:endParaRPr kumimoji="1" lang="ja-JP" altLang="en-US" sz="2800" dirty="0">
              <a:solidFill>
                <a:schemeClr val="bg1"/>
              </a:solidFill>
              <a:latin typeface="ヒラギノ丸ゴ ProN W4"/>
              <a:ea typeface="ヒラギノ丸ゴ ProN W4"/>
              <a:cs typeface="ヒラギノ丸ゴ ProN W4"/>
            </a:endParaRPr>
          </a:p>
        </p:txBody>
      </p:sp>
      <p:sp>
        <p:nvSpPr>
          <p:cNvPr id="5" name="テキスト ボックス 4"/>
          <p:cNvSpPr txBox="1"/>
          <p:nvPr/>
        </p:nvSpPr>
        <p:spPr>
          <a:xfrm>
            <a:off x="6168781" y="197702"/>
            <a:ext cx="2505814" cy="461665"/>
          </a:xfrm>
          <a:prstGeom prst="rect">
            <a:avLst/>
          </a:prstGeom>
          <a:solidFill>
            <a:schemeClr val="tx1"/>
          </a:solidFill>
        </p:spPr>
        <p:txBody>
          <a:bodyPr wrap="none" rtlCol="0">
            <a:spAutoFit/>
          </a:bodyPr>
          <a:lstStyle/>
          <a:p>
            <a:r>
              <a:rPr lang="en-US" altLang="ja-JP" sz="2400" dirty="0" err="1" smtClean="0">
                <a:solidFill>
                  <a:schemeClr val="bg1"/>
                </a:solidFill>
                <a:latin typeface="ヒラギノ丸ゴ ProN W4"/>
                <a:ea typeface="ヒラギノ丸ゴ ProN W4"/>
                <a:cs typeface="ヒラギノ丸ゴ ProN W4"/>
              </a:rPr>
              <a:t>Microresonator</a:t>
            </a:r>
            <a:endParaRPr kumimoji="1" lang="ja-JP" altLang="en-US" sz="2400" dirty="0">
              <a:solidFill>
                <a:schemeClr val="bg1"/>
              </a:solidFill>
              <a:latin typeface="ヒラギノ丸ゴ ProN W4"/>
              <a:ea typeface="ヒラギノ丸ゴ ProN W4"/>
              <a:cs typeface="ヒラギノ丸ゴ ProN W4"/>
            </a:endParaRPr>
          </a:p>
        </p:txBody>
      </p:sp>
      <p:pic>
        <p:nvPicPr>
          <p:cNvPr id="6" name="図 5"/>
          <p:cNvPicPr>
            <a:picLocks noChangeAspect="1"/>
          </p:cNvPicPr>
          <p:nvPr/>
        </p:nvPicPr>
        <p:blipFill>
          <a:blip r:embed="rId2"/>
          <a:stretch>
            <a:fillRect/>
          </a:stretch>
        </p:blipFill>
        <p:spPr>
          <a:xfrm>
            <a:off x="148736" y="2480310"/>
            <a:ext cx="4612411" cy="3459308"/>
          </a:xfrm>
          <a:prstGeom prst="rect">
            <a:avLst/>
          </a:prstGeom>
        </p:spPr>
      </p:pic>
      <p:pic>
        <p:nvPicPr>
          <p:cNvPr id="8" name="図 7"/>
          <p:cNvPicPr>
            <a:picLocks noChangeAspect="1"/>
          </p:cNvPicPr>
          <p:nvPr/>
        </p:nvPicPr>
        <p:blipFill>
          <a:blip r:embed="rId3"/>
          <a:stretch>
            <a:fillRect/>
          </a:stretch>
        </p:blipFill>
        <p:spPr>
          <a:xfrm>
            <a:off x="5162241" y="712397"/>
            <a:ext cx="4320000" cy="2291174"/>
          </a:xfrm>
          <a:prstGeom prst="rect">
            <a:avLst/>
          </a:prstGeom>
        </p:spPr>
      </p:pic>
      <p:pic>
        <p:nvPicPr>
          <p:cNvPr id="9" name="図 8"/>
          <p:cNvPicPr>
            <a:picLocks noChangeAspect="1"/>
          </p:cNvPicPr>
          <p:nvPr/>
        </p:nvPicPr>
        <p:blipFill>
          <a:blip r:embed="rId4"/>
          <a:stretch>
            <a:fillRect/>
          </a:stretch>
        </p:blipFill>
        <p:spPr>
          <a:xfrm>
            <a:off x="5162241" y="3130538"/>
            <a:ext cx="4320000" cy="3422337"/>
          </a:xfrm>
          <a:prstGeom prst="rect">
            <a:avLst/>
          </a:prstGeom>
        </p:spPr>
      </p:pic>
      <p:sp>
        <p:nvSpPr>
          <p:cNvPr id="10" name="テキスト ボックス 9"/>
          <p:cNvSpPr txBox="1"/>
          <p:nvPr/>
        </p:nvSpPr>
        <p:spPr>
          <a:xfrm>
            <a:off x="5491002" y="6488668"/>
            <a:ext cx="3263133" cy="369332"/>
          </a:xfrm>
          <a:prstGeom prst="rect">
            <a:avLst/>
          </a:prstGeom>
          <a:noFill/>
        </p:spPr>
        <p:txBody>
          <a:bodyPr wrap="none" rtlCol="0">
            <a:spAutoFit/>
          </a:bodyPr>
          <a:lstStyle/>
          <a:p>
            <a:r>
              <a:rPr lang="en-US" altLang="ja-JP" i="1" dirty="0"/>
              <a:t>Scientific Reports</a:t>
            </a:r>
            <a:r>
              <a:rPr lang="en-US" altLang="ja-JP" dirty="0"/>
              <a:t> </a:t>
            </a:r>
            <a:r>
              <a:rPr lang="en-US" altLang="ja-JP" b="1" dirty="0"/>
              <a:t>4</a:t>
            </a:r>
            <a:r>
              <a:rPr lang="en-US" altLang="ja-JP" dirty="0"/>
              <a:t>, </a:t>
            </a:r>
            <a:r>
              <a:rPr lang="en-US" altLang="ja-JP" dirty="0" smtClean="0"/>
              <a:t>4496 (2014).</a:t>
            </a:r>
            <a:endParaRPr kumimoji="1" lang="ja-JP" altLang="en-US" dirty="0"/>
          </a:p>
        </p:txBody>
      </p:sp>
      <p:sp>
        <p:nvSpPr>
          <p:cNvPr id="2" name="正方形/長方形 1"/>
          <p:cNvSpPr/>
          <p:nvPr/>
        </p:nvSpPr>
        <p:spPr>
          <a:xfrm>
            <a:off x="89648" y="5523036"/>
            <a:ext cx="4953000" cy="1384995"/>
          </a:xfrm>
          <a:prstGeom prst="rect">
            <a:avLst/>
          </a:prstGeom>
        </p:spPr>
        <p:txBody>
          <a:bodyPr>
            <a:spAutoFit/>
          </a:bodyPr>
          <a:lstStyle/>
          <a:p>
            <a:r>
              <a:rPr lang="en-US" altLang="ja-JP" sz="2800" dirty="0" smtClean="0">
                <a:solidFill>
                  <a:srgbClr val="FF0000"/>
                </a:solidFill>
                <a:latin typeface="Arial"/>
                <a:ea typeface="ヒラギノ丸ゴ ProN W4"/>
                <a:cs typeface="Arial"/>
              </a:rPr>
              <a:t>Limitation in frequency response, precision, and DR of signal detection</a:t>
            </a:r>
            <a:endParaRPr lang="en-US" altLang="ja-JP" sz="2800" dirty="0">
              <a:solidFill>
                <a:srgbClr val="FF0000"/>
              </a:solidFill>
              <a:latin typeface="Arial"/>
              <a:ea typeface="ヒラギノ丸ゴ ProN W4"/>
              <a:cs typeface="Arial"/>
            </a:endParaRPr>
          </a:p>
        </p:txBody>
      </p:sp>
    </p:spTree>
    <p:extLst>
      <p:ext uri="{BB962C8B-B14F-4D97-AF65-F5344CB8AC3E}">
        <p14:creationId xmlns:p14="http://schemas.microsoft.com/office/powerpoint/2010/main" val="3561812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8018" y="188255"/>
            <a:ext cx="8689199" cy="1446550"/>
          </a:xfrm>
          <a:prstGeom prst="rect">
            <a:avLst/>
          </a:prstGeom>
          <a:noFill/>
        </p:spPr>
        <p:txBody>
          <a:bodyPr wrap="square" rtlCol="0">
            <a:spAutoFit/>
          </a:bodyPr>
          <a:lstStyle/>
          <a:p>
            <a:pPr algn="ctr"/>
            <a:r>
              <a:rPr lang="en-US" altLang="ja-JP" sz="4400" dirty="0" smtClean="0">
                <a:latin typeface="ＭＳ ゴシック (見出し)"/>
                <a:ea typeface="+mj-ea"/>
                <a:cs typeface="ＭＳ ゴシック (見出し)"/>
              </a:rPr>
              <a:t>Disturbance/RF conversion</a:t>
            </a:r>
          </a:p>
          <a:p>
            <a:pPr algn="ctr"/>
            <a:r>
              <a:rPr lang="en-US" altLang="ja-JP" sz="4400" dirty="0" smtClean="0">
                <a:latin typeface="ＭＳ ゴシック (見出し)"/>
                <a:ea typeface="+mj-ea"/>
                <a:cs typeface="ＭＳ ゴシック (見出し)"/>
              </a:rPr>
              <a:t>in fiber comb cavity</a:t>
            </a:r>
            <a:endParaRPr lang="ja-JP" altLang="en-US" sz="4400" dirty="0">
              <a:latin typeface="ＭＳ ゴシック (見出し)"/>
              <a:ea typeface="+mj-ea"/>
              <a:cs typeface="ＭＳ ゴシック (見出し)"/>
            </a:endParaRPr>
          </a:p>
        </p:txBody>
      </p:sp>
      <p:pic>
        <p:nvPicPr>
          <p:cNvPr id="4" name="図 3"/>
          <p:cNvPicPr>
            <a:picLocks noChangeAspect="1"/>
          </p:cNvPicPr>
          <p:nvPr/>
        </p:nvPicPr>
        <p:blipFill>
          <a:blip r:embed="rId3"/>
          <a:stretch>
            <a:fillRect/>
          </a:stretch>
        </p:blipFill>
        <p:spPr>
          <a:xfrm>
            <a:off x="-38098" y="1627275"/>
            <a:ext cx="9867900" cy="5230729"/>
          </a:xfrm>
          <a:prstGeom prst="rect">
            <a:avLst/>
          </a:prstGeom>
        </p:spPr>
      </p:pic>
      <p:sp>
        <p:nvSpPr>
          <p:cNvPr id="2" name="テキスト ボックス 1"/>
          <p:cNvSpPr txBox="1"/>
          <p:nvPr/>
        </p:nvSpPr>
        <p:spPr>
          <a:xfrm>
            <a:off x="91880" y="5543177"/>
            <a:ext cx="2621481" cy="707886"/>
          </a:xfrm>
          <a:prstGeom prst="rect">
            <a:avLst/>
          </a:prstGeom>
          <a:solidFill>
            <a:srgbClr val="FFFFFF"/>
          </a:solidFill>
        </p:spPr>
        <p:txBody>
          <a:bodyPr wrap="none" rtlCol="0">
            <a:spAutoFit/>
          </a:bodyPr>
          <a:lstStyle/>
          <a:p>
            <a:pPr algn="ctr"/>
            <a:r>
              <a:rPr kumimoji="1" lang="en-US" altLang="ja-JP" sz="2000" b="1" dirty="0" smtClean="0">
                <a:solidFill>
                  <a:srgbClr val="0000FF"/>
                </a:solidFill>
                <a:latin typeface="Arial"/>
                <a:cs typeface="Arial"/>
              </a:rPr>
              <a:t>Disturbance</a:t>
            </a:r>
          </a:p>
          <a:p>
            <a:pPr algn="ctr"/>
            <a:r>
              <a:rPr lang="en-US" altLang="ja-JP" sz="2000" b="1" dirty="0" smtClean="0">
                <a:solidFill>
                  <a:srgbClr val="0000FF"/>
                </a:solidFill>
                <a:latin typeface="Arial"/>
                <a:cs typeface="Arial"/>
              </a:rPr>
              <a:t>(Measured quantity)</a:t>
            </a:r>
            <a:endParaRPr kumimoji="1" lang="ja-JP" altLang="en-US" sz="2000" b="1" dirty="0">
              <a:solidFill>
                <a:srgbClr val="0000FF"/>
              </a:solidFill>
              <a:latin typeface="Arial"/>
              <a:cs typeface="Arial"/>
            </a:endParaRPr>
          </a:p>
        </p:txBody>
      </p:sp>
      <p:sp>
        <p:nvSpPr>
          <p:cNvPr id="5" name="テキスト ボックス 4"/>
          <p:cNvSpPr txBox="1"/>
          <p:nvPr/>
        </p:nvSpPr>
        <p:spPr>
          <a:xfrm>
            <a:off x="3533761" y="5771940"/>
            <a:ext cx="1501417" cy="707886"/>
          </a:xfrm>
          <a:prstGeom prst="rect">
            <a:avLst/>
          </a:prstGeom>
          <a:solidFill>
            <a:srgbClr val="FFFFFF"/>
          </a:solidFill>
        </p:spPr>
        <p:txBody>
          <a:bodyPr wrap="square" rtlCol="0">
            <a:spAutoFit/>
          </a:bodyPr>
          <a:lstStyle/>
          <a:p>
            <a:pPr algn="ctr"/>
            <a:r>
              <a:rPr kumimoji="1" lang="en-US" altLang="ja-JP" sz="2000" b="1" dirty="0" smtClean="0">
                <a:solidFill>
                  <a:srgbClr val="8000FF"/>
                </a:solidFill>
                <a:latin typeface="Arial"/>
                <a:cs typeface="Arial"/>
              </a:rPr>
              <a:t>Sensing</a:t>
            </a:r>
          </a:p>
          <a:p>
            <a:pPr algn="ctr"/>
            <a:r>
              <a:rPr lang="en-US" altLang="ja-JP" sz="2000" b="1" dirty="0" smtClean="0">
                <a:solidFill>
                  <a:srgbClr val="8000FF"/>
                </a:solidFill>
                <a:latin typeface="Arial"/>
                <a:cs typeface="Arial"/>
              </a:rPr>
              <a:t>cavity</a:t>
            </a:r>
            <a:endParaRPr kumimoji="1" lang="ja-JP" altLang="en-US" sz="2000" b="1" dirty="0">
              <a:solidFill>
                <a:srgbClr val="8000FF"/>
              </a:solidFill>
              <a:latin typeface="Arial"/>
              <a:cs typeface="Arial"/>
            </a:endParaRPr>
          </a:p>
        </p:txBody>
      </p:sp>
      <p:sp>
        <p:nvSpPr>
          <p:cNvPr id="6" name="テキスト ボックス 5"/>
          <p:cNvSpPr txBox="1"/>
          <p:nvPr/>
        </p:nvSpPr>
        <p:spPr>
          <a:xfrm>
            <a:off x="5793575" y="2591424"/>
            <a:ext cx="3236784" cy="830997"/>
          </a:xfrm>
          <a:prstGeom prst="rect">
            <a:avLst/>
          </a:prstGeom>
          <a:solidFill>
            <a:srgbClr val="000090"/>
          </a:solidFill>
        </p:spPr>
        <p:txBody>
          <a:bodyPr wrap="none" rtlCol="0">
            <a:spAutoFit/>
          </a:bodyPr>
          <a:lstStyle/>
          <a:p>
            <a:pPr algn="ctr"/>
            <a:r>
              <a:rPr kumimoji="1" lang="en-US" altLang="ja-JP" sz="2400" b="1" dirty="0" smtClean="0">
                <a:solidFill>
                  <a:srgbClr val="FFFF00"/>
                </a:solidFill>
                <a:latin typeface="Arial"/>
                <a:cs typeface="Arial"/>
              </a:rPr>
              <a:t>Convert disturbance</a:t>
            </a:r>
          </a:p>
          <a:p>
            <a:pPr algn="ctr"/>
            <a:r>
              <a:rPr kumimoji="1" lang="en-US" altLang="ja-JP" sz="2400" b="1" dirty="0" smtClean="0">
                <a:solidFill>
                  <a:srgbClr val="FFFF00"/>
                </a:solidFill>
                <a:latin typeface="Arial"/>
                <a:cs typeface="Arial"/>
              </a:rPr>
              <a:t> into radio frequency</a:t>
            </a:r>
            <a:endParaRPr kumimoji="1" lang="ja-JP" altLang="en-US" sz="2400" b="1" dirty="0">
              <a:solidFill>
                <a:srgbClr val="FFFF00"/>
              </a:solidFill>
              <a:latin typeface="Arial"/>
              <a:cs typeface="Arial"/>
            </a:endParaRPr>
          </a:p>
        </p:txBody>
      </p:sp>
      <p:sp>
        <p:nvSpPr>
          <p:cNvPr id="3" name="テキスト ボックス 2"/>
          <p:cNvSpPr txBox="1"/>
          <p:nvPr/>
        </p:nvSpPr>
        <p:spPr>
          <a:xfrm>
            <a:off x="7052932" y="3573545"/>
            <a:ext cx="2776870" cy="1015663"/>
          </a:xfrm>
          <a:prstGeom prst="rect">
            <a:avLst/>
          </a:prstGeom>
          <a:solidFill>
            <a:schemeClr val="bg1"/>
          </a:solidFill>
        </p:spPr>
        <p:txBody>
          <a:bodyPr wrap="square" rtlCol="0">
            <a:spAutoFit/>
          </a:bodyPr>
          <a:lstStyle/>
          <a:p>
            <a:r>
              <a:rPr kumimoji="1" lang="en-US" altLang="ja-JP" sz="2000" i="1" dirty="0" smtClean="0">
                <a:latin typeface="Arial"/>
                <a:cs typeface="Arial"/>
              </a:rPr>
              <a:t>c: velocity of light</a:t>
            </a:r>
          </a:p>
          <a:p>
            <a:r>
              <a:rPr kumimoji="1" lang="en-US" altLang="ja-JP" sz="2000" i="1" dirty="0" smtClean="0">
                <a:latin typeface="Arial"/>
                <a:cs typeface="Arial"/>
              </a:rPr>
              <a:t>n: refractive index</a:t>
            </a:r>
          </a:p>
          <a:p>
            <a:r>
              <a:rPr lang="en-US" altLang="ja-JP" sz="2000" i="1" dirty="0" smtClean="0">
                <a:latin typeface="Arial"/>
                <a:cs typeface="Arial"/>
              </a:rPr>
              <a:t>L: fiber cavity length</a:t>
            </a:r>
            <a:endParaRPr kumimoji="1" lang="en-US" altLang="ja-JP" sz="2000" i="1" dirty="0" smtClean="0">
              <a:latin typeface="Arial"/>
              <a:cs typeface="Arial"/>
            </a:endParaRPr>
          </a:p>
        </p:txBody>
      </p:sp>
      <p:sp>
        <p:nvSpPr>
          <p:cNvPr id="9" name="テキスト ボックス 8"/>
          <p:cNvSpPr txBox="1"/>
          <p:nvPr/>
        </p:nvSpPr>
        <p:spPr>
          <a:xfrm>
            <a:off x="4924500" y="4584630"/>
            <a:ext cx="4646588" cy="954107"/>
          </a:xfrm>
          <a:prstGeom prst="rect">
            <a:avLst/>
          </a:prstGeom>
          <a:solidFill>
            <a:srgbClr val="FFFFFF"/>
          </a:solidFill>
        </p:spPr>
        <p:txBody>
          <a:bodyPr wrap="square" rtlCol="0">
            <a:spAutoFit/>
          </a:bodyPr>
          <a:lstStyle/>
          <a:p>
            <a:pPr algn="ctr"/>
            <a:r>
              <a:rPr kumimoji="1" lang="en-US" altLang="ja-JP" sz="2800" b="1" dirty="0" err="1" smtClean="0">
                <a:solidFill>
                  <a:srgbClr val="FF0000"/>
                </a:solidFill>
                <a:latin typeface="Arial"/>
                <a:cs typeface="Arial"/>
              </a:rPr>
              <a:t>Ultrawide</a:t>
            </a:r>
            <a:r>
              <a:rPr kumimoji="1" lang="en-US" altLang="ja-JP" sz="2800" b="1" dirty="0" smtClean="0">
                <a:solidFill>
                  <a:srgbClr val="FF0000"/>
                </a:solidFill>
                <a:latin typeface="Arial"/>
                <a:cs typeface="Arial"/>
              </a:rPr>
              <a:t> DR of RF frequency in optical comb</a:t>
            </a:r>
            <a:endParaRPr kumimoji="1" lang="ja-JP" altLang="en-US" sz="2800" b="1" dirty="0">
              <a:solidFill>
                <a:srgbClr val="FF0000"/>
              </a:solidFill>
              <a:latin typeface="Arial"/>
              <a:cs typeface="Arial"/>
            </a:endParaRPr>
          </a:p>
        </p:txBody>
      </p:sp>
      <p:sp>
        <p:nvSpPr>
          <p:cNvPr id="10" name="テキスト ボックス 9"/>
          <p:cNvSpPr txBox="1"/>
          <p:nvPr/>
        </p:nvSpPr>
        <p:spPr>
          <a:xfrm>
            <a:off x="4950907" y="5914464"/>
            <a:ext cx="4646588" cy="954107"/>
          </a:xfrm>
          <a:prstGeom prst="rect">
            <a:avLst/>
          </a:prstGeom>
          <a:solidFill>
            <a:srgbClr val="FFFFFF"/>
          </a:solidFill>
        </p:spPr>
        <p:txBody>
          <a:bodyPr wrap="square" rtlCol="0">
            <a:spAutoFit/>
          </a:bodyPr>
          <a:lstStyle/>
          <a:p>
            <a:pPr algn="ctr"/>
            <a:r>
              <a:rPr kumimoji="1" lang="en-US" altLang="ja-JP" sz="2800" b="1" dirty="0" smtClean="0">
                <a:solidFill>
                  <a:srgbClr val="FF0000"/>
                </a:solidFill>
                <a:latin typeface="Arial"/>
                <a:cs typeface="Arial"/>
              </a:rPr>
              <a:t>Enhanced DR of </a:t>
            </a:r>
          </a:p>
          <a:p>
            <a:pPr algn="ctr"/>
            <a:r>
              <a:rPr kumimoji="1" lang="en-US" altLang="ja-JP" sz="2800" b="1" dirty="0" smtClean="0">
                <a:solidFill>
                  <a:srgbClr val="FF0000"/>
                </a:solidFill>
                <a:latin typeface="Arial"/>
                <a:cs typeface="Arial"/>
              </a:rPr>
              <a:t>signal detection</a:t>
            </a:r>
            <a:endParaRPr kumimoji="1" lang="ja-JP" altLang="en-US" sz="2800" b="1" dirty="0">
              <a:solidFill>
                <a:srgbClr val="FF0000"/>
              </a:solidFill>
              <a:latin typeface="Arial"/>
              <a:cs typeface="Arial"/>
            </a:endParaRPr>
          </a:p>
        </p:txBody>
      </p:sp>
      <p:sp>
        <p:nvSpPr>
          <p:cNvPr id="12" name="テキスト ボックス 11"/>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2230732459"/>
      </p:ext>
    </p:extLst>
  </p:cSld>
  <p:clrMapOvr>
    <a:masterClrMapping/>
  </p:clrMapOvr>
  <mc:AlternateContent xmlns:mc="http://schemas.openxmlformats.org/markup-compatibility/2006" xmlns:p14="http://schemas.microsoft.com/office/powerpoint/2010/main">
    <mc:Choice Requires="p14">
      <p:transition spd="slow" p14:dur="2000" advTm="391910"/>
    </mc:Choice>
    <mc:Fallback xmlns="">
      <p:transition xmlns:p14="http://schemas.microsoft.com/office/powerpoint/2010/main" spd="slow" advTm="39191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5487" y="-139410"/>
            <a:ext cx="10014410" cy="789902"/>
          </a:xfrm>
          <a:prstGeom prst="rect">
            <a:avLst/>
          </a:prstGeom>
          <a:solidFill>
            <a:srgbClr val="FFFFFF"/>
          </a:solidFill>
          <a:ln>
            <a:noFill/>
            <a:miter lim="800000"/>
            <a:headEnd/>
            <a:tailEnd/>
          </a:ln>
        </p:spPr>
        <p:txBody>
          <a:bodyPr>
            <a:noAutofit/>
          </a:bodyPr>
          <a:lstStyle>
            <a:lvl1pPr algn="ctr" rtl="0" eaLnBrk="1" fontAlgn="base" hangingPunct="1">
              <a:spcBef>
                <a:spcPct val="0"/>
              </a:spcBef>
              <a:spcAft>
                <a:spcPct val="0"/>
              </a:spcAft>
              <a:defRPr kumimoji="1" sz="4400">
                <a:solidFill>
                  <a:schemeClr val="tx2"/>
                </a:solidFill>
                <a:latin typeface="+mj-lt"/>
                <a:ea typeface="+mj-ea"/>
                <a:cs typeface="+mj-cs"/>
              </a:defRPr>
            </a:lvl1pPr>
            <a:lvl2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2pPr>
            <a:lvl3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3pPr>
            <a:lvl4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4pPr>
            <a:lvl5pPr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5pPr>
            <a:lvl6pPr marL="4572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6pPr>
            <a:lvl7pPr marL="9144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7pPr>
            <a:lvl8pPr marL="13716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8pPr>
            <a:lvl9pPr marL="1828800" algn="ctr" rtl="0" eaLnBrk="1" fontAlgn="base" hangingPunct="1">
              <a:spcBef>
                <a:spcPct val="0"/>
              </a:spcBef>
              <a:spcAft>
                <a:spcPct val="0"/>
              </a:spcAft>
              <a:defRPr kumimoji="1" sz="4400">
                <a:solidFill>
                  <a:schemeClr val="tx2"/>
                </a:solidFill>
                <a:latin typeface="Arial" charset="0"/>
                <a:ea typeface="ＭＳ ゴシック" charset="-128"/>
                <a:cs typeface="ＭＳ ゴシック" charset="-128"/>
              </a:defRPr>
            </a:lvl9pPr>
          </a:lstStyle>
          <a:p>
            <a:r>
              <a:rPr lang="en-US" altLang="ja-JP" sz="4800" b="1" kern="0" dirty="0" smtClean="0">
                <a:solidFill>
                  <a:schemeClr val="tx1"/>
                </a:solidFill>
                <a:latin typeface="Arial"/>
                <a:cs typeface="Arial"/>
              </a:rPr>
              <a:t>Previous research</a:t>
            </a:r>
          </a:p>
        </p:txBody>
      </p:sp>
      <p:pic>
        <p:nvPicPr>
          <p:cNvPr id="13" name="図 12" descr="スクリーンショット（2014-12-02 6.04.28）.png"/>
          <p:cNvPicPr>
            <a:picLocks noChangeAspect="1"/>
          </p:cNvPicPr>
          <p:nvPr/>
        </p:nvPicPr>
        <p:blipFill>
          <a:blip r:embed="rId3"/>
          <a:srcRect t="3133" b="3824"/>
          <a:stretch>
            <a:fillRect/>
          </a:stretch>
        </p:blipFill>
        <p:spPr>
          <a:xfrm>
            <a:off x="128466" y="1268760"/>
            <a:ext cx="5715000" cy="3209194"/>
          </a:xfrm>
          <a:prstGeom prst="rect">
            <a:avLst/>
          </a:prstGeom>
        </p:spPr>
      </p:pic>
      <p:pic>
        <p:nvPicPr>
          <p:cNvPr id="14" name="図 13" descr="スクリーンショット（2014-12-02 7.04.17）.png"/>
          <p:cNvPicPr>
            <a:picLocks noChangeAspect="1"/>
          </p:cNvPicPr>
          <p:nvPr/>
        </p:nvPicPr>
        <p:blipFill>
          <a:blip r:embed="rId4"/>
          <a:srcRect l="52308" t="7954"/>
          <a:stretch>
            <a:fillRect/>
          </a:stretch>
        </p:blipFill>
        <p:spPr>
          <a:xfrm>
            <a:off x="5943600" y="3961474"/>
            <a:ext cx="3962400" cy="2958486"/>
          </a:xfrm>
          <a:prstGeom prst="rect">
            <a:avLst/>
          </a:prstGeom>
        </p:spPr>
      </p:pic>
      <p:pic>
        <p:nvPicPr>
          <p:cNvPr id="15" name="図 14" descr="スクリーンショット（2014-12-02 7.04.17）.png"/>
          <p:cNvPicPr>
            <a:picLocks noChangeAspect="1"/>
          </p:cNvPicPr>
          <p:nvPr/>
        </p:nvPicPr>
        <p:blipFill>
          <a:blip r:embed="rId4"/>
          <a:srcRect t="580" r="48462"/>
          <a:stretch>
            <a:fillRect/>
          </a:stretch>
        </p:blipFill>
        <p:spPr>
          <a:xfrm>
            <a:off x="5867400" y="1052564"/>
            <a:ext cx="4038600" cy="3013881"/>
          </a:xfrm>
          <a:prstGeom prst="rect">
            <a:avLst/>
          </a:prstGeom>
        </p:spPr>
      </p:pic>
      <p:sp>
        <p:nvSpPr>
          <p:cNvPr id="16" name="正方形/長方形 15"/>
          <p:cNvSpPr/>
          <p:nvPr/>
        </p:nvSpPr>
        <p:spPr>
          <a:xfrm>
            <a:off x="3393978" y="681472"/>
            <a:ext cx="6512024" cy="584776"/>
          </a:xfrm>
          <a:prstGeom prst="rect">
            <a:avLst/>
          </a:prstGeom>
        </p:spPr>
        <p:txBody>
          <a:bodyPr wrap="square">
            <a:spAutoFit/>
          </a:bodyPr>
          <a:lstStyle/>
          <a:p>
            <a:pPr>
              <a:buNone/>
            </a:pPr>
            <a:r>
              <a:rPr lang="en-US" sz="1600" i="1" dirty="0" smtClean="0">
                <a:solidFill>
                  <a:srgbClr val="8000FF"/>
                </a:solidFill>
              </a:rPr>
              <a:t>Ref) S. Wang et al., “Passively mode-locked fiber laser sensor for acoustic pressure sensing,” J. Mod. Opt. </a:t>
            </a:r>
            <a:r>
              <a:rPr lang="en-US" sz="1600" b="1" i="1" dirty="0" smtClean="0">
                <a:solidFill>
                  <a:srgbClr val="8000FF"/>
                </a:solidFill>
              </a:rPr>
              <a:t>60</a:t>
            </a:r>
            <a:r>
              <a:rPr lang="en-US" sz="1600" i="1" dirty="0" smtClean="0">
                <a:solidFill>
                  <a:srgbClr val="8000FF"/>
                </a:solidFill>
              </a:rPr>
              <a:t>, 1892-1897 (2013)</a:t>
            </a:r>
            <a:endParaRPr lang="ja-JP" altLang="en-US" sz="1600" i="1" dirty="0" smtClean="0">
              <a:solidFill>
                <a:srgbClr val="8000FF"/>
              </a:solidFill>
            </a:endParaRPr>
          </a:p>
        </p:txBody>
      </p:sp>
      <p:sp>
        <p:nvSpPr>
          <p:cNvPr id="9" name="テキスト ボックス 8"/>
          <p:cNvSpPr txBox="1"/>
          <p:nvPr/>
        </p:nvSpPr>
        <p:spPr>
          <a:xfrm>
            <a:off x="152402" y="4941170"/>
            <a:ext cx="5791200" cy="1815882"/>
          </a:xfrm>
          <a:prstGeom prst="rect">
            <a:avLst/>
          </a:prstGeom>
          <a:solidFill>
            <a:srgbClr val="FFFF00"/>
          </a:solidFill>
        </p:spPr>
        <p:txBody>
          <a:bodyPr wrap="square" rtlCol="0">
            <a:spAutoFit/>
          </a:bodyPr>
          <a:lstStyle/>
          <a:p>
            <a:r>
              <a:rPr lang="ja-JP" altLang="en-US" sz="2800" dirty="0">
                <a:latin typeface="Arial"/>
                <a:cs typeface="Arial"/>
              </a:rPr>
              <a:t>・</a:t>
            </a:r>
            <a:r>
              <a:rPr lang="en-US" altLang="ja-JP" sz="2800" dirty="0">
                <a:latin typeface="Arial"/>
                <a:cs typeface="Arial"/>
              </a:rPr>
              <a:t>Measurement of </a:t>
            </a:r>
            <a:r>
              <a:rPr lang="en-US" altLang="ja-JP" sz="2800" dirty="0" err="1">
                <a:latin typeface="Arial"/>
                <a:cs typeface="Arial"/>
              </a:rPr>
              <a:t>f</a:t>
            </a:r>
            <a:r>
              <a:rPr lang="en-US" altLang="ja-JP" sz="2800" baseline="-25000" dirty="0" err="1">
                <a:latin typeface="Arial"/>
                <a:cs typeface="Arial"/>
              </a:rPr>
              <a:t>rep</a:t>
            </a:r>
            <a:r>
              <a:rPr lang="en-US" altLang="ja-JP" sz="2800" dirty="0">
                <a:latin typeface="Arial"/>
                <a:cs typeface="Arial"/>
              </a:rPr>
              <a:t> change with RF spectrum analyzer</a:t>
            </a:r>
          </a:p>
          <a:p>
            <a:r>
              <a:rPr kumimoji="1" lang="ja-JP" altLang="en-US" sz="2800" dirty="0" smtClean="0">
                <a:solidFill>
                  <a:srgbClr val="FF0000"/>
                </a:solidFill>
                <a:latin typeface="Arial"/>
                <a:cs typeface="Arial"/>
              </a:rPr>
              <a:t>・</a:t>
            </a:r>
            <a:r>
              <a:rPr kumimoji="1" lang="en-US" altLang="ja-JP" sz="2800" dirty="0" smtClean="0">
                <a:solidFill>
                  <a:srgbClr val="FF0000"/>
                </a:solidFill>
                <a:latin typeface="Arial"/>
                <a:cs typeface="Arial"/>
              </a:rPr>
              <a:t>Limitation of speed and precision in frequency measurement</a:t>
            </a:r>
          </a:p>
        </p:txBody>
      </p:sp>
    </p:spTree>
    <p:extLst>
      <p:ext uri="{BB962C8B-B14F-4D97-AF65-F5344CB8AC3E}">
        <p14:creationId xmlns:p14="http://schemas.microsoft.com/office/powerpoint/2010/main" val="229660475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0"/>
            <a:ext cx="9906000" cy="563798"/>
          </a:xfrm>
          <a:solidFill>
            <a:srgbClr val="FFFFFF"/>
          </a:solidFill>
        </p:spPr>
        <p:txBody>
          <a:bodyPr/>
          <a:lstStyle/>
          <a:p>
            <a:r>
              <a:rPr kumimoji="1" lang="en-US" altLang="ja-JP" sz="4800" dirty="0" smtClean="0">
                <a:latin typeface="Arial"/>
                <a:ea typeface="ヒラギノ丸ゴ ProN W4"/>
                <a:cs typeface="Arial"/>
              </a:rPr>
              <a:t>Research topics</a:t>
            </a:r>
            <a:endParaRPr kumimoji="1" lang="ja-JP" altLang="en-US" sz="4800" dirty="0">
              <a:latin typeface="Arial"/>
              <a:ea typeface="ヒラギノ丸ゴ ProN W4"/>
              <a:cs typeface="Arial"/>
            </a:endParaRPr>
          </a:p>
        </p:txBody>
      </p:sp>
      <p:sp>
        <p:nvSpPr>
          <p:cNvPr id="3" name="テキスト ボックス 2"/>
          <p:cNvSpPr txBox="1"/>
          <p:nvPr/>
        </p:nvSpPr>
        <p:spPr>
          <a:xfrm>
            <a:off x="15524" y="489846"/>
            <a:ext cx="9960914" cy="6494085"/>
          </a:xfrm>
          <a:prstGeom prst="rect">
            <a:avLst/>
          </a:prstGeom>
          <a:noFill/>
        </p:spPr>
        <p:txBody>
          <a:bodyPr wrap="square" rtlCol="0">
            <a:spAutoFit/>
          </a:bodyPr>
          <a:lstStyle/>
          <a:p>
            <a:r>
              <a:rPr kumimoji="1" lang="en-US" altLang="ja-JP" sz="3200" b="1" u="sng" spc="-150" dirty="0" smtClean="0">
                <a:solidFill>
                  <a:srgbClr val="0000FF"/>
                </a:solidFill>
                <a:latin typeface="Arial"/>
                <a:ea typeface="ヒラギノ丸ゴ ProN W4"/>
                <a:cs typeface="Arial"/>
              </a:rPr>
              <a:t>(1) Intelligent THz </a:t>
            </a:r>
            <a:r>
              <a:rPr lang="en-US" altLang="ja-JP" sz="3200" b="1" u="sng" spc="-150" dirty="0" smtClean="0">
                <a:solidFill>
                  <a:srgbClr val="0000FF"/>
                </a:solidFill>
                <a:latin typeface="Arial"/>
                <a:ea typeface="ヒラギノ丸ゴ ProN W4"/>
                <a:cs typeface="Arial"/>
              </a:rPr>
              <a:t>instrumentation and application</a:t>
            </a:r>
            <a:endParaRPr kumimoji="1" lang="en-US" altLang="ja-JP" sz="3200" b="1" u="sng" spc="-150" dirty="0" smtClean="0">
              <a:solidFill>
                <a:srgbClr val="0000FF"/>
              </a:solidFill>
              <a:latin typeface="Arial"/>
              <a:ea typeface="ヒラギノ丸ゴ ProN W4"/>
              <a:cs typeface="Arial"/>
            </a:endParaRPr>
          </a:p>
          <a:p>
            <a:r>
              <a:rPr lang="en-US" altLang="ja-JP" sz="3200" spc="-150" dirty="0" smtClean="0">
                <a:latin typeface="Arial"/>
                <a:ea typeface="ヒラギノ丸ゴ ProN W4"/>
                <a:cs typeface="Arial"/>
              </a:rPr>
              <a:t>•Adaptive sampling, gapless THz-DCS with </a:t>
            </a:r>
            <a:r>
              <a:rPr lang="en-US" altLang="ja-JP" sz="3200" spc="-150" dirty="0">
                <a:latin typeface="Arial"/>
                <a:ea typeface="ヒラギノ丸ゴ ProN W4"/>
                <a:cs typeface="Arial"/>
              </a:rPr>
              <a:t>dual fee-running </a:t>
            </a:r>
            <a:r>
              <a:rPr lang="en-US" altLang="ja-JP" sz="3200" spc="-150" dirty="0" smtClean="0">
                <a:latin typeface="Arial"/>
                <a:ea typeface="ヒラギノ丸ゴ ProN W4"/>
                <a:cs typeface="Arial"/>
              </a:rPr>
              <a:t>lasers (M1.Mizu)</a:t>
            </a:r>
          </a:p>
          <a:p>
            <a:r>
              <a:rPr lang="en-US" altLang="ja-JP" sz="3200" spc="-150" dirty="0" smtClean="0">
                <a:latin typeface="Arial"/>
                <a:ea typeface="ヒラギノ丸ゴ ProN W4"/>
                <a:cs typeface="Arial"/>
              </a:rPr>
              <a:t>•THz spectrum analyzer with a single fee-running laser (M2.Ogura)</a:t>
            </a:r>
          </a:p>
          <a:p>
            <a:r>
              <a:rPr lang="en-US" altLang="ja-JP" sz="3200" spc="-150" dirty="0">
                <a:latin typeface="Arial"/>
                <a:ea typeface="ヒラギノ丸ゴ ProN W4"/>
                <a:cs typeface="Arial"/>
              </a:rPr>
              <a:t>•THz digital holography (M1.Ogawa)</a:t>
            </a:r>
          </a:p>
          <a:p>
            <a:r>
              <a:rPr lang="en-US" altLang="ja-JP" sz="3200" b="1" u="sng" spc="-150" dirty="0" smtClean="0">
                <a:solidFill>
                  <a:srgbClr val="0000FF"/>
                </a:solidFill>
                <a:latin typeface="Arial"/>
                <a:ea typeface="ヒラギノ丸ゴ ProN W4"/>
                <a:cs typeface="Arial"/>
              </a:rPr>
              <a:t>(2) Novel optical comb measurement </a:t>
            </a:r>
            <a:r>
              <a:rPr lang="en-US" altLang="ja-JP" sz="3200" b="1" u="sng" spc="-150" dirty="0">
                <a:solidFill>
                  <a:srgbClr val="0000FF"/>
                </a:solidFill>
                <a:latin typeface="Arial"/>
                <a:ea typeface="ヒラギノ丸ゴ ProN W4"/>
                <a:cs typeface="Arial"/>
              </a:rPr>
              <a:t>and </a:t>
            </a:r>
            <a:r>
              <a:rPr lang="en-US" altLang="ja-JP" sz="3200" b="1" u="sng" spc="-150" dirty="0" smtClean="0">
                <a:solidFill>
                  <a:srgbClr val="0000FF"/>
                </a:solidFill>
                <a:latin typeface="Arial"/>
                <a:ea typeface="ヒラギノ丸ゴ ProN W4"/>
                <a:cs typeface="Arial"/>
              </a:rPr>
              <a:t>application</a:t>
            </a:r>
          </a:p>
          <a:p>
            <a:r>
              <a:rPr lang="en-US" altLang="ja-JP" sz="3200" spc="-150" dirty="0" smtClean="0">
                <a:solidFill>
                  <a:srgbClr val="FF0000"/>
                </a:solidFill>
                <a:latin typeface="Arial"/>
                <a:ea typeface="ヒラギノ丸ゴ ProN W4"/>
                <a:cs typeface="Arial"/>
              </a:rPr>
              <a:t>•Scan-less, full-field confocal microscopy </a:t>
            </a:r>
            <a:r>
              <a:rPr lang="en-US" altLang="ja-JP" sz="2800" spc="-150" dirty="0" smtClean="0">
                <a:solidFill>
                  <a:srgbClr val="FF0000"/>
                </a:solidFill>
                <a:latin typeface="Arial"/>
                <a:ea typeface="ヒラギノ丸ゴ ProN W4"/>
                <a:cs typeface="Arial"/>
              </a:rPr>
              <a:t>(D2.Hase &amp; M1.Miya)</a:t>
            </a:r>
            <a:endParaRPr lang="en-US" altLang="ja-JP" sz="2800" spc="-150" dirty="0">
              <a:solidFill>
                <a:srgbClr val="FF0000"/>
              </a:solidFill>
              <a:latin typeface="Arial"/>
              <a:ea typeface="ヒラギノ丸ゴ ProN W4"/>
              <a:cs typeface="Arial"/>
            </a:endParaRPr>
          </a:p>
          <a:p>
            <a:r>
              <a:rPr lang="en-US" altLang="ja-JP" sz="3200" spc="-150" dirty="0" smtClean="0">
                <a:solidFill>
                  <a:srgbClr val="000000"/>
                </a:solidFill>
                <a:latin typeface="Arial"/>
                <a:ea typeface="ヒラギノ丸ゴ ProN W4"/>
                <a:cs typeface="Arial"/>
              </a:rPr>
              <a:t>•</a:t>
            </a:r>
            <a:r>
              <a:rPr lang="en-US" altLang="ja-JP" sz="3200" spc="-150" dirty="0" err="1" smtClean="0">
                <a:solidFill>
                  <a:srgbClr val="000000"/>
                </a:solidFill>
                <a:latin typeface="Arial"/>
                <a:ea typeface="ヒラギノ丸ゴ ProN W4"/>
                <a:cs typeface="Arial"/>
              </a:rPr>
              <a:t>Ellipsometry</a:t>
            </a:r>
            <a:r>
              <a:rPr lang="en-US" altLang="ja-JP" sz="3200" spc="-150" dirty="0" smtClean="0">
                <a:solidFill>
                  <a:srgbClr val="000000"/>
                </a:solidFill>
                <a:latin typeface="Arial"/>
                <a:ea typeface="ヒラギノ丸ゴ ProN W4"/>
                <a:cs typeface="Arial"/>
              </a:rPr>
              <a:t> (</a:t>
            </a:r>
            <a:r>
              <a:rPr lang="en-US" altLang="ja-JP" sz="3200" spc="-150" dirty="0" err="1" smtClean="0">
                <a:solidFill>
                  <a:srgbClr val="000000"/>
                </a:solidFill>
                <a:latin typeface="Arial"/>
                <a:ea typeface="ヒラギノ丸ゴ ProN W4"/>
                <a:cs typeface="Arial"/>
              </a:rPr>
              <a:t>PD.Hsieh</a:t>
            </a:r>
            <a:r>
              <a:rPr lang="en-US" altLang="ja-JP" sz="3200" spc="-150" dirty="0" smtClean="0">
                <a:solidFill>
                  <a:srgbClr val="000000"/>
                </a:solidFill>
                <a:latin typeface="Arial"/>
                <a:ea typeface="ヒラギノ丸ゴ ProN W4"/>
                <a:cs typeface="Arial"/>
              </a:rPr>
              <a:t>)</a:t>
            </a:r>
          </a:p>
          <a:p>
            <a:r>
              <a:rPr lang="en-US" altLang="ja-JP" sz="3200" spc="-150" dirty="0" smtClean="0">
                <a:latin typeface="Arial"/>
                <a:ea typeface="ヒラギノ丸ゴ ProN W4"/>
                <a:cs typeface="Arial"/>
              </a:rPr>
              <a:t>•Digital holography (</a:t>
            </a:r>
            <a:r>
              <a:rPr lang="en-US" altLang="ja-JP" sz="3200" spc="-150" dirty="0" err="1" smtClean="0">
                <a:latin typeface="Arial"/>
                <a:ea typeface="ヒラギノ丸ゴ ProN W4"/>
                <a:cs typeface="Arial"/>
              </a:rPr>
              <a:t>PD.Dahi</a:t>
            </a:r>
            <a:r>
              <a:rPr lang="en-US" altLang="ja-JP" sz="3200" spc="-150" dirty="0" smtClean="0">
                <a:latin typeface="Arial"/>
                <a:ea typeface="ヒラギノ丸ゴ ProN W4"/>
                <a:cs typeface="Arial"/>
              </a:rPr>
              <a:t>)</a:t>
            </a:r>
          </a:p>
          <a:p>
            <a:r>
              <a:rPr lang="en-US" altLang="ja-JP" sz="3200" spc="-150" dirty="0" smtClean="0">
                <a:solidFill>
                  <a:srgbClr val="FF0000"/>
                </a:solidFill>
                <a:latin typeface="Arial"/>
                <a:ea typeface="ヒラギノ丸ゴ ProN W4"/>
                <a:cs typeface="Arial"/>
              </a:rPr>
              <a:t>•Strain sensing for </a:t>
            </a:r>
            <a:r>
              <a:rPr lang="en-US" altLang="ja-JP" sz="3200" spc="-150" dirty="0" err="1">
                <a:solidFill>
                  <a:srgbClr val="FF0000"/>
                </a:solidFill>
                <a:latin typeface="Arial"/>
                <a:ea typeface="ヒラギノ丸ゴ ProN W4"/>
                <a:cs typeface="Arial"/>
              </a:rPr>
              <a:t>photoacoustic</a:t>
            </a:r>
            <a:r>
              <a:rPr lang="en-US" altLang="ja-JP" sz="3200" spc="-150" dirty="0">
                <a:solidFill>
                  <a:srgbClr val="FF0000"/>
                </a:solidFill>
                <a:latin typeface="Arial"/>
                <a:ea typeface="ヒラギノ丸ゴ ProN W4"/>
                <a:cs typeface="Arial"/>
              </a:rPr>
              <a:t> imaging </a:t>
            </a:r>
            <a:r>
              <a:rPr lang="en-US" altLang="ja-JP" sz="3200" spc="-150" dirty="0" smtClean="0">
                <a:solidFill>
                  <a:srgbClr val="FF0000"/>
                </a:solidFill>
                <a:latin typeface="Arial"/>
                <a:ea typeface="ヒラギノ丸ゴ ProN W4"/>
                <a:cs typeface="Arial"/>
              </a:rPr>
              <a:t>(M2.Ogura)</a:t>
            </a:r>
            <a:endParaRPr lang="en-US" altLang="ja-JP" sz="3200" spc="-150" dirty="0">
              <a:solidFill>
                <a:srgbClr val="FF0000"/>
              </a:solidFill>
              <a:latin typeface="Arial"/>
              <a:ea typeface="ヒラギノ丸ゴ ProN W4"/>
              <a:cs typeface="Arial"/>
            </a:endParaRPr>
          </a:p>
          <a:p>
            <a:r>
              <a:rPr lang="en-US" altLang="ja-JP" sz="3200" spc="-150" dirty="0" smtClean="0">
                <a:latin typeface="Arial"/>
                <a:ea typeface="ヒラギノ丸ゴ ProN W4"/>
                <a:cs typeface="Arial"/>
              </a:rPr>
              <a:t>•CARS (</a:t>
            </a:r>
            <a:r>
              <a:rPr lang="en-US" altLang="ja-JP" sz="3200" spc="-150" dirty="0" err="1" smtClean="0">
                <a:latin typeface="Arial"/>
                <a:ea typeface="ヒラギノ丸ゴ ProN W4"/>
                <a:cs typeface="Arial"/>
              </a:rPr>
              <a:t>PD.Harosono</a:t>
            </a:r>
            <a:r>
              <a:rPr lang="en-US" altLang="ja-JP" sz="3200" spc="-150" dirty="0" smtClean="0">
                <a:latin typeface="Arial"/>
                <a:ea typeface="ヒラギノ丸ゴ ProN W4"/>
                <a:cs typeface="Arial"/>
              </a:rPr>
              <a:t> &amp; </a:t>
            </a:r>
            <a:r>
              <a:rPr lang="en-US" altLang="ja-JP" sz="3200" spc="-150" dirty="0" err="1" smtClean="0">
                <a:latin typeface="Arial"/>
                <a:ea typeface="ヒラギノ丸ゴ ProN W4"/>
                <a:cs typeface="Arial"/>
              </a:rPr>
              <a:t>Minamikawa</a:t>
            </a:r>
            <a:r>
              <a:rPr lang="en-US" altLang="ja-JP" sz="3200" spc="-150" dirty="0" smtClean="0">
                <a:latin typeface="Arial"/>
                <a:ea typeface="ヒラギノ丸ゴ ProN W4"/>
                <a:cs typeface="Arial"/>
              </a:rPr>
              <a:t>)</a:t>
            </a:r>
          </a:p>
          <a:p>
            <a:r>
              <a:rPr lang="en-US" altLang="ja-JP" sz="3200" spc="-150" dirty="0" smtClean="0">
                <a:latin typeface="Arial"/>
                <a:ea typeface="ヒラギノ丸ゴ ProN W4"/>
                <a:cs typeface="Arial"/>
              </a:rPr>
              <a:t>•Ghost imaging (D1.Shibuya)</a:t>
            </a:r>
            <a:endParaRPr lang="en-US" altLang="ja-JP" sz="3200" spc="-150" dirty="0">
              <a:latin typeface="Arial"/>
              <a:ea typeface="ヒラギノ丸ゴ ProN W4"/>
              <a:cs typeface="Arial"/>
            </a:endParaRPr>
          </a:p>
        </p:txBody>
      </p:sp>
    </p:spTree>
    <p:extLst>
      <p:ext uri="{BB962C8B-B14F-4D97-AF65-F5344CB8AC3E}">
        <p14:creationId xmlns:p14="http://schemas.microsoft.com/office/powerpoint/2010/main" val="21642999"/>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52930" y="144500"/>
            <a:ext cx="9906000" cy="769441"/>
          </a:xfrm>
          <a:prstGeom prst="rect">
            <a:avLst/>
          </a:prstGeom>
          <a:noFill/>
        </p:spPr>
        <p:txBody>
          <a:bodyPr wrap="square" rtlCol="0">
            <a:spAutoFit/>
          </a:bodyPr>
          <a:lstStyle/>
          <a:p>
            <a:pPr algn="ctr"/>
            <a:r>
              <a:rPr lang="en-US" altLang="ja-JP" sz="4400" dirty="0" smtClean="0">
                <a:latin typeface="Arial"/>
                <a:ea typeface="ヒラギノ丸ゴ ProN W4"/>
                <a:cs typeface="Arial"/>
              </a:rPr>
              <a:t>Proposed idea</a:t>
            </a:r>
            <a:endParaRPr kumimoji="1" lang="ja-JP" altLang="en-US" sz="4400" dirty="0">
              <a:latin typeface="Arial"/>
              <a:ea typeface="ヒラギノ丸ゴ ProN W4"/>
              <a:cs typeface="Arial"/>
            </a:endParaRPr>
          </a:p>
        </p:txBody>
      </p:sp>
      <p:sp>
        <p:nvSpPr>
          <p:cNvPr id="4" name="テキスト ボックス 3"/>
          <p:cNvSpPr txBox="1"/>
          <p:nvPr/>
        </p:nvSpPr>
        <p:spPr>
          <a:xfrm>
            <a:off x="128466" y="924617"/>
            <a:ext cx="9384063" cy="3877985"/>
          </a:xfrm>
          <a:prstGeom prst="rect">
            <a:avLst/>
          </a:prstGeom>
          <a:solidFill>
            <a:srgbClr val="FFFF00"/>
          </a:solidFill>
        </p:spPr>
        <p:txBody>
          <a:bodyPr wrap="square" rtlCol="0">
            <a:spAutoFit/>
          </a:bodyPr>
          <a:lstStyle/>
          <a:p>
            <a:pPr marL="363538" indent="-363538">
              <a:spcBef>
                <a:spcPts val="1800"/>
              </a:spcBef>
            </a:pPr>
            <a:r>
              <a:rPr lang="en-US" altLang="ja-JP" sz="3600" dirty="0" smtClean="0">
                <a:latin typeface="Arial"/>
                <a:ea typeface="ヒラギノ丸ゴ ProN W4"/>
                <a:cs typeface="Arial"/>
              </a:rPr>
              <a:t>• </a:t>
            </a:r>
            <a:r>
              <a:rPr lang="en-US" altLang="ja-JP" sz="3600" dirty="0" smtClean="0">
                <a:solidFill>
                  <a:srgbClr val="FF0000"/>
                </a:solidFill>
                <a:latin typeface="Arial"/>
                <a:ea typeface="ヒラギノ丸ゴ ProN W4"/>
                <a:cs typeface="Arial"/>
              </a:rPr>
              <a:t>Null method </a:t>
            </a:r>
            <a:r>
              <a:rPr lang="en-US" altLang="ja-JP" sz="3600" dirty="0" smtClean="0">
                <a:latin typeface="Arial"/>
                <a:ea typeface="ヒラギノ丸ゴ ProN W4"/>
                <a:cs typeface="Arial"/>
              </a:rPr>
              <a:t>using control voltage signal to stabilize </a:t>
            </a:r>
            <a:r>
              <a:rPr lang="en-US" altLang="ja-JP" sz="3600" dirty="0" err="1" smtClean="0">
                <a:latin typeface="Arial"/>
                <a:ea typeface="ヒラギノ丸ゴ ProN W4"/>
                <a:cs typeface="Arial"/>
              </a:rPr>
              <a:t>f</a:t>
            </a:r>
            <a:r>
              <a:rPr lang="en-US" altLang="ja-JP" sz="3600" baseline="-25000" dirty="0" err="1" smtClean="0">
                <a:latin typeface="Arial"/>
                <a:ea typeface="ヒラギノ丸ゴ ProN W4"/>
                <a:cs typeface="Arial"/>
              </a:rPr>
              <a:t>rep</a:t>
            </a:r>
            <a:r>
              <a:rPr lang="en-US" altLang="ja-JP" sz="3600" dirty="0" smtClean="0">
                <a:latin typeface="Arial"/>
                <a:ea typeface="ヒラギノ丸ゴ ProN W4"/>
                <a:cs typeface="Arial"/>
              </a:rPr>
              <a:t> in place </a:t>
            </a:r>
            <a:r>
              <a:rPr lang="en-US" altLang="ja-JP" sz="3600" dirty="0">
                <a:latin typeface="Arial"/>
                <a:ea typeface="ヒラギノ丸ゴ ProN W4"/>
                <a:cs typeface="Arial"/>
              </a:rPr>
              <a:t>of </a:t>
            </a:r>
            <a:r>
              <a:rPr lang="en-US" altLang="ja-JP" sz="3600" dirty="0" smtClean="0">
                <a:latin typeface="Arial"/>
                <a:ea typeface="ヒラギノ丸ゴ ProN W4"/>
                <a:cs typeface="Arial"/>
              </a:rPr>
              <a:t>deflection method using frequency signal</a:t>
            </a:r>
          </a:p>
          <a:p>
            <a:pPr marL="363538" indent="-363538">
              <a:spcBef>
                <a:spcPts val="1800"/>
              </a:spcBef>
            </a:pPr>
            <a:r>
              <a:rPr lang="ja-JP" altLang="en-US" sz="3600" dirty="0" smtClean="0">
                <a:latin typeface="Arial"/>
                <a:ea typeface="ヒラギノ丸ゴ ProN W4"/>
                <a:cs typeface="Arial"/>
              </a:rPr>
              <a:t>・</a:t>
            </a:r>
            <a:r>
              <a:rPr lang="en-US" altLang="ja-JP" sz="3600" dirty="0" smtClean="0">
                <a:solidFill>
                  <a:srgbClr val="FF0000"/>
                </a:solidFill>
                <a:latin typeface="Arial"/>
                <a:ea typeface="ヒラギノ丸ゴ ProN W4"/>
                <a:cs typeface="Arial"/>
              </a:rPr>
              <a:t>Precise measurement </a:t>
            </a:r>
            <a:r>
              <a:rPr lang="en-US" altLang="ja-JP" sz="3600" dirty="0" smtClean="0">
                <a:latin typeface="Arial"/>
                <a:ea typeface="ヒラギノ丸ゴ ProN W4"/>
                <a:cs typeface="Arial"/>
              </a:rPr>
              <a:t>by magnifying small strain</a:t>
            </a:r>
          </a:p>
          <a:p>
            <a:pPr marL="363538" indent="-363538">
              <a:spcBef>
                <a:spcPts val="1800"/>
              </a:spcBef>
            </a:pPr>
            <a:r>
              <a:rPr lang="ja-JP" altLang="en-US" sz="3600" dirty="0" smtClean="0">
                <a:latin typeface="Arial"/>
                <a:ea typeface="ヒラギノ丸ゴ ProN W4"/>
                <a:cs typeface="Arial"/>
              </a:rPr>
              <a:t>・</a:t>
            </a:r>
            <a:r>
              <a:rPr lang="en-US" altLang="ja-JP" sz="3600" dirty="0" smtClean="0">
                <a:solidFill>
                  <a:srgbClr val="FF0000"/>
                </a:solidFill>
                <a:latin typeface="Arial"/>
                <a:ea typeface="ヒラギノ丸ゴ ProN W4"/>
                <a:cs typeface="Arial"/>
              </a:rPr>
              <a:t>Rapid </a:t>
            </a:r>
            <a:r>
              <a:rPr lang="en-US" altLang="ja-JP" sz="3600" dirty="0">
                <a:solidFill>
                  <a:srgbClr val="FF0000"/>
                </a:solidFill>
                <a:latin typeface="Arial"/>
                <a:ea typeface="ヒラギノ丸ゴ ProN W4"/>
                <a:cs typeface="Arial"/>
              </a:rPr>
              <a:t>measurement </a:t>
            </a:r>
            <a:r>
              <a:rPr lang="en-US" altLang="ja-JP" sz="3600" dirty="0" smtClean="0">
                <a:latin typeface="Arial"/>
                <a:ea typeface="ヒラギノ丸ゴ ProN W4"/>
                <a:cs typeface="Arial"/>
              </a:rPr>
              <a:t>by voltage signal</a:t>
            </a:r>
            <a:endParaRPr lang="en-US" altLang="ja-JP" sz="3600" b="1" dirty="0">
              <a:solidFill>
                <a:srgbClr val="FF0000"/>
              </a:solidFill>
              <a:latin typeface="Arial"/>
              <a:ea typeface="ヒラギノ丸ゴ ProN W4"/>
              <a:cs typeface="Arial"/>
            </a:endParaRPr>
          </a:p>
        </p:txBody>
      </p:sp>
      <p:sp>
        <p:nvSpPr>
          <p:cNvPr id="7" name="下矢印 6"/>
          <p:cNvSpPr/>
          <p:nvPr/>
        </p:nvSpPr>
        <p:spPr bwMode="auto">
          <a:xfrm>
            <a:off x="4352443" y="4886317"/>
            <a:ext cx="936104" cy="792088"/>
          </a:xfrm>
          <a:prstGeom prst="down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a:ea typeface="ＭＳ ゴシック" charset="-128"/>
              <a:cs typeface="Arial"/>
            </a:endParaRPr>
          </a:p>
        </p:txBody>
      </p:sp>
      <p:sp>
        <p:nvSpPr>
          <p:cNvPr id="8" name="テキスト ボックス 7"/>
          <p:cNvSpPr txBox="1"/>
          <p:nvPr/>
        </p:nvSpPr>
        <p:spPr>
          <a:xfrm>
            <a:off x="597291" y="5746174"/>
            <a:ext cx="8446413" cy="1077218"/>
          </a:xfrm>
          <a:prstGeom prst="rect">
            <a:avLst/>
          </a:prstGeom>
          <a:solidFill>
            <a:srgbClr val="000090"/>
          </a:solidFill>
        </p:spPr>
        <p:txBody>
          <a:bodyPr wrap="square" rtlCol="0">
            <a:spAutoFit/>
          </a:bodyPr>
          <a:lstStyle/>
          <a:p>
            <a:r>
              <a:rPr kumimoji="1" lang="en-US" altLang="ja-JP" sz="3200" dirty="0" smtClean="0">
                <a:solidFill>
                  <a:srgbClr val="FFFF00"/>
                </a:solidFill>
                <a:latin typeface="Arial"/>
                <a:ea typeface="ヒラギノ丸ゴ ProN W4"/>
                <a:cs typeface="Arial"/>
              </a:rPr>
              <a:t>Enhancement of strain measurement and </a:t>
            </a:r>
            <a:r>
              <a:rPr kumimoji="1" lang="en-US" altLang="ja-JP" sz="3200" dirty="0" err="1" smtClean="0">
                <a:solidFill>
                  <a:srgbClr val="FFFF00"/>
                </a:solidFill>
                <a:latin typeface="Arial"/>
                <a:ea typeface="ヒラギノ丸ゴ ProN W4"/>
                <a:cs typeface="Arial"/>
              </a:rPr>
              <a:t>photoacoustic</a:t>
            </a:r>
            <a:r>
              <a:rPr kumimoji="1" lang="en-US" altLang="ja-JP" sz="3200" dirty="0" smtClean="0">
                <a:solidFill>
                  <a:srgbClr val="FFFF00"/>
                </a:solidFill>
                <a:latin typeface="Arial"/>
                <a:ea typeface="ヒラギノ丸ゴ ProN W4"/>
                <a:cs typeface="Arial"/>
              </a:rPr>
              <a:t> imaging</a:t>
            </a:r>
            <a:endParaRPr kumimoji="1" lang="ja-JP" altLang="en-US" sz="3200" dirty="0">
              <a:solidFill>
                <a:srgbClr val="FFFF00"/>
              </a:solidFill>
              <a:latin typeface="Arial"/>
              <a:ea typeface="ヒラギノ丸ゴ ProN W4"/>
              <a:cs typeface="Arial"/>
            </a:endParaRPr>
          </a:p>
        </p:txBody>
      </p:sp>
    </p:spTree>
    <p:extLst>
      <p:ext uri="{BB962C8B-B14F-4D97-AF65-F5344CB8AC3E}">
        <p14:creationId xmlns:p14="http://schemas.microsoft.com/office/powerpoint/2010/main" val="3496759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ogura1.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861" y="2219807"/>
            <a:ext cx="8116362" cy="4560403"/>
          </a:xfrm>
          <a:prstGeom prst="rect">
            <a:avLst/>
          </a:prstGeom>
        </p:spPr>
      </p:pic>
      <p:sp>
        <p:nvSpPr>
          <p:cNvPr id="7" name="テキスト ボックス 6"/>
          <p:cNvSpPr txBox="1"/>
          <p:nvPr/>
        </p:nvSpPr>
        <p:spPr>
          <a:xfrm>
            <a:off x="14319" y="193246"/>
            <a:ext cx="10016074" cy="1200328"/>
          </a:xfrm>
          <a:prstGeom prst="rect">
            <a:avLst/>
          </a:prstGeom>
          <a:noFill/>
        </p:spPr>
        <p:txBody>
          <a:bodyPr wrap="square" rtlCol="0">
            <a:spAutoFit/>
          </a:bodyPr>
          <a:lstStyle/>
          <a:p>
            <a:pPr algn="ctr"/>
            <a:r>
              <a:rPr lang="en-US" altLang="ja-JP" sz="4400" dirty="0" smtClean="0">
                <a:latin typeface="Arial"/>
                <a:ea typeface="ヒラギノ丸ゴ ProN W4"/>
                <a:cs typeface="Arial"/>
              </a:rPr>
              <a:t>Strain-sensing fiber comb</a:t>
            </a:r>
            <a:endParaRPr lang="ja-JP" altLang="en-US" sz="4400" dirty="0" smtClean="0">
              <a:latin typeface="Arial"/>
              <a:ea typeface="ヒラギノ丸ゴ ProN W4"/>
              <a:cs typeface="Arial"/>
            </a:endParaRPr>
          </a:p>
          <a:p>
            <a:pPr algn="ctr"/>
            <a:r>
              <a:rPr lang="ja-JP" altLang="en-US" sz="2800" dirty="0" smtClean="0">
                <a:latin typeface="Arial"/>
                <a:ea typeface="ヒラギノ丸ゴ ProN W4"/>
                <a:cs typeface="Arial"/>
              </a:rPr>
              <a:t> </a:t>
            </a:r>
            <a:r>
              <a:rPr lang="en-US" altLang="ja-JP" sz="2800" dirty="0" smtClean="0">
                <a:latin typeface="Arial"/>
                <a:ea typeface="ヒラギノ丸ゴ ProN W4"/>
                <a:cs typeface="Arial"/>
              </a:rPr>
              <a:t>(</a:t>
            </a:r>
            <a:r>
              <a:rPr lang="en-US" altLang="ja-JP" sz="2800" dirty="0" err="1" smtClean="0">
                <a:latin typeface="Arial"/>
                <a:ea typeface="ヒラギノ丸ゴ ProN W4"/>
                <a:cs typeface="Arial"/>
              </a:rPr>
              <a:t>f</a:t>
            </a:r>
            <a:r>
              <a:rPr lang="en-US" altLang="ja-JP" sz="2800" baseline="-25000" dirty="0" err="1" smtClean="0">
                <a:latin typeface="Arial"/>
                <a:ea typeface="ヒラギノ丸ゴ ProN W4"/>
                <a:cs typeface="Arial"/>
              </a:rPr>
              <a:t>rep</a:t>
            </a:r>
            <a:r>
              <a:rPr lang="en-US" altLang="ja-JP" sz="2800" dirty="0" smtClean="0">
                <a:latin typeface="Arial"/>
                <a:ea typeface="ヒラギノ丸ゴ ProN W4"/>
                <a:cs typeface="Arial"/>
              </a:rPr>
              <a:t> stabilized mode-locked </a:t>
            </a:r>
            <a:r>
              <a:rPr lang="en-US" altLang="ja-JP" sz="2800" dirty="0" err="1" smtClean="0">
                <a:latin typeface="Arial"/>
                <a:ea typeface="ヒラギノ丸ゴ ProN W4"/>
                <a:cs typeface="Arial"/>
              </a:rPr>
              <a:t>Er:fiber</a:t>
            </a:r>
            <a:r>
              <a:rPr lang="en-US" altLang="ja-JP" sz="2800" dirty="0" smtClean="0">
                <a:latin typeface="Arial"/>
                <a:ea typeface="ヒラギノ丸ゴ ProN W4"/>
                <a:cs typeface="Arial"/>
              </a:rPr>
              <a:t> laser)</a:t>
            </a:r>
            <a:endParaRPr lang="ja-JP" altLang="en-US" sz="2800" dirty="0">
              <a:latin typeface="Arial"/>
              <a:ea typeface="ヒラギノ丸ゴ ProN W4"/>
              <a:cs typeface="Arial"/>
            </a:endParaRPr>
          </a:p>
        </p:txBody>
      </p:sp>
      <p:sp>
        <p:nvSpPr>
          <p:cNvPr id="12" name="正方形/長方形 11"/>
          <p:cNvSpPr/>
          <p:nvPr/>
        </p:nvSpPr>
        <p:spPr>
          <a:xfrm rot="5400000">
            <a:off x="4954480" y="4863572"/>
            <a:ext cx="609600" cy="152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rot="5400000">
            <a:off x="4213748" y="4861561"/>
            <a:ext cx="609600" cy="15642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左右矢印 15"/>
          <p:cNvSpPr/>
          <p:nvPr/>
        </p:nvSpPr>
        <p:spPr>
          <a:xfrm>
            <a:off x="4262322" y="4810650"/>
            <a:ext cx="521775" cy="228600"/>
          </a:xfrm>
          <a:prstGeom prst="left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910962" y="4495805"/>
            <a:ext cx="1828800" cy="910053"/>
          </a:xfrm>
          <a:prstGeom prst="rect">
            <a:avLst/>
          </a:prstGeom>
          <a:noFill/>
          <a:ln w="508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rot="2076102">
            <a:off x="5349156" y="2871338"/>
            <a:ext cx="452583" cy="153732"/>
          </a:xfrm>
          <a:prstGeom prst="rect">
            <a:avLst/>
          </a:prstGeom>
          <a:solidFill>
            <a:srgbClr val="FF66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5244295" y="2590804"/>
            <a:ext cx="647867" cy="647867"/>
          </a:xfrm>
          <a:prstGeom prst="ellipse">
            <a:avLst/>
          </a:prstGeom>
          <a:noFill/>
          <a:ln w="50800">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901560" y="1600200"/>
            <a:ext cx="1295400" cy="338554"/>
          </a:xfrm>
          <a:prstGeom prst="rect">
            <a:avLst/>
          </a:prstGeom>
          <a:solidFill>
            <a:schemeClr val="bg1"/>
          </a:solidFill>
          <a:ln w="19050" cmpd="sng">
            <a:solidFill>
              <a:schemeClr val="tx1"/>
            </a:solidFill>
          </a:ln>
        </p:spPr>
        <p:txBody>
          <a:bodyPr wrap="square" rtlCol="0">
            <a:spAutoFit/>
          </a:bodyPr>
          <a:lstStyle/>
          <a:p>
            <a:pPr algn="ctr"/>
            <a:r>
              <a:rPr lang="en-US" altLang="ja-JP" sz="1600" b="1" dirty="0" smtClean="0"/>
              <a:t>PZT driver</a:t>
            </a:r>
            <a:endParaRPr kumimoji="1" lang="ja-JP" altLang="en-US" sz="1600" b="1" dirty="0"/>
          </a:p>
        </p:txBody>
      </p:sp>
      <p:cxnSp>
        <p:nvCxnSpPr>
          <p:cNvPr id="23" name="直線矢印コネクタ 22"/>
          <p:cNvCxnSpPr/>
          <p:nvPr/>
        </p:nvCxnSpPr>
        <p:spPr>
          <a:xfrm rot="5400000">
            <a:off x="5092062" y="2400304"/>
            <a:ext cx="990600" cy="1"/>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1725668" y="2819400"/>
            <a:ext cx="1342773" cy="369332"/>
          </a:xfrm>
          <a:prstGeom prst="rect">
            <a:avLst/>
          </a:prstGeom>
          <a:solidFill>
            <a:srgbClr val="0000FF"/>
          </a:solidFill>
          <a:ln w="19050" cmpd="sng">
            <a:solidFill>
              <a:schemeClr val="tx1"/>
            </a:solidFill>
          </a:ln>
        </p:spPr>
        <p:txBody>
          <a:bodyPr wrap="none" rtlCol="0">
            <a:spAutoFit/>
          </a:bodyPr>
          <a:lstStyle/>
          <a:p>
            <a:pPr algn="ctr"/>
            <a:r>
              <a:rPr lang="en-US" altLang="ja-JP" sz="1800" b="1" dirty="0" smtClean="0">
                <a:solidFill>
                  <a:srgbClr val="FFFFFF"/>
                </a:solidFill>
              </a:rPr>
              <a:t>Lock-in amp</a:t>
            </a:r>
            <a:endParaRPr kumimoji="1" lang="ja-JP" altLang="en-US" sz="1800" b="1" dirty="0">
              <a:solidFill>
                <a:srgbClr val="FFFFFF"/>
              </a:solidFill>
            </a:endParaRPr>
          </a:p>
        </p:txBody>
      </p:sp>
      <p:sp>
        <p:nvSpPr>
          <p:cNvPr id="28" name="テキスト ボックス 27"/>
          <p:cNvSpPr txBox="1"/>
          <p:nvPr/>
        </p:nvSpPr>
        <p:spPr>
          <a:xfrm>
            <a:off x="1585787" y="3670830"/>
            <a:ext cx="889186" cy="338554"/>
          </a:xfrm>
          <a:prstGeom prst="rect">
            <a:avLst/>
          </a:prstGeom>
          <a:noFill/>
        </p:spPr>
        <p:txBody>
          <a:bodyPr wrap="none" rtlCol="0">
            <a:spAutoFit/>
          </a:bodyPr>
          <a:lstStyle/>
          <a:p>
            <a:pPr algn="ctr"/>
            <a:r>
              <a:rPr lang="en-US" altLang="ja-JP" sz="1600" b="1" dirty="0" smtClean="0"/>
              <a:t>Monitor</a:t>
            </a:r>
            <a:endParaRPr kumimoji="1" lang="ja-JP" altLang="en-US" sz="1600" b="1" dirty="0"/>
          </a:p>
        </p:txBody>
      </p:sp>
      <p:sp>
        <p:nvSpPr>
          <p:cNvPr id="29" name="テキスト ボックス 28"/>
          <p:cNvSpPr txBox="1"/>
          <p:nvPr/>
        </p:nvSpPr>
        <p:spPr>
          <a:xfrm>
            <a:off x="1439753" y="1563690"/>
            <a:ext cx="2018501" cy="369332"/>
          </a:xfrm>
          <a:prstGeom prst="rect">
            <a:avLst/>
          </a:prstGeom>
          <a:solidFill>
            <a:schemeClr val="bg1"/>
          </a:solidFill>
          <a:ln w="19050" cmpd="sng">
            <a:solidFill>
              <a:schemeClr val="tx1"/>
            </a:solidFill>
          </a:ln>
        </p:spPr>
        <p:txBody>
          <a:bodyPr wrap="none" rtlCol="0">
            <a:spAutoFit/>
          </a:bodyPr>
          <a:lstStyle/>
          <a:p>
            <a:pPr algn="ctr"/>
            <a:r>
              <a:rPr lang="en-US" altLang="ja-JP" sz="1800" b="1" dirty="0" smtClean="0"/>
              <a:t>Function generator</a:t>
            </a:r>
            <a:endParaRPr kumimoji="1" lang="ja-JP" altLang="en-US" sz="1800" b="1" dirty="0"/>
          </a:p>
        </p:txBody>
      </p:sp>
      <p:cxnSp>
        <p:nvCxnSpPr>
          <p:cNvPr id="30" name="直線コネクタ 29"/>
          <p:cNvCxnSpPr>
            <a:stCxn id="29" idx="3"/>
          </p:cNvCxnSpPr>
          <p:nvPr/>
        </p:nvCxnSpPr>
        <p:spPr>
          <a:xfrm>
            <a:off x="3458254" y="1748356"/>
            <a:ext cx="1445297" cy="4247"/>
          </a:xfrm>
          <a:prstGeom prst="line">
            <a:avLst/>
          </a:prstGeom>
          <a:ln w="25400" cmpd="sng">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70226" y="2603680"/>
            <a:ext cx="1685753" cy="923330"/>
          </a:xfrm>
          <a:prstGeom prst="rect">
            <a:avLst/>
          </a:prstGeom>
          <a:noFill/>
        </p:spPr>
        <p:txBody>
          <a:bodyPr wrap="none" rtlCol="0">
            <a:spAutoFit/>
          </a:bodyPr>
          <a:lstStyle/>
          <a:p>
            <a:pPr algn="ctr"/>
            <a:r>
              <a:rPr lang="en-US" altLang="ja-JP" b="1" dirty="0" smtClean="0">
                <a:solidFill>
                  <a:srgbClr val="0000FF"/>
                </a:solidFill>
                <a:latin typeface=""/>
                <a:cs typeface=""/>
              </a:rPr>
              <a:t>Dynamic</a:t>
            </a:r>
          </a:p>
          <a:p>
            <a:pPr algn="ctr"/>
            <a:r>
              <a:rPr kumimoji="1" lang="en-US" altLang="ja-JP" b="1" dirty="0" smtClean="0">
                <a:solidFill>
                  <a:srgbClr val="0000FF"/>
                </a:solidFill>
                <a:latin typeface=""/>
                <a:cs typeface=""/>
              </a:rPr>
              <a:t>strain</a:t>
            </a:r>
          </a:p>
          <a:p>
            <a:pPr algn="ctr"/>
            <a:r>
              <a:rPr kumimoji="1" lang="en-US" altLang="ja-JP" b="1" dirty="0" smtClean="0">
                <a:solidFill>
                  <a:srgbClr val="0000FF"/>
                </a:solidFill>
                <a:latin typeface=""/>
                <a:cs typeface=""/>
              </a:rPr>
              <a:t>measurement</a:t>
            </a:r>
          </a:p>
        </p:txBody>
      </p:sp>
      <p:cxnSp>
        <p:nvCxnSpPr>
          <p:cNvPr id="33" name="直線コネクタ 32"/>
          <p:cNvCxnSpPr/>
          <p:nvPr/>
        </p:nvCxnSpPr>
        <p:spPr>
          <a:xfrm rot="10800000">
            <a:off x="1548760" y="4230690"/>
            <a:ext cx="381000" cy="1588"/>
          </a:xfrm>
          <a:prstGeom prst="line">
            <a:avLst/>
          </a:prstGeom>
          <a:ln w="25400" cmpd="sng">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141128" y="4038602"/>
            <a:ext cx="1433337" cy="369332"/>
          </a:xfrm>
          <a:prstGeom prst="rect">
            <a:avLst/>
          </a:prstGeom>
          <a:solidFill>
            <a:srgbClr val="0000FF"/>
          </a:solidFill>
          <a:ln w="19050" cmpd="sng">
            <a:solidFill>
              <a:schemeClr val="tx1"/>
            </a:solidFill>
          </a:ln>
        </p:spPr>
        <p:txBody>
          <a:bodyPr wrap="square" rtlCol="0">
            <a:spAutoFit/>
          </a:bodyPr>
          <a:lstStyle/>
          <a:p>
            <a:pPr algn="ctr"/>
            <a:r>
              <a:rPr lang="en-US" altLang="ja-JP" sz="1800" b="1" dirty="0" smtClean="0">
                <a:solidFill>
                  <a:schemeClr val="bg1"/>
                </a:solidFill>
              </a:rPr>
              <a:t>Oscilloscope</a:t>
            </a:r>
            <a:endParaRPr kumimoji="1" lang="ja-JP" altLang="en-US" sz="1800" b="1" dirty="0">
              <a:solidFill>
                <a:schemeClr val="bg1"/>
              </a:solidFill>
            </a:endParaRPr>
          </a:p>
        </p:txBody>
      </p:sp>
      <p:sp>
        <p:nvSpPr>
          <p:cNvPr id="35" name="テキスト ボックス 34"/>
          <p:cNvSpPr txBox="1"/>
          <p:nvPr/>
        </p:nvSpPr>
        <p:spPr>
          <a:xfrm>
            <a:off x="1400845" y="1905000"/>
            <a:ext cx="1047182" cy="338554"/>
          </a:xfrm>
          <a:prstGeom prst="rect">
            <a:avLst/>
          </a:prstGeom>
          <a:noFill/>
        </p:spPr>
        <p:txBody>
          <a:bodyPr wrap="none" rtlCol="0">
            <a:spAutoFit/>
          </a:bodyPr>
          <a:lstStyle/>
          <a:p>
            <a:pPr algn="ctr"/>
            <a:r>
              <a:rPr lang="en-US" altLang="ja-JP" sz="1600" b="1" dirty="0" smtClean="0"/>
              <a:t>Reference</a:t>
            </a:r>
            <a:endParaRPr kumimoji="1" lang="ja-JP" altLang="en-US" sz="1600" b="1" dirty="0"/>
          </a:p>
        </p:txBody>
      </p:sp>
      <p:cxnSp>
        <p:nvCxnSpPr>
          <p:cNvPr id="42" name="直線矢印コネクタ 41"/>
          <p:cNvCxnSpPr>
            <a:stCxn id="29" idx="2"/>
          </p:cNvCxnSpPr>
          <p:nvPr/>
        </p:nvCxnSpPr>
        <p:spPr>
          <a:xfrm>
            <a:off x="2449004" y="1933022"/>
            <a:ext cx="14159" cy="88638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rot="5400000">
            <a:off x="2047440" y="3616127"/>
            <a:ext cx="831447" cy="1"/>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13426" y="4414549"/>
            <a:ext cx="1685753" cy="646331"/>
          </a:xfrm>
          <a:prstGeom prst="rect">
            <a:avLst/>
          </a:prstGeom>
          <a:noFill/>
        </p:spPr>
        <p:txBody>
          <a:bodyPr wrap="none" rtlCol="0">
            <a:spAutoFit/>
          </a:bodyPr>
          <a:lstStyle/>
          <a:p>
            <a:pPr algn="ctr"/>
            <a:r>
              <a:rPr lang="en-US" altLang="ja-JP" b="1" dirty="0" smtClean="0">
                <a:solidFill>
                  <a:srgbClr val="0000FF"/>
                </a:solidFill>
                <a:latin typeface=""/>
                <a:cs typeface=""/>
              </a:rPr>
              <a:t>Static </a:t>
            </a:r>
            <a:r>
              <a:rPr kumimoji="1" lang="en-US" altLang="ja-JP" b="1" dirty="0" smtClean="0">
                <a:solidFill>
                  <a:srgbClr val="0000FF"/>
                </a:solidFill>
                <a:latin typeface=""/>
                <a:cs typeface=""/>
              </a:rPr>
              <a:t>strain</a:t>
            </a:r>
          </a:p>
          <a:p>
            <a:pPr algn="ctr"/>
            <a:r>
              <a:rPr kumimoji="1" lang="en-US" altLang="ja-JP" b="1" dirty="0" smtClean="0">
                <a:solidFill>
                  <a:srgbClr val="0000FF"/>
                </a:solidFill>
                <a:latin typeface=""/>
                <a:cs typeface=""/>
              </a:rPr>
              <a:t>measurement</a:t>
            </a:r>
          </a:p>
        </p:txBody>
      </p:sp>
      <p:sp>
        <p:nvSpPr>
          <p:cNvPr id="2" name="テキスト ボックス 1"/>
          <p:cNvSpPr txBox="1"/>
          <p:nvPr/>
        </p:nvSpPr>
        <p:spPr>
          <a:xfrm>
            <a:off x="3360584" y="5446173"/>
            <a:ext cx="3081952" cy="646331"/>
          </a:xfrm>
          <a:prstGeom prst="rect">
            <a:avLst/>
          </a:prstGeom>
          <a:noFill/>
        </p:spPr>
        <p:txBody>
          <a:bodyPr wrap="square" rtlCol="0">
            <a:spAutoFit/>
          </a:bodyPr>
          <a:lstStyle/>
          <a:p>
            <a:pPr algn="ctr"/>
            <a:r>
              <a:rPr kumimoji="1" lang="en-US" altLang="ja-JP" dirty="0" smtClean="0">
                <a:solidFill>
                  <a:srgbClr val="FF0000"/>
                </a:solidFill>
                <a:latin typeface="Arial"/>
                <a:cs typeface="Arial"/>
              </a:rPr>
              <a:t>Translation stage for static or large strain</a:t>
            </a:r>
            <a:endParaRPr kumimoji="1" lang="ja-JP" altLang="en-US" dirty="0">
              <a:solidFill>
                <a:srgbClr val="FF0000"/>
              </a:solidFill>
              <a:latin typeface="Arial"/>
              <a:cs typeface="Arial"/>
            </a:endParaRPr>
          </a:p>
        </p:txBody>
      </p:sp>
      <p:sp>
        <p:nvSpPr>
          <p:cNvPr id="37" name="テキスト ボックス 36"/>
          <p:cNvSpPr txBox="1"/>
          <p:nvPr/>
        </p:nvSpPr>
        <p:spPr>
          <a:xfrm>
            <a:off x="5739760" y="2249274"/>
            <a:ext cx="2254906" cy="646331"/>
          </a:xfrm>
          <a:prstGeom prst="rect">
            <a:avLst/>
          </a:prstGeom>
          <a:noFill/>
        </p:spPr>
        <p:txBody>
          <a:bodyPr wrap="square" rtlCol="0">
            <a:spAutoFit/>
          </a:bodyPr>
          <a:lstStyle/>
          <a:p>
            <a:pPr algn="ctr"/>
            <a:r>
              <a:rPr kumimoji="1" lang="en-US" altLang="ja-JP" dirty="0" smtClean="0">
                <a:solidFill>
                  <a:srgbClr val="FF0000"/>
                </a:solidFill>
                <a:latin typeface="Arial"/>
                <a:cs typeface="Arial"/>
              </a:rPr>
              <a:t>PZT for dynamic or small strain</a:t>
            </a:r>
            <a:endParaRPr kumimoji="1" lang="ja-JP" altLang="en-US" dirty="0">
              <a:solidFill>
                <a:srgbClr val="FF0000"/>
              </a:solidFill>
              <a:latin typeface="Arial"/>
              <a:cs typeface="Arial"/>
            </a:endParaRPr>
          </a:p>
        </p:txBody>
      </p:sp>
    </p:spTree>
    <p:extLst>
      <p:ext uri="{BB962C8B-B14F-4D97-AF65-F5344CB8AC3E}">
        <p14:creationId xmlns:p14="http://schemas.microsoft.com/office/powerpoint/2010/main" val="213400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17" grpId="0" animBg="1"/>
      <p:bldP spid="19" grpId="0" animBg="1"/>
      <p:bldP spid="21" grpId="0" animBg="1"/>
      <p:bldP spid="22" grpId="0" animBg="1"/>
      <p:bldP spid="27" grpId="0" animBg="1"/>
      <p:bldP spid="28" grpId="0"/>
      <p:bldP spid="29" grpId="0" animBg="1"/>
      <p:bldP spid="31" grpId="0"/>
      <p:bldP spid="34" grpId="0" animBg="1"/>
      <p:bldP spid="35" grpId="0"/>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374067" y="1293850"/>
            <a:ext cx="2736647" cy="523220"/>
          </a:xfrm>
          <a:prstGeom prst="rect">
            <a:avLst/>
          </a:prstGeom>
          <a:solidFill>
            <a:schemeClr val="tx1"/>
          </a:solidFill>
        </p:spPr>
        <p:txBody>
          <a:bodyPr wrap="none">
            <a:spAutoFit/>
          </a:bodyPr>
          <a:lstStyle/>
          <a:p>
            <a:r>
              <a:rPr lang="en-US" altLang="ja-JP" sz="2800" dirty="0" smtClean="0">
                <a:solidFill>
                  <a:schemeClr val="bg1"/>
                </a:solidFill>
                <a:latin typeface="ヒラギノ丸ゴ ProN W4"/>
                <a:ea typeface="ヒラギノ丸ゴ ProN W4"/>
                <a:cs typeface="ヒラギノ丸ゴ ProN W4"/>
              </a:rPr>
              <a:t>Stability of </a:t>
            </a:r>
            <a:r>
              <a:rPr lang="en-US" altLang="ja-JP" sz="2800" dirty="0" err="1" smtClean="0">
                <a:solidFill>
                  <a:schemeClr val="bg1"/>
                </a:solidFill>
                <a:latin typeface="ヒラギノ丸ゴ ProN W4"/>
                <a:ea typeface="ヒラギノ丸ゴ ProN W4"/>
                <a:cs typeface="ヒラギノ丸ゴ ProN W4"/>
              </a:rPr>
              <a:t>f</a:t>
            </a:r>
            <a:r>
              <a:rPr lang="en-US" altLang="ja-JP" sz="2800" baseline="-25000" dirty="0" err="1" smtClean="0">
                <a:solidFill>
                  <a:schemeClr val="bg1"/>
                </a:solidFill>
                <a:latin typeface="ヒラギノ丸ゴ ProN W4"/>
                <a:ea typeface="ヒラギノ丸ゴ ProN W4"/>
                <a:cs typeface="ヒラギノ丸ゴ ProN W4"/>
              </a:rPr>
              <a:t>rep</a:t>
            </a:r>
            <a:endParaRPr lang="en-US" altLang="ja-JP" sz="2800" baseline="-25000" dirty="0" smtClean="0">
              <a:solidFill>
                <a:schemeClr val="bg1"/>
              </a:solidFill>
              <a:latin typeface="ヒラギノ丸ゴ ProN W4"/>
              <a:ea typeface="ヒラギノ丸ゴ ProN W4"/>
              <a:cs typeface="ヒラギノ丸ゴ ProN W4"/>
            </a:endParaRPr>
          </a:p>
        </p:txBody>
      </p:sp>
      <p:sp>
        <p:nvSpPr>
          <p:cNvPr id="5" name="正方形/長方形 4"/>
          <p:cNvSpPr/>
          <p:nvPr/>
        </p:nvSpPr>
        <p:spPr>
          <a:xfrm>
            <a:off x="850323" y="1304030"/>
            <a:ext cx="3583032" cy="523220"/>
          </a:xfrm>
          <a:prstGeom prst="rect">
            <a:avLst/>
          </a:prstGeom>
          <a:solidFill>
            <a:schemeClr val="tx1"/>
          </a:solidFill>
        </p:spPr>
        <p:txBody>
          <a:bodyPr wrap="none">
            <a:spAutoFit/>
          </a:bodyPr>
          <a:lstStyle/>
          <a:p>
            <a:r>
              <a:rPr lang="en-US" altLang="ja-JP" sz="2800" dirty="0" smtClean="0">
                <a:solidFill>
                  <a:schemeClr val="bg1"/>
                </a:solidFill>
                <a:latin typeface="ヒラギノ丸ゴ ProN W4"/>
                <a:ea typeface="ヒラギノ丸ゴ ProN W4"/>
                <a:cs typeface="ヒラギノ丸ゴ ProN W4"/>
              </a:rPr>
              <a:t>PZT voltage VS </a:t>
            </a:r>
            <a:r>
              <a:rPr lang="en-US" altLang="ja-JP" sz="2800" dirty="0" err="1" smtClean="0">
                <a:solidFill>
                  <a:schemeClr val="bg1"/>
                </a:solidFill>
                <a:latin typeface="ヒラギノ丸ゴ ProN W4"/>
                <a:ea typeface="ヒラギノ丸ゴ ProN W4"/>
                <a:cs typeface="ヒラギノ丸ゴ ProN W4"/>
              </a:rPr>
              <a:t>f</a:t>
            </a:r>
            <a:r>
              <a:rPr lang="en-US" altLang="ja-JP" sz="2800" baseline="-25000" dirty="0" err="1" smtClean="0">
                <a:solidFill>
                  <a:schemeClr val="bg1"/>
                </a:solidFill>
                <a:latin typeface="ヒラギノ丸ゴ ProN W4"/>
                <a:ea typeface="ヒラギノ丸ゴ ProN W4"/>
                <a:cs typeface="ヒラギノ丸ゴ ProN W4"/>
              </a:rPr>
              <a:t>rep</a:t>
            </a:r>
            <a:endParaRPr lang="en-US" altLang="ja-JP" sz="2800" dirty="0" smtClean="0">
              <a:solidFill>
                <a:schemeClr val="bg1"/>
              </a:solidFill>
              <a:latin typeface="ヒラギノ丸ゴ ProN W4"/>
              <a:ea typeface="ヒラギノ丸ゴ ProN W4"/>
              <a:cs typeface="ヒラギノ丸ゴ ProN W4"/>
            </a:endParaRPr>
          </a:p>
        </p:txBody>
      </p:sp>
      <p:pic>
        <p:nvPicPr>
          <p:cNvPr id="8" name="図 7" descr="PZT制御電圧-frep特性.tif"/>
          <p:cNvPicPr>
            <a:picLocks noChangeAspect="1"/>
          </p:cNvPicPr>
          <p:nvPr/>
        </p:nvPicPr>
        <p:blipFill>
          <a:blip r:embed="rId3"/>
          <a:stretch>
            <a:fillRect/>
          </a:stretch>
        </p:blipFill>
        <p:spPr>
          <a:xfrm>
            <a:off x="30973" y="1794750"/>
            <a:ext cx="4876801" cy="4830900"/>
          </a:xfrm>
          <a:prstGeom prst="rect">
            <a:avLst/>
          </a:prstGeom>
        </p:spPr>
      </p:pic>
      <p:pic>
        <p:nvPicPr>
          <p:cNvPr id="11" name="図 10" descr="PZT制御電圧-frep特性2.tif"/>
          <p:cNvPicPr>
            <a:picLocks noChangeAspect="1"/>
          </p:cNvPicPr>
          <p:nvPr/>
        </p:nvPicPr>
        <p:blipFill>
          <a:blip r:embed="rId4"/>
          <a:stretch>
            <a:fillRect/>
          </a:stretch>
        </p:blipFill>
        <p:spPr>
          <a:xfrm>
            <a:off x="5172590" y="1977450"/>
            <a:ext cx="5002348" cy="4648200"/>
          </a:xfrm>
          <a:prstGeom prst="rect">
            <a:avLst/>
          </a:prstGeom>
        </p:spPr>
      </p:pic>
      <p:sp>
        <p:nvSpPr>
          <p:cNvPr id="9" name="テキスト ボックス 8"/>
          <p:cNvSpPr txBox="1"/>
          <p:nvPr/>
        </p:nvSpPr>
        <p:spPr>
          <a:xfrm rot="16200000">
            <a:off x="-500036" y="3769193"/>
            <a:ext cx="1462134" cy="369332"/>
          </a:xfrm>
          <a:prstGeom prst="rect">
            <a:avLst/>
          </a:prstGeom>
          <a:solidFill>
            <a:schemeClr val="bg1"/>
          </a:solidFill>
        </p:spPr>
        <p:txBody>
          <a:bodyPr wrap="none" rtlCol="0">
            <a:spAutoFit/>
          </a:bodyPr>
          <a:lstStyle/>
          <a:p>
            <a:r>
              <a:rPr lang="en-US" altLang="ja-JP" dirty="0" err="1" smtClean="0"/>
              <a:t>f</a:t>
            </a:r>
            <a:r>
              <a:rPr kumimoji="1" lang="en-US" altLang="ja-JP" dirty="0" err="1" smtClean="0"/>
              <a:t>rep</a:t>
            </a:r>
            <a:r>
              <a:rPr kumimoji="1" lang="ja-JP" altLang="en-US" dirty="0" smtClean="0"/>
              <a:t>変化</a:t>
            </a:r>
            <a:r>
              <a:rPr kumimoji="1" lang="en-US" altLang="ja-JP" dirty="0" smtClean="0"/>
              <a:t> [Hz]</a:t>
            </a:r>
            <a:endParaRPr kumimoji="1" lang="ja-JP" altLang="en-US" dirty="0"/>
          </a:p>
        </p:txBody>
      </p:sp>
      <p:sp>
        <p:nvSpPr>
          <p:cNvPr id="13" name="テキスト ボックス 12"/>
          <p:cNvSpPr txBox="1"/>
          <p:nvPr/>
        </p:nvSpPr>
        <p:spPr>
          <a:xfrm rot="16200000">
            <a:off x="8395662" y="3597386"/>
            <a:ext cx="3276600" cy="646331"/>
          </a:xfrm>
          <a:prstGeom prst="rect">
            <a:avLst/>
          </a:prstGeom>
          <a:solidFill>
            <a:schemeClr val="bg1"/>
          </a:solidFill>
        </p:spPr>
        <p:txBody>
          <a:bodyPr wrap="square" rtlCol="0">
            <a:spAutoFit/>
          </a:bodyPr>
          <a:lstStyle/>
          <a:p>
            <a:endParaRPr kumimoji="1" lang="en-US" altLang="ja-JP" dirty="0" smtClean="0"/>
          </a:p>
          <a:p>
            <a:endParaRPr kumimoji="1" lang="ja-JP" altLang="en-US" dirty="0"/>
          </a:p>
        </p:txBody>
      </p:sp>
      <p:sp>
        <p:nvSpPr>
          <p:cNvPr id="14" name="テキスト ボックス 13"/>
          <p:cNvSpPr txBox="1"/>
          <p:nvPr/>
        </p:nvSpPr>
        <p:spPr>
          <a:xfrm>
            <a:off x="1" y="-88646"/>
            <a:ext cx="7996929" cy="1292662"/>
          </a:xfrm>
          <a:prstGeom prst="rect">
            <a:avLst/>
          </a:prstGeom>
          <a:solidFill>
            <a:srgbClr val="FFFFFF">
              <a:alpha val="83000"/>
            </a:srgbClr>
          </a:solidFill>
        </p:spPr>
        <p:txBody>
          <a:bodyPr wrap="square" rtlCol="0">
            <a:spAutoFit/>
          </a:bodyPr>
          <a:lstStyle/>
          <a:p>
            <a:pPr algn="ctr"/>
            <a:r>
              <a:rPr lang="en-US" altLang="ja-JP" sz="3900" dirty="0" err="1" smtClean="0">
                <a:latin typeface="Arial"/>
                <a:ea typeface="ヒラギノ丸ゴ ProN W4"/>
                <a:cs typeface="Arial"/>
              </a:rPr>
              <a:t>f</a:t>
            </a:r>
            <a:r>
              <a:rPr lang="en-US" altLang="ja-JP" sz="3900" baseline="-25000" dirty="0" err="1" smtClean="0">
                <a:latin typeface="Arial"/>
                <a:ea typeface="ヒラギノ丸ゴ ProN W4"/>
                <a:cs typeface="Arial"/>
              </a:rPr>
              <a:t>rep</a:t>
            </a:r>
            <a:r>
              <a:rPr lang="en-US" altLang="ja-JP" sz="3900" dirty="0" smtClean="0">
                <a:latin typeface="Arial"/>
                <a:ea typeface="ヒラギノ丸ゴ ProN W4"/>
                <a:cs typeface="Arial"/>
              </a:rPr>
              <a:t> characteristic of fiber comb</a:t>
            </a:r>
          </a:p>
          <a:p>
            <a:pPr algn="ctr"/>
            <a:r>
              <a:rPr lang="en-US" altLang="ja-JP" sz="3900" dirty="0" smtClean="0">
                <a:latin typeface="Arial"/>
                <a:ea typeface="ヒラギノ丸ゴ ProN W4"/>
                <a:cs typeface="Arial"/>
              </a:rPr>
              <a:t> without strain</a:t>
            </a:r>
            <a:endParaRPr lang="ja-JP" altLang="en-US" sz="3900" dirty="0">
              <a:latin typeface="Arial"/>
              <a:ea typeface="ヒラギノ丸ゴ ProN W4"/>
              <a:cs typeface="Arial"/>
            </a:endParaRPr>
          </a:p>
        </p:txBody>
      </p:sp>
      <p:sp>
        <p:nvSpPr>
          <p:cNvPr id="2" name="テキスト ボックス 1"/>
          <p:cNvSpPr txBox="1"/>
          <p:nvPr/>
        </p:nvSpPr>
        <p:spPr>
          <a:xfrm rot="16200000">
            <a:off x="3880848" y="3854579"/>
            <a:ext cx="2797360" cy="461665"/>
          </a:xfrm>
          <a:prstGeom prst="rect">
            <a:avLst/>
          </a:prstGeom>
          <a:solidFill>
            <a:srgbClr val="FFFFFF"/>
          </a:solidFill>
        </p:spPr>
        <p:txBody>
          <a:bodyPr wrap="none" rtlCol="0">
            <a:spAutoFit/>
          </a:bodyPr>
          <a:lstStyle/>
          <a:p>
            <a:r>
              <a:rPr kumimoji="1" lang="en-US" altLang="ja-JP" sz="2400" dirty="0" smtClean="0">
                <a:latin typeface="Arial"/>
                <a:cs typeface="Arial"/>
              </a:rPr>
              <a:t>Allan variance (Hz)</a:t>
            </a:r>
            <a:endParaRPr kumimoji="1" lang="ja-JP" altLang="en-US" sz="2400" dirty="0">
              <a:latin typeface="Arial"/>
              <a:cs typeface="Arial"/>
            </a:endParaRPr>
          </a:p>
        </p:txBody>
      </p:sp>
      <p:sp>
        <p:nvSpPr>
          <p:cNvPr id="15" name="テキスト ボックス 14"/>
          <p:cNvSpPr txBox="1"/>
          <p:nvPr/>
        </p:nvSpPr>
        <p:spPr>
          <a:xfrm rot="16200000">
            <a:off x="-995037" y="3360915"/>
            <a:ext cx="2328632" cy="461665"/>
          </a:xfrm>
          <a:prstGeom prst="rect">
            <a:avLst/>
          </a:prstGeom>
          <a:solidFill>
            <a:srgbClr val="FFFFFF"/>
          </a:solidFill>
        </p:spPr>
        <p:txBody>
          <a:bodyPr wrap="none" rtlCol="0">
            <a:spAutoFit/>
          </a:bodyPr>
          <a:lstStyle/>
          <a:p>
            <a:r>
              <a:rPr kumimoji="1" lang="en-US" altLang="ja-JP" sz="2400" dirty="0" err="1" smtClean="0">
                <a:latin typeface="Arial"/>
                <a:cs typeface="Arial"/>
              </a:rPr>
              <a:t>f</a:t>
            </a:r>
            <a:r>
              <a:rPr kumimoji="1" lang="en-US" altLang="ja-JP" sz="2400" baseline="-25000" dirty="0" err="1" smtClean="0">
                <a:latin typeface="Arial"/>
                <a:cs typeface="Arial"/>
              </a:rPr>
              <a:t>rep</a:t>
            </a:r>
            <a:r>
              <a:rPr kumimoji="1" lang="en-US" altLang="ja-JP" sz="2400" dirty="0" smtClean="0">
                <a:latin typeface="Arial"/>
                <a:cs typeface="Arial"/>
              </a:rPr>
              <a:t> change (Hz)</a:t>
            </a:r>
            <a:endParaRPr kumimoji="1" lang="ja-JP" altLang="en-US" sz="2400" dirty="0">
              <a:latin typeface="Arial"/>
              <a:cs typeface="Arial"/>
            </a:endParaRPr>
          </a:p>
        </p:txBody>
      </p:sp>
      <p:sp>
        <p:nvSpPr>
          <p:cNvPr id="16" name="テキスト ボックス 15"/>
          <p:cNvSpPr txBox="1"/>
          <p:nvPr/>
        </p:nvSpPr>
        <p:spPr>
          <a:xfrm>
            <a:off x="919054" y="6318889"/>
            <a:ext cx="3343433" cy="461665"/>
          </a:xfrm>
          <a:prstGeom prst="rect">
            <a:avLst/>
          </a:prstGeom>
          <a:solidFill>
            <a:srgbClr val="FFFFFF"/>
          </a:solidFill>
        </p:spPr>
        <p:txBody>
          <a:bodyPr wrap="none" rtlCol="0">
            <a:spAutoFit/>
          </a:bodyPr>
          <a:lstStyle/>
          <a:p>
            <a:r>
              <a:rPr kumimoji="1" lang="en-US" altLang="ja-JP" sz="2400" dirty="0" smtClean="0">
                <a:latin typeface="Arial"/>
                <a:cs typeface="Arial"/>
              </a:rPr>
              <a:t>PZT control voltage (V)</a:t>
            </a:r>
            <a:endParaRPr kumimoji="1" lang="ja-JP" altLang="en-US" sz="2400" dirty="0">
              <a:latin typeface="Arial"/>
              <a:cs typeface="Arial"/>
            </a:endParaRPr>
          </a:p>
        </p:txBody>
      </p:sp>
      <p:sp>
        <p:nvSpPr>
          <p:cNvPr id="17" name="テキスト ボックス 16"/>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178526307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195777" y="1168980"/>
            <a:ext cx="3458048" cy="523220"/>
          </a:xfrm>
          <a:prstGeom prst="rect">
            <a:avLst/>
          </a:prstGeom>
          <a:solidFill>
            <a:schemeClr val="tx1"/>
          </a:solidFill>
        </p:spPr>
        <p:txBody>
          <a:bodyPr wrap="none">
            <a:spAutoFit/>
          </a:bodyPr>
          <a:lstStyle/>
          <a:p>
            <a:r>
              <a:rPr lang="en-US" altLang="ja-JP" sz="2800" dirty="0" smtClean="0">
                <a:solidFill>
                  <a:schemeClr val="bg1"/>
                </a:solidFill>
                <a:latin typeface="Arial"/>
                <a:ea typeface="ヒラギノ丸ゴ ProN W4"/>
                <a:cs typeface="Arial"/>
              </a:rPr>
              <a:t>Frequency response</a:t>
            </a:r>
          </a:p>
        </p:txBody>
      </p:sp>
      <p:sp>
        <p:nvSpPr>
          <p:cNvPr id="5" name="正方形/長方形 4"/>
          <p:cNvSpPr/>
          <p:nvPr/>
        </p:nvSpPr>
        <p:spPr>
          <a:xfrm>
            <a:off x="204551" y="998721"/>
            <a:ext cx="4410636" cy="1384995"/>
          </a:xfrm>
          <a:prstGeom prst="rect">
            <a:avLst/>
          </a:prstGeom>
          <a:solidFill>
            <a:schemeClr val="tx1"/>
          </a:solidFill>
        </p:spPr>
        <p:txBody>
          <a:bodyPr wrap="square">
            <a:spAutoFit/>
          </a:bodyPr>
          <a:lstStyle/>
          <a:p>
            <a:pPr algn="ctr"/>
            <a:r>
              <a:rPr lang="en-US" altLang="ja-JP" sz="2800" dirty="0" smtClean="0">
                <a:solidFill>
                  <a:schemeClr val="bg1"/>
                </a:solidFill>
                <a:latin typeface="Arial"/>
                <a:ea typeface="ヒラギノ丸ゴ ProN W4"/>
                <a:cs typeface="Arial"/>
              </a:rPr>
              <a:t>Optical beat spectrum</a:t>
            </a:r>
            <a:r>
              <a:rPr lang="en-US" altLang="ja-JP" sz="2800" dirty="0">
                <a:solidFill>
                  <a:schemeClr val="bg1"/>
                </a:solidFill>
                <a:latin typeface="Arial"/>
                <a:ea typeface="ヒラギノ丸ゴ ProN W4"/>
                <a:cs typeface="Arial"/>
              </a:rPr>
              <a:t> </a:t>
            </a:r>
            <a:r>
              <a:rPr lang="en-US" altLang="ja-JP" sz="2800" dirty="0" smtClean="0">
                <a:solidFill>
                  <a:schemeClr val="bg1"/>
                </a:solidFill>
                <a:latin typeface="Arial"/>
                <a:ea typeface="ヒラギノ丸ゴ ProN W4"/>
                <a:cs typeface="Arial"/>
              </a:rPr>
              <a:t>between comb mode and CW laser </a:t>
            </a:r>
          </a:p>
        </p:txBody>
      </p:sp>
      <p:sp>
        <p:nvSpPr>
          <p:cNvPr id="3" name="テキスト ボックス 2"/>
          <p:cNvSpPr txBox="1"/>
          <p:nvPr/>
        </p:nvSpPr>
        <p:spPr>
          <a:xfrm>
            <a:off x="2" y="5534563"/>
            <a:ext cx="5105400" cy="1200329"/>
          </a:xfrm>
          <a:prstGeom prst="rect">
            <a:avLst/>
          </a:prstGeom>
          <a:noFill/>
        </p:spPr>
        <p:txBody>
          <a:bodyPr wrap="square" rtlCol="0">
            <a:spAutoFit/>
          </a:bodyPr>
          <a:lstStyle/>
          <a:p>
            <a:r>
              <a:rPr lang="en-US" altLang="ja-JP" dirty="0" smtClean="0">
                <a:latin typeface="ヒラギノ丸ゴ ProN W4"/>
                <a:ea typeface="ヒラギノ丸ゴ ProN W4"/>
                <a:cs typeface="ヒラギノ丸ゴ ProN W4"/>
              </a:rPr>
              <a:t>Specification of frequency modulation in </a:t>
            </a:r>
            <a:r>
              <a:rPr lang="en-US" altLang="ja-JP" dirty="0" err="1" smtClean="0">
                <a:latin typeface="ヒラギノ丸ゴ ProN W4"/>
                <a:ea typeface="ヒラギノ丸ゴ ProN W4"/>
                <a:cs typeface="ヒラギノ丸ゴ ProN W4"/>
              </a:rPr>
              <a:t>f</a:t>
            </a:r>
            <a:r>
              <a:rPr lang="en-US" altLang="ja-JP" baseline="-25000" dirty="0" err="1" smtClean="0">
                <a:latin typeface="ヒラギノ丸ゴ ProN W4"/>
                <a:ea typeface="ヒラギノ丸ゴ ProN W4"/>
                <a:cs typeface="ヒラギノ丸ゴ ProN W4"/>
              </a:rPr>
              <a:t>rep</a:t>
            </a:r>
            <a:endParaRPr lang="en-US" altLang="ja-JP" baseline="-25000" dirty="0" smtClean="0">
              <a:latin typeface="ヒラギノ丸ゴ ProN W4"/>
              <a:ea typeface="ヒラギノ丸ゴ ProN W4"/>
              <a:cs typeface="ヒラギノ丸ゴ ProN W4"/>
            </a:endParaRPr>
          </a:p>
          <a:p>
            <a:r>
              <a:rPr lang="en-US" altLang="ja-JP" dirty="0" smtClean="0">
                <a:solidFill>
                  <a:srgbClr val="FF0000"/>
                </a:solidFill>
                <a:latin typeface="ヒラギノ丸ゴ ProN W4"/>
                <a:ea typeface="ヒラギノ丸ゴ ProN W4"/>
                <a:cs typeface="ヒラギノ丸ゴ ProN W4"/>
              </a:rPr>
              <a:t>Mod. freq.</a:t>
            </a:r>
            <a:r>
              <a:rPr lang="ja-JP" altLang="en-US" dirty="0" smtClean="0">
                <a:solidFill>
                  <a:srgbClr val="FF0000"/>
                </a:solidFill>
                <a:latin typeface="ヒラギノ丸ゴ ProN W4"/>
                <a:ea typeface="ヒラギノ丸ゴ ProN W4"/>
                <a:cs typeface="ヒラギノ丸ゴ ProN W4"/>
              </a:rPr>
              <a:t>：</a:t>
            </a:r>
            <a:r>
              <a:rPr lang="en-US" altLang="ja-JP" dirty="0" smtClean="0">
                <a:solidFill>
                  <a:srgbClr val="FF0000"/>
                </a:solidFill>
                <a:latin typeface="ヒラギノ丸ゴ ProN W4"/>
                <a:ea typeface="ヒラギノ丸ゴ ProN W4"/>
                <a:cs typeface="ヒラギノ丸ゴ ProN W4"/>
              </a:rPr>
              <a:t>20Hz〜2kHz</a:t>
            </a:r>
          </a:p>
          <a:p>
            <a:r>
              <a:rPr lang="en-US" altLang="ja-JP" dirty="0" smtClean="0">
                <a:latin typeface="ヒラギノ丸ゴ ProN W4"/>
                <a:ea typeface="ヒラギノ丸ゴ ProN W4"/>
                <a:cs typeface="ヒラギノ丸ゴ ProN W4"/>
              </a:rPr>
              <a:t>Center freq.</a:t>
            </a:r>
            <a:r>
              <a:rPr lang="ja-JP" altLang="en-US" dirty="0" smtClean="0">
                <a:latin typeface="ヒラギノ丸ゴ ProN W4"/>
                <a:ea typeface="ヒラギノ丸ゴ ProN W4"/>
                <a:cs typeface="ヒラギノ丸ゴ ProN W4"/>
              </a:rPr>
              <a:t>：</a:t>
            </a:r>
            <a:r>
              <a:rPr lang="en-US" altLang="ja-JP" dirty="0" smtClean="0">
                <a:latin typeface="ヒラギノ丸ゴ ProN W4"/>
                <a:ea typeface="ヒラギノ丸ゴ ProN W4"/>
                <a:cs typeface="ヒラギノ丸ゴ ProN W4"/>
              </a:rPr>
              <a:t>21.738,052,60MHz</a:t>
            </a:r>
          </a:p>
          <a:p>
            <a:r>
              <a:rPr lang="en-US" altLang="ja-JP" dirty="0" smtClean="0">
                <a:latin typeface="ヒラギノ丸ゴ ProN W4"/>
                <a:ea typeface="ヒラギノ丸ゴ ProN W4"/>
                <a:cs typeface="ヒラギノ丸ゴ ProN W4"/>
              </a:rPr>
              <a:t>Modulation width</a:t>
            </a:r>
            <a:r>
              <a:rPr lang="ja-JP" altLang="en-US" dirty="0" smtClean="0">
                <a:latin typeface="ヒラギノ丸ゴ ProN W4"/>
                <a:ea typeface="ヒラギノ丸ゴ ProN W4"/>
                <a:cs typeface="ヒラギノ丸ゴ ProN W4"/>
              </a:rPr>
              <a:t>：</a:t>
            </a:r>
            <a:r>
              <a:rPr lang="en-US" altLang="ja-JP" dirty="0" smtClean="0">
                <a:latin typeface="ヒラギノ丸ゴ ProN W4"/>
                <a:ea typeface="ヒラギノ丸ゴ ProN W4"/>
                <a:cs typeface="ヒラギノ丸ゴ ProN W4"/>
              </a:rPr>
              <a:t>1Hz</a:t>
            </a:r>
            <a:endParaRPr lang="ja-JP" altLang="en-US" dirty="0">
              <a:latin typeface="ヒラギノ丸ゴ ProN W4"/>
              <a:ea typeface="ヒラギノ丸ゴ ProN W4"/>
              <a:cs typeface="ヒラギノ丸ゴ ProN W4"/>
            </a:endParaRPr>
          </a:p>
        </p:txBody>
      </p:sp>
      <p:pic>
        <p:nvPicPr>
          <p:cNvPr id="9" name="図 8" descr="0500.bmp"/>
          <p:cNvPicPr>
            <a:picLocks noChangeAspect="1"/>
          </p:cNvPicPr>
          <p:nvPr/>
        </p:nvPicPr>
        <p:blipFill>
          <a:blip r:embed="rId3"/>
          <a:stretch>
            <a:fillRect/>
          </a:stretch>
        </p:blipFill>
        <p:spPr>
          <a:xfrm>
            <a:off x="1" y="2438400"/>
            <a:ext cx="4876801" cy="2926080"/>
          </a:xfrm>
          <a:prstGeom prst="rect">
            <a:avLst/>
          </a:prstGeom>
        </p:spPr>
      </p:pic>
      <p:pic>
        <p:nvPicPr>
          <p:cNvPr id="10" name="図 9" descr="周波数安定性.tif"/>
          <p:cNvPicPr>
            <a:picLocks noChangeAspect="1"/>
          </p:cNvPicPr>
          <p:nvPr/>
        </p:nvPicPr>
        <p:blipFill>
          <a:blip r:embed="rId4"/>
          <a:stretch>
            <a:fillRect/>
          </a:stretch>
        </p:blipFill>
        <p:spPr>
          <a:xfrm>
            <a:off x="5133498" y="1749184"/>
            <a:ext cx="4772502" cy="4829996"/>
          </a:xfrm>
          <a:prstGeom prst="rect">
            <a:avLst/>
          </a:prstGeom>
        </p:spPr>
      </p:pic>
      <p:sp>
        <p:nvSpPr>
          <p:cNvPr id="14" name="正方形/長方形 13"/>
          <p:cNvSpPr/>
          <p:nvPr/>
        </p:nvSpPr>
        <p:spPr>
          <a:xfrm>
            <a:off x="8839202" y="3084933"/>
            <a:ext cx="937795" cy="461665"/>
          </a:xfrm>
          <a:prstGeom prst="rect">
            <a:avLst/>
          </a:prstGeom>
          <a:solidFill>
            <a:srgbClr val="0000FF"/>
          </a:solidFill>
        </p:spPr>
        <p:txBody>
          <a:bodyPr wrap="none">
            <a:spAutoFit/>
          </a:bodyPr>
          <a:lstStyle/>
          <a:p>
            <a:r>
              <a:rPr lang="en-US" altLang="ja-JP" sz="2400" dirty="0" smtClean="0">
                <a:solidFill>
                  <a:schemeClr val="bg1"/>
                </a:solidFill>
                <a:latin typeface="ヒラギノ丸ゴ ProN W4"/>
                <a:ea typeface="ヒラギノ丸ゴ ProN W4"/>
                <a:cs typeface="ヒラギノ丸ゴ ProN W4"/>
              </a:rPr>
              <a:t>-3dB</a:t>
            </a:r>
          </a:p>
        </p:txBody>
      </p:sp>
      <p:cxnSp>
        <p:nvCxnSpPr>
          <p:cNvPr id="16" name="直線コネクタ 15"/>
          <p:cNvCxnSpPr/>
          <p:nvPr/>
        </p:nvCxnSpPr>
        <p:spPr bwMode="auto">
          <a:xfrm rot="5400000">
            <a:off x="6129641" y="4597186"/>
            <a:ext cx="2895600" cy="1588"/>
          </a:xfrm>
          <a:prstGeom prst="line">
            <a:avLst/>
          </a:prstGeom>
          <a:noFill/>
          <a:ln w="38100" cap="flat" cmpd="sng" algn="ctr">
            <a:solidFill>
              <a:schemeClr val="tx1"/>
            </a:solidFill>
            <a:prstDash val="dash"/>
            <a:round/>
            <a:headEnd type="none" w="med" len="med"/>
            <a:tailEnd type="none" w="med" len="med"/>
          </a:ln>
          <a:effectLst/>
        </p:spPr>
      </p:cxnSp>
      <p:sp>
        <p:nvSpPr>
          <p:cNvPr id="20" name="正方形/長方形 19"/>
          <p:cNvSpPr/>
          <p:nvPr/>
        </p:nvSpPr>
        <p:spPr>
          <a:xfrm>
            <a:off x="7696202" y="5131384"/>
            <a:ext cx="1611671" cy="646331"/>
          </a:xfrm>
          <a:prstGeom prst="rect">
            <a:avLst/>
          </a:prstGeom>
          <a:noFill/>
        </p:spPr>
        <p:txBody>
          <a:bodyPr wrap="none">
            <a:spAutoFit/>
          </a:bodyPr>
          <a:lstStyle/>
          <a:p>
            <a:r>
              <a:rPr lang="en-US" altLang="ja-JP" dirty="0" smtClean="0">
                <a:solidFill>
                  <a:srgbClr val="000000"/>
                </a:solidFill>
                <a:latin typeface="ヒラギノ丸ゴ ProN W4"/>
                <a:ea typeface="ヒラギノ丸ゴ ProN W4"/>
                <a:cs typeface="ヒラギノ丸ゴ ProN W4"/>
              </a:rPr>
              <a:t>Cut-off freq.</a:t>
            </a:r>
          </a:p>
          <a:p>
            <a:r>
              <a:rPr lang="en-US" altLang="ja-JP" dirty="0" smtClean="0">
                <a:solidFill>
                  <a:srgbClr val="000000"/>
                </a:solidFill>
                <a:latin typeface="ヒラギノ丸ゴ ProN W4"/>
                <a:ea typeface="ヒラギノ丸ゴ ProN W4"/>
                <a:cs typeface="ヒラギノ丸ゴ ProN W4"/>
              </a:rPr>
              <a:t>180Hz</a:t>
            </a:r>
          </a:p>
        </p:txBody>
      </p:sp>
      <p:sp>
        <p:nvSpPr>
          <p:cNvPr id="21" name="右矢印 20"/>
          <p:cNvSpPr/>
          <p:nvPr/>
        </p:nvSpPr>
        <p:spPr bwMode="auto">
          <a:xfrm rot="19004832" flipH="1">
            <a:off x="7592647" y="5770176"/>
            <a:ext cx="283308" cy="25489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テキスト ボックス 12"/>
          <p:cNvSpPr txBox="1"/>
          <p:nvPr/>
        </p:nvSpPr>
        <p:spPr>
          <a:xfrm rot="16200000">
            <a:off x="4005408" y="3720342"/>
            <a:ext cx="2701199" cy="461665"/>
          </a:xfrm>
          <a:prstGeom prst="rect">
            <a:avLst/>
          </a:prstGeom>
          <a:solidFill>
            <a:schemeClr val="bg1"/>
          </a:solidFill>
        </p:spPr>
        <p:txBody>
          <a:bodyPr wrap="square" rtlCol="0">
            <a:spAutoFit/>
          </a:bodyPr>
          <a:lstStyle/>
          <a:p>
            <a:pPr algn="ctr"/>
            <a:r>
              <a:rPr kumimoji="1" lang="en-US" altLang="ja-JP" sz="2400" dirty="0" smtClean="0">
                <a:latin typeface="Arial"/>
                <a:cs typeface="Arial"/>
              </a:rPr>
              <a:t>Width of FM [MHz]</a:t>
            </a:r>
            <a:endParaRPr kumimoji="1" lang="ja-JP" altLang="en-US" sz="2400" dirty="0">
              <a:latin typeface="Arial"/>
              <a:cs typeface="Arial"/>
            </a:endParaRPr>
          </a:p>
        </p:txBody>
      </p:sp>
      <p:cxnSp>
        <p:nvCxnSpPr>
          <p:cNvPr id="18" name="直線矢印コネクタ 17"/>
          <p:cNvCxnSpPr/>
          <p:nvPr/>
        </p:nvCxnSpPr>
        <p:spPr bwMode="auto">
          <a:xfrm>
            <a:off x="2819400" y="4038600"/>
            <a:ext cx="685800" cy="1588"/>
          </a:xfrm>
          <a:prstGeom prst="straightConnector1">
            <a:avLst/>
          </a:prstGeom>
          <a:noFill/>
          <a:ln w="50800" cap="flat" cmpd="sng" algn="ctr">
            <a:solidFill>
              <a:schemeClr val="bg1"/>
            </a:solidFill>
            <a:prstDash val="solid"/>
            <a:round/>
            <a:headEnd type="arrow"/>
            <a:tailEnd type="arrow"/>
          </a:ln>
          <a:effectLst/>
        </p:spPr>
      </p:cxnSp>
      <p:sp>
        <p:nvSpPr>
          <p:cNvPr id="26" name="テキスト ボックス 25"/>
          <p:cNvSpPr txBox="1"/>
          <p:nvPr/>
        </p:nvSpPr>
        <p:spPr>
          <a:xfrm>
            <a:off x="2193495" y="4546344"/>
            <a:ext cx="1871501" cy="369332"/>
          </a:xfrm>
          <a:prstGeom prst="rect">
            <a:avLst/>
          </a:prstGeom>
          <a:solidFill>
            <a:schemeClr val="tx1"/>
          </a:solidFill>
        </p:spPr>
        <p:txBody>
          <a:bodyPr wrap="none" rtlCol="0">
            <a:spAutoFit/>
          </a:bodyPr>
          <a:lstStyle/>
          <a:p>
            <a:pPr algn="ctr"/>
            <a:r>
              <a:rPr kumimoji="1" lang="en-US" altLang="ja-JP" dirty="0" smtClean="0">
                <a:solidFill>
                  <a:schemeClr val="bg1"/>
                </a:solidFill>
              </a:rPr>
              <a:t>Modulation width</a:t>
            </a:r>
            <a:endParaRPr kumimoji="1" lang="ja-JP" altLang="en-US" dirty="0">
              <a:solidFill>
                <a:schemeClr val="bg1"/>
              </a:solidFill>
            </a:endParaRPr>
          </a:p>
        </p:txBody>
      </p:sp>
      <p:cxnSp>
        <p:nvCxnSpPr>
          <p:cNvPr id="27" name="直線矢印コネクタ 26"/>
          <p:cNvCxnSpPr/>
          <p:nvPr/>
        </p:nvCxnSpPr>
        <p:spPr bwMode="auto">
          <a:xfrm rot="5400000" flipH="1" flipV="1">
            <a:off x="2859088" y="4305300"/>
            <a:ext cx="533400" cy="1588"/>
          </a:xfrm>
          <a:prstGeom prst="straightConnector1">
            <a:avLst/>
          </a:prstGeom>
          <a:noFill/>
          <a:ln w="38100" cap="flat" cmpd="sng" algn="ctr">
            <a:solidFill>
              <a:schemeClr val="bg1"/>
            </a:solidFill>
            <a:prstDash val="solid"/>
            <a:round/>
            <a:headEnd type="none"/>
            <a:tailEnd type="arrow"/>
          </a:ln>
          <a:effectLst/>
        </p:spPr>
      </p:cxnSp>
      <p:sp>
        <p:nvSpPr>
          <p:cNvPr id="22" name="テキスト ボックス 21"/>
          <p:cNvSpPr txBox="1"/>
          <p:nvPr/>
        </p:nvSpPr>
        <p:spPr>
          <a:xfrm>
            <a:off x="1825" y="-120005"/>
            <a:ext cx="8105741" cy="1169551"/>
          </a:xfrm>
          <a:prstGeom prst="rect">
            <a:avLst/>
          </a:prstGeom>
          <a:solidFill>
            <a:srgbClr val="FFFFFF">
              <a:alpha val="83000"/>
            </a:srgbClr>
          </a:solidFill>
        </p:spPr>
        <p:txBody>
          <a:bodyPr wrap="square" rtlCol="0">
            <a:spAutoFit/>
          </a:bodyPr>
          <a:lstStyle/>
          <a:p>
            <a:pPr algn="ctr"/>
            <a:r>
              <a:rPr lang="en-US" altLang="ja-JP" sz="3500" dirty="0" smtClean="0">
                <a:latin typeface="Arial"/>
                <a:ea typeface="ヒラギノ丸ゴ ProN W4"/>
                <a:cs typeface="Arial"/>
              </a:rPr>
              <a:t>Frequency response of fiber comb</a:t>
            </a:r>
          </a:p>
          <a:p>
            <a:pPr algn="ctr"/>
            <a:r>
              <a:rPr lang="en-US" altLang="ja-JP" sz="3500" dirty="0" smtClean="0">
                <a:latin typeface="Arial"/>
                <a:ea typeface="ヒラギノ丸ゴ ProN W4"/>
                <a:cs typeface="Arial"/>
              </a:rPr>
              <a:t> without strain (open loop)</a:t>
            </a:r>
            <a:endParaRPr lang="ja-JP" altLang="en-US" sz="3500" dirty="0">
              <a:latin typeface="Arial"/>
              <a:ea typeface="ヒラギノ丸ゴ ProN W4"/>
              <a:cs typeface="Arial"/>
            </a:endParaRPr>
          </a:p>
        </p:txBody>
      </p:sp>
      <p:sp>
        <p:nvSpPr>
          <p:cNvPr id="23" name="テキスト ボックス 22"/>
          <p:cNvSpPr txBox="1"/>
          <p:nvPr/>
        </p:nvSpPr>
        <p:spPr>
          <a:xfrm>
            <a:off x="5524583" y="6257925"/>
            <a:ext cx="4343234" cy="461665"/>
          </a:xfrm>
          <a:prstGeom prst="rect">
            <a:avLst/>
          </a:prstGeom>
          <a:solidFill>
            <a:schemeClr val="bg1"/>
          </a:solidFill>
        </p:spPr>
        <p:txBody>
          <a:bodyPr wrap="square" rtlCol="0">
            <a:spAutoFit/>
          </a:bodyPr>
          <a:lstStyle/>
          <a:p>
            <a:pPr algn="ctr"/>
            <a:r>
              <a:rPr kumimoji="1" lang="en-US" altLang="ja-JP" sz="2400" dirty="0" smtClean="0">
                <a:latin typeface="Arial"/>
                <a:cs typeface="Arial"/>
              </a:rPr>
              <a:t>Modulation frequency  [Hz]</a:t>
            </a:r>
            <a:endParaRPr kumimoji="1" lang="ja-JP" altLang="en-US" sz="2400" dirty="0">
              <a:latin typeface="Arial"/>
              <a:cs typeface="Arial"/>
            </a:endParaRPr>
          </a:p>
        </p:txBody>
      </p:sp>
      <p:sp>
        <p:nvSpPr>
          <p:cNvPr id="17" name="テキスト ボックス 16"/>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140827470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7970" y="171178"/>
            <a:ext cx="8237303" cy="830997"/>
          </a:xfrm>
          <a:prstGeom prst="rect">
            <a:avLst/>
          </a:prstGeom>
          <a:noFill/>
        </p:spPr>
        <p:txBody>
          <a:bodyPr wrap="square" rtlCol="0">
            <a:spAutoFit/>
          </a:bodyPr>
          <a:lstStyle/>
          <a:p>
            <a:pPr algn="ctr"/>
            <a:r>
              <a:rPr lang="en-US" altLang="ja-JP" sz="4800" dirty="0" smtClean="0">
                <a:latin typeface="Arial"/>
                <a:ea typeface="ヒラギノ丸ゴ ProN W4"/>
                <a:cs typeface="Arial"/>
              </a:rPr>
              <a:t>Static strain sensing</a:t>
            </a:r>
            <a:r>
              <a:rPr lang="ja-JP" altLang="en-US" sz="4800" dirty="0" smtClean="0">
                <a:latin typeface="Arial"/>
                <a:ea typeface="ヒラギノ丸ゴ ProN W4"/>
                <a:cs typeface="Arial"/>
              </a:rPr>
              <a:t>（１）</a:t>
            </a:r>
            <a:endParaRPr kumimoji="1" lang="ja-JP" altLang="en-US" sz="4800" dirty="0">
              <a:latin typeface="Arial"/>
              <a:ea typeface="ヒラギノ丸ゴ ProN W4"/>
              <a:cs typeface="Arial"/>
            </a:endParaRPr>
          </a:p>
        </p:txBody>
      </p:sp>
      <p:sp>
        <p:nvSpPr>
          <p:cNvPr id="8" name="正方形/長方形 7"/>
          <p:cNvSpPr/>
          <p:nvPr/>
        </p:nvSpPr>
        <p:spPr>
          <a:xfrm>
            <a:off x="144973" y="1041856"/>
            <a:ext cx="4929455" cy="492443"/>
          </a:xfrm>
          <a:prstGeom prst="rect">
            <a:avLst/>
          </a:prstGeom>
          <a:solidFill>
            <a:schemeClr val="tx1"/>
          </a:solidFill>
        </p:spPr>
        <p:txBody>
          <a:bodyPr wrap="none">
            <a:spAutoFit/>
          </a:bodyPr>
          <a:lstStyle/>
          <a:p>
            <a:r>
              <a:rPr lang="en-US" altLang="ja-JP" sz="2600" dirty="0" smtClean="0">
                <a:solidFill>
                  <a:schemeClr val="bg1"/>
                </a:solidFill>
                <a:latin typeface="Arial"/>
                <a:ea typeface="ヒラギノ丸ゴ ProN W4"/>
                <a:cs typeface="Arial"/>
              </a:rPr>
              <a:t>Large strain by translation stage</a:t>
            </a:r>
          </a:p>
        </p:txBody>
      </p:sp>
      <p:sp>
        <p:nvSpPr>
          <p:cNvPr id="2" name="テキスト ボックス 1"/>
          <p:cNvSpPr txBox="1"/>
          <p:nvPr/>
        </p:nvSpPr>
        <p:spPr>
          <a:xfrm>
            <a:off x="344488" y="1530418"/>
            <a:ext cx="4192674" cy="369332"/>
          </a:xfrm>
          <a:prstGeom prst="rect">
            <a:avLst/>
          </a:prstGeom>
          <a:noFill/>
        </p:spPr>
        <p:txBody>
          <a:bodyPr wrap="none" rtlCol="0">
            <a:spAutoFit/>
          </a:bodyPr>
          <a:lstStyle/>
          <a:p>
            <a:r>
              <a:rPr lang="en-US" altLang="ja-JP" dirty="0">
                <a:latin typeface="Arial"/>
                <a:cs typeface="Arial"/>
              </a:rPr>
              <a:t>Strain range=</a:t>
            </a:r>
            <a:r>
              <a:rPr lang="en-US" altLang="ja-JP" dirty="0" smtClean="0">
                <a:latin typeface="Arial"/>
                <a:cs typeface="Arial"/>
              </a:rPr>
              <a:t>100mm, resolution=10µm</a:t>
            </a:r>
            <a:endParaRPr kumimoji="1" lang="ja-JP" altLang="en-US" dirty="0">
              <a:latin typeface="Arial"/>
              <a:cs typeface="Arial"/>
            </a:endParaRPr>
          </a:p>
        </p:txBody>
      </p:sp>
      <p:sp>
        <p:nvSpPr>
          <p:cNvPr id="12" name="テキスト ボックス 11"/>
          <p:cNvSpPr txBox="1"/>
          <p:nvPr/>
        </p:nvSpPr>
        <p:spPr>
          <a:xfrm>
            <a:off x="5317096" y="1530418"/>
            <a:ext cx="4128429" cy="369332"/>
          </a:xfrm>
          <a:prstGeom prst="rect">
            <a:avLst/>
          </a:prstGeom>
          <a:noFill/>
        </p:spPr>
        <p:txBody>
          <a:bodyPr wrap="none" rtlCol="0">
            <a:spAutoFit/>
          </a:bodyPr>
          <a:lstStyle/>
          <a:p>
            <a:r>
              <a:rPr kumimoji="1" lang="en-US" altLang="ja-JP" dirty="0" smtClean="0">
                <a:latin typeface="Arial"/>
                <a:cs typeface="Arial"/>
              </a:rPr>
              <a:t>Strain range=</a:t>
            </a:r>
            <a:r>
              <a:rPr lang="en-US" altLang="ja-JP" dirty="0" smtClean="0">
                <a:latin typeface="Arial"/>
                <a:cs typeface="Arial"/>
              </a:rPr>
              <a:t>20m</a:t>
            </a:r>
            <a:r>
              <a:rPr kumimoji="1" lang="en-US" altLang="ja-JP" dirty="0" smtClean="0">
                <a:latin typeface="Arial"/>
                <a:cs typeface="Arial"/>
              </a:rPr>
              <a:t>m</a:t>
            </a:r>
            <a:r>
              <a:rPr lang="en-US" altLang="ja-JP" dirty="0" smtClean="0">
                <a:latin typeface="Arial"/>
                <a:cs typeface="Arial"/>
              </a:rPr>
              <a:t>, resolution=0.1µm</a:t>
            </a:r>
            <a:endParaRPr kumimoji="1" lang="ja-JP" altLang="en-US" dirty="0">
              <a:latin typeface="Arial"/>
              <a:cs typeface="Arial"/>
            </a:endParaRPr>
          </a:p>
        </p:txBody>
      </p:sp>
      <p:sp>
        <p:nvSpPr>
          <p:cNvPr id="11" name="テキスト ボックス 10"/>
          <p:cNvSpPr txBox="1"/>
          <p:nvPr/>
        </p:nvSpPr>
        <p:spPr>
          <a:xfrm>
            <a:off x="685800" y="1963214"/>
            <a:ext cx="3888432" cy="2031325"/>
          </a:xfrm>
          <a:prstGeom prst="rect">
            <a:avLst/>
          </a:prstGeom>
          <a:solidFill>
            <a:srgbClr val="00FFFF"/>
          </a:solidFill>
        </p:spPr>
        <p:txBody>
          <a:bodyPr wrap="square" rtlCol="0">
            <a:spAutoFit/>
          </a:bodyPr>
          <a:lstStyle/>
          <a:p>
            <a:r>
              <a:rPr lang="en-US" altLang="ja-JP" dirty="0" smtClean="0">
                <a:solidFill>
                  <a:srgbClr val="FF0000"/>
                </a:solidFill>
              </a:rPr>
              <a:t>PZT</a:t>
            </a:r>
            <a:r>
              <a:rPr lang="ja-JP" altLang="en-US" dirty="0" smtClean="0">
                <a:solidFill>
                  <a:srgbClr val="FF0000"/>
                </a:solidFill>
              </a:rPr>
              <a:t>制御電圧</a:t>
            </a:r>
            <a:r>
              <a:rPr lang="en-US" altLang="ja-JP" dirty="0" smtClean="0">
                <a:solidFill>
                  <a:srgbClr val="FF0000"/>
                </a:solidFill>
              </a:rPr>
              <a:t>2.5V</a:t>
            </a:r>
            <a:r>
              <a:rPr lang="ja-JP" altLang="en-US" dirty="0" smtClean="0">
                <a:solidFill>
                  <a:srgbClr val="FF0000"/>
                </a:solidFill>
              </a:rPr>
              <a:t>変化時</a:t>
            </a:r>
            <a:endParaRPr lang="en-US" altLang="ja-JP" dirty="0" smtClean="0">
              <a:solidFill>
                <a:srgbClr val="FF0000"/>
              </a:solidFill>
            </a:endParaRPr>
          </a:p>
          <a:p>
            <a:r>
              <a:rPr lang="en-US" altLang="ja-JP" dirty="0" smtClean="0">
                <a:solidFill>
                  <a:srgbClr val="FF0000"/>
                </a:solidFill>
              </a:rPr>
              <a:t>2</a:t>
            </a:r>
            <a:r>
              <a:rPr lang="ja-JP" altLang="en-US" dirty="0" smtClean="0">
                <a:solidFill>
                  <a:srgbClr val="FF0000"/>
                </a:solidFill>
              </a:rPr>
              <a:t>枚前のグラフより</a:t>
            </a:r>
            <a:r>
              <a:rPr lang="en-US" altLang="ja-JP" dirty="0" smtClean="0">
                <a:solidFill>
                  <a:srgbClr val="FF0000"/>
                </a:solidFill>
              </a:rPr>
              <a:t>,</a:t>
            </a:r>
          </a:p>
          <a:p>
            <a:r>
              <a:rPr lang="en-US" altLang="ja-JP" dirty="0" err="1" smtClean="0">
                <a:solidFill>
                  <a:srgbClr val="FF0000"/>
                </a:solidFill>
              </a:rPr>
              <a:t>Frep</a:t>
            </a:r>
            <a:r>
              <a:rPr lang="ja-JP" altLang="en-US" dirty="0" smtClean="0">
                <a:solidFill>
                  <a:srgbClr val="FF0000"/>
                </a:solidFill>
              </a:rPr>
              <a:t>変化は</a:t>
            </a:r>
            <a:r>
              <a:rPr lang="en-US" altLang="ja-JP" dirty="0" smtClean="0">
                <a:solidFill>
                  <a:srgbClr val="FF0000"/>
                </a:solidFill>
              </a:rPr>
              <a:t>12Hz</a:t>
            </a:r>
          </a:p>
          <a:p>
            <a:endParaRPr lang="en-US" altLang="ja-JP" dirty="0" smtClean="0">
              <a:solidFill>
                <a:srgbClr val="FF0000"/>
              </a:solidFill>
            </a:endParaRPr>
          </a:p>
          <a:p>
            <a:r>
              <a:rPr lang="ja-JP" altLang="en-US" dirty="0" smtClean="0">
                <a:solidFill>
                  <a:srgbClr val="FF0000"/>
                </a:solidFill>
              </a:rPr>
              <a:t>積層</a:t>
            </a:r>
            <a:r>
              <a:rPr lang="en-US" altLang="ja-JP" dirty="0" smtClean="0">
                <a:solidFill>
                  <a:srgbClr val="FF0000"/>
                </a:solidFill>
              </a:rPr>
              <a:t>PZT0V</a:t>
            </a:r>
            <a:r>
              <a:rPr lang="ja-JP" altLang="en-US" dirty="0" smtClean="0">
                <a:solidFill>
                  <a:srgbClr val="FF0000"/>
                </a:solidFill>
              </a:rPr>
              <a:t>から</a:t>
            </a:r>
            <a:r>
              <a:rPr lang="en-US" altLang="ja-JP" dirty="0" smtClean="0">
                <a:solidFill>
                  <a:srgbClr val="FF0000"/>
                </a:solidFill>
              </a:rPr>
              <a:t>90V</a:t>
            </a:r>
            <a:r>
              <a:rPr lang="ja-JP" altLang="en-US" dirty="0" smtClean="0">
                <a:solidFill>
                  <a:srgbClr val="FF0000"/>
                </a:solidFill>
              </a:rPr>
              <a:t>変化</a:t>
            </a:r>
            <a:endParaRPr lang="en-US" altLang="ja-JP" dirty="0" smtClean="0">
              <a:solidFill>
                <a:srgbClr val="FF0000"/>
              </a:solidFill>
            </a:endParaRPr>
          </a:p>
          <a:p>
            <a:r>
              <a:rPr lang="ja-JP" altLang="en-US" dirty="0" smtClean="0">
                <a:solidFill>
                  <a:srgbClr val="FF0000"/>
                </a:solidFill>
              </a:rPr>
              <a:t>変位量</a:t>
            </a:r>
            <a:r>
              <a:rPr lang="en-US" altLang="ja-JP" dirty="0" smtClean="0">
                <a:solidFill>
                  <a:srgbClr val="FF0000"/>
                </a:solidFill>
              </a:rPr>
              <a:t>=12μm</a:t>
            </a:r>
          </a:p>
          <a:p>
            <a:endParaRPr lang="en-US" altLang="ja-JP" dirty="0" smtClean="0">
              <a:solidFill>
                <a:srgbClr val="FF0000"/>
              </a:solidFill>
            </a:endParaRPr>
          </a:p>
        </p:txBody>
      </p:sp>
      <p:pic>
        <p:nvPicPr>
          <p:cNvPr id="15" name="図 14" descr="マクロ歪み計測.tif"/>
          <p:cNvPicPr>
            <a:picLocks noChangeAspect="1"/>
          </p:cNvPicPr>
          <p:nvPr/>
        </p:nvPicPr>
        <p:blipFill>
          <a:blip r:embed="rId3"/>
          <a:stretch>
            <a:fillRect/>
          </a:stretch>
        </p:blipFill>
        <p:spPr>
          <a:xfrm>
            <a:off x="304799" y="1952450"/>
            <a:ext cx="4495801" cy="4735160"/>
          </a:xfrm>
          <a:prstGeom prst="rect">
            <a:avLst/>
          </a:prstGeom>
        </p:spPr>
      </p:pic>
      <p:pic>
        <p:nvPicPr>
          <p:cNvPr id="17" name="図 16" descr="マクロ歪み計測PZT.tif"/>
          <p:cNvPicPr>
            <a:picLocks noChangeAspect="1"/>
          </p:cNvPicPr>
          <p:nvPr/>
        </p:nvPicPr>
        <p:blipFill>
          <a:blip r:embed="rId4"/>
          <a:stretch>
            <a:fillRect/>
          </a:stretch>
        </p:blipFill>
        <p:spPr>
          <a:xfrm>
            <a:off x="5105400" y="1963210"/>
            <a:ext cx="4568308" cy="4724400"/>
          </a:xfrm>
          <a:prstGeom prst="rect">
            <a:avLst/>
          </a:prstGeom>
        </p:spPr>
      </p:pic>
      <p:sp>
        <p:nvSpPr>
          <p:cNvPr id="14" name="テキスト ボックス 13"/>
          <p:cNvSpPr txBox="1"/>
          <p:nvPr/>
        </p:nvSpPr>
        <p:spPr>
          <a:xfrm>
            <a:off x="7317594" y="5058814"/>
            <a:ext cx="2027894" cy="954107"/>
          </a:xfrm>
          <a:prstGeom prst="rect">
            <a:avLst/>
          </a:prstGeom>
          <a:solidFill>
            <a:srgbClr val="0000FF"/>
          </a:solidFill>
        </p:spPr>
        <p:txBody>
          <a:bodyPr wrap="none" rtlCol="0">
            <a:spAutoFit/>
          </a:bodyPr>
          <a:lstStyle/>
          <a:p>
            <a:pPr algn="ctr"/>
            <a:r>
              <a:rPr kumimoji="1" lang="en-US" altLang="ja-JP" sz="2800" dirty="0" smtClean="0">
                <a:solidFill>
                  <a:schemeClr val="bg1"/>
                </a:solidFill>
                <a:latin typeface="Arial"/>
                <a:cs typeface="Arial"/>
              </a:rPr>
              <a:t>Sensitivity</a:t>
            </a:r>
          </a:p>
          <a:p>
            <a:pPr algn="ctr"/>
            <a:r>
              <a:rPr kumimoji="1" lang="en-US" altLang="ja-JP" sz="2800" dirty="0" smtClean="0">
                <a:solidFill>
                  <a:schemeClr val="bg1"/>
                </a:solidFill>
                <a:latin typeface="Arial"/>
                <a:cs typeface="Arial"/>
              </a:rPr>
              <a:t>281 mV/µm</a:t>
            </a:r>
            <a:endParaRPr kumimoji="1" lang="ja-JP" altLang="en-US" sz="2800" dirty="0">
              <a:solidFill>
                <a:schemeClr val="bg1"/>
              </a:solidFill>
              <a:latin typeface="Arial"/>
              <a:cs typeface="Arial"/>
            </a:endParaRPr>
          </a:p>
        </p:txBody>
      </p:sp>
      <p:sp>
        <p:nvSpPr>
          <p:cNvPr id="13" name="正方形/長方形 12"/>
          <p:cNvSpPr/>
          <p:nvPr/>
        </p:nvSpPr>
        <p:spPr>
          <a:xfrm>
            <a:off x="6047897" y="1041856"/>
            <a:ext cx="3087479" cy="492443"/>
          </a:xfrm>
          <a:prstGeom prst="rect">
            <a:avLst/>
          </a:prstGeom>
          <a:solidFill>
            <a:schemeClr val="tx1"/>
          </a:solidFill>
        </p:spPr>
        <p:txBody>
          <a:bodyPr wrap="none">
            <a:spAutoFit/>
          </a:bodyPr>
          <a:lstStyle/>
          <a:p>
            <a:r>
              <a:rPr lang="en-US" altLang="ja-JP" sz="2600" dirty="0" smtClean="0">
                <a:solidFill>
                  <a:schemeClr val="bg1"/>
                </a:solidFill>
                <a:latin typeface="Arial"/>
                <a:ea typeface="ヒラギノ丸ゴ ProN W4"/>
                <a:cs typeface="Arial"/>
              </a:rPr>
              <a:t>Small strain by PZT</a:t>
            </a:r>
          </a:p>
        </p:txBody>
      </p:sp>
      <p:sp>
        <p:nvSpPr>
          <p:cNvPr id="16" name="テキスト ボックス 15"/>
          <p:cNvSpPr txBox="1"/>
          <p:nvPr/>
        </p:nvSpPr>
        <p:spPr>
          <a:xfrm rot="16200000">
            <a:off x="-975291" y="4072687"/>
            <a:ext cx="2816972" cy="400110"/>
          </a:xfrm>
          <a:prstGeom prst="rect">
            <a:avLst/>
          </a:prstGeom>
          <a:solidFill>
            <a:srgbClr val="FFFFFF"/>
          </a:solidFill>
        </p:spPr>
        <p:txBody>
          <a:bodyPr wrap="none" rtlCol="0">
            <a:spAutoFit/>
          </a:bodyPr>
          <a:lstStyle/>
          <a:p>
            <a:r>
              <a:rPr kumimoji="1" lang="en-US" altLang="ja-JP" sz="2000" dirty="0" smtClean="0">
                <a:latin typeface="Arial"/>
                <a:cs typeface="Arial"/>
              </a:rPr>
              <a:t>PZT control voltage (V)</a:t>
            </a:r>
            <a:endParaRPr kumimoji="1" lang="ja-JP" altLang="en-US" sz="2000" dirty="0">
              <a:latin typeface="Arial"/>
              <a:cs typeface="Arial"/>
            </a:endParaRPr>
          </a:p>
        </p:txBody>
      </p:sp>
      <p:sp>
        <p:nvSpPr>
          <p:cNvPr id="18" name="テキスト ボックス 17"/>
          <p:cNvSpPr txBox="1"/>
          <p:nvPr/>
        </p:nvSpPr>
        <p:spPr>
          <a:xfrm>
            <a:off x="1732549" y="6411825"/>
            <a:ext cx="2047405" cy="400110"/>
          </a:xfrm>
          <a:prstGeom prst="rect">
            <a:avLst/>
          </a:prstGeom>
          <a:solidFill>
            <a:srgbClr val="FFFFFF"/>
          </a:solidFill>
        </p:spPr>
        <p:txBody>
          <a:bodyPr wrap="none" rtlCol="0">
            <a:spAutoFit/>
          </a:bodyPr>
          <a:lstStyle/>
          <a:p>
            <a:r>
              <a:rPr kumimoji="1" lang="en-US" altLang="ja-JP" sz="2000" dirty="0" smtClean="0">
                <a:latin typeface="Arial"/>
                <a:cs typeface="Arial"/>
              </a:rPr>
              <a:t>Translation (µm)</a:t>
            </a:r>
            <a:endParaRPr kumimoji="1" lang="ja-JP" altLang="en-US" sz="2000" dirty="0">
              <a:latin typeface="Arial"/>
              <a:cs typeface="Arial"/>
            </a:endParaRPr>
          </a:p>
        </p:txBody>
      </p:sp>
      <p:sp>
        <p:nvSpPr>
          <p:cNvPr id="19" name="テキスト ボックス 18"/>
          <p:cNvSpPr txBox="1"/>
          <p:nvPr/>
        </p:nvSpPr>
        <p:spPr>
          <a:xfrm>
            <a:off x="6701471" y="6427315"/>
            <a:ext cx="2047405" cy="400110"/>
          </a:xfrm>
          <a:prstGeom prst="rect">
            <a:avLst/>
          </a:prstGeom>
          <a:solidFill>
            <a:srgbClr val="FFFFFF"/>
          </a:solidFill>
        </p:spPr>
        <p:txBody>
          <a:bodyPr wrap="none" rtlCol="0">
            <a:spAutoFit/>
          </a:bodyPr>
          <a:lstStyle/>
          <a:p>
            <a:r>
              <a:rPr kumimoji="1" lang="en-US" altLang="ja-JP" sz="2000" dirty="0" smtClean="0">
                <a:latin typeface="Arial"/>
                <a:cs typeface="Arial"/>
              </a:rPr>
              <a:t>Translation (µm)</a:t>
            </a:r>
            <a:endParaRPr kumimoji="1" lang="ja-JP" altLang="en-US" sz="2000" dirty="0">
              <a:latin typeface="Arial"/>
              <a:cs typeface="Arial"/>
            </a:endParaRPr>
          </a:p>
        </p:txBody>
      </p:sp>
      <p:sp>
        <p:nvSpPr>
          <p:cNvPr id="20" name="テキスト ボックス 19"/>
          <p:cNvSpPr txBox="1"/>
          <p:nvPr/>
        </p:nvSpPr>
        <p:spPr>
          <a:xfrm rot="16200000">
            <a:off x="3797278" y="4132147"/>
            <a:ext cx="2816972" cy="400110"/>
          </a:xfrm>
          <a:prstGeom prst="rect">
            <a:avLst/>
          </a:prstGeom>
          <a:solidFill>
            <a:srgbClr val="FFFFFF"/>
          </a:solidFill>
        </p:spPr>
        <p:txBody>
          <a:bodyPr wrap="none" rtlCol="0">
            <a:spAutoFit/>
          </a:bodyPr>
          <a:lstStyle/>
          <a:p>
            <a:r>
              <a:rPr kumimoji="1" lang="en-US" altLang="ja-JP" sz="2000" dirty="0" smtClean="0">
                <a:latin typeface="Arial"/>
                <a:cs typeface="Arial"/>
              </a:rPr>
              <a:t>PZT control voltage (V)</a:t>
            </a:r>
            <a:endParaRPr kumimoji="1" lang="ja-JP" altLang="en-US" sz="2000" dirty="0">
              <a:latin typeface="Arial"/>
              <a:cs typeface="Arial"/>
            </a:endParaRPr>
          </a:p>
        </p:txBody>
      </p:sp>
      <p:sp>
        <p:nvSpPr>
          <p:cNvPr id="21" name="テキスト ボックス 20"/>
          <p:cNvSpPr txBox="1"/>
          <p:nvPr/>
        </p:nvSpPr>
        <p:spPr>
          <a:xfrm>
            <a:off x="1931407" y="1837790"/>
            <a:ext cx="1358866" cy="400110"/>
          </a:xfrm>
          <a:prstGeom prst="rect">
            <a:avLst/>
          </a:prstGeom>
          <a:solidFill>
            <a:srgbClr val="FFFFFF"/>
          </a:solidFill>
        </p:spPr>
        <p:txBody>
          <a:bodyPr wrap="none" rtlCol="0">
            <a:spAutoFit/>
          </a:bodyPr>
          <a:lstStyle/>
          <a:p>
            <a:r>
              <a:rPr kumimoji="1" lang="en-US" altLang="ja-JP" sz="2000" dirty="0" smtClean="0">
                <a:latin typeface="Arial"/>
                <a:cs typeface="Arial"/>
              </a:rPr>
              <a:t>Strain (µ</a:t>
            </a:r>
            <a:r>
              <a:rPr kumimoji="1" lang="en-US" altLang="ja-JP" sz="2000" dirty="0" err="1" smtClean="0">
                <a:latin typeface="Arial"/>
                <a:cs typeface="Arial"/>
              </a:rPr>
              <a:t>ε</a:t>
            </a:r>
            <a:r>
              <a:rPr kumimoji="1" lang="en-US" altLang="ja-JP" sz="2000" dirty="0" smtClean="0">
                <a:latin typeface="Arial"/>
                <a:cs typeface="Arial"/>
              </a:rPr>
              <a:t>)</a:t>
            </a:r>
            <a:endParaRPr kumimoji="1" lang="ja-JP" altLang="en-US" sz="2000" dirty="0">
              <a:latin typeface="Arial"/>
              <a:cs typeface="Arial"/>
            </a:endParaRPr>
          </a:p>
        </p:txBody>
      </p:sp>
      <p:sp>
        <p:nvSpPr>
          <p:cNvPr id="22" name="テキスト ボックス 21"/>
          <p:cNvSpPr txBox="1"/>
          <p:nvPr/>
        </p:nvSpPr>
        <p:spPr>
          <a:xfrm>
            <a:off x="6870466" y="1889288"/>
            <a:ext cx="1358866" cy="400110"/>
          </a:xfrm>
          <a:prstGeom prst="rect">
            <a:avLst/>
          </a:prstGeom>
          <a:solidFill>
            <a:srgbClr val="FFFFFF"/>
          </a:solidFill>
        </p:spPr>
        <p:txBody>
          <a:bodyPr wrap="none" rtlCol="0">
            <a:spAutoFit/>
          </a:bodyPr>
          <a:lstStyle/>
          <a:p>
            <a:r>
              <a:rPr kumimoji="1" lang="en-US" altLang="ja-JP" sz="2000" dirty="0" smtClean="0">
                <a:latin typeface="Arial"/>
                <a:cs typeface="Arial"/>
              </a:rPr>
              <a:t>Strain (µ</a:t>
            </a:r>
            <a:r>
              <a:rPr kumimoji="1" lang="en-US" altLang="ja-JP" sz="2000" dirty="0" err="1" smtClean="0">
                <a:latin typeface="Arial"/>
                <a:cs typeface="Arial"/>
              </a:rPr>
              <a:t>ε</a:t>
            </a:r>
            <a:r>
              <a:rPr kumimoji="1" lang="en-US" altLang="ja-JP" sz="2000" dirty="0" smtClean="0">
                <a:latin typeface="Arial"/>
                <a:cs typeface="Arial"/>
              </a:rPr>
              <a:t>)</a:t>
            </a:r>
            <a:endParaRPr kumimoji="1" lang="ja-JP" altLang="en-US" sz="2000" dirty="0">
              <a:latin typeface="Arial"/>
              <a:cs typeface="Arial"/>
            </a:endParaRPr>
          </a:p>
        </p:txBody>
      </p:sp>
      <p:sp>
        <p:nvSpPr>
          <p:cNvPr id="23" name="テキスト ボックス 22"/>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4225784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41635" y="2276876"/>
            <a:ext cx="4369405" cy="954107"/>
          </a:xfrm>
          <a:prstGeom prst="rect">
            <a:avLst/>
          </a:prstGeom>
          <a:solidFill>
            <a:srgbClr val="007E39"/>
          </a:solidFill>
        </p:spPr>
        <p:txBody>
          <a:bodyPr wrap="none" rtlCol="0">
            <a:spAutoFit/>
          </a:bodyPr>
          <a:lstStyle/>
          <a:p>
            <a:pPr algn="ctr"/>
            <a:r>
              <a:rPr kumimoji="1" lang="en-US" altLang="ja-JP" sz="2800" dirty="0" smtClean="0">
                <a:solidFill>
                  <a:schemeClr val="bg1"/>
                </a:solidFill>
                <a:latin typeface="Arial"/>
                <a:cs typeface="Arial"/>
              </a:rPr>
              <a:t>Fluctuation of PZT voltage</a:t>
            </a:r>
          </a:p>
          <a:p>
            <a:pPr algn="ctr"/>
            <a:r>
              <a:rPr kumimoji="1" lang="en-US" altLang="ja-JP" sz="2800" dirty="0" smtClean="0">
                <a:solidFill>
                  <a:schemeClr val="bg1"/>
                </a:solidFill>
                <a:latin typeface="Arial"/>
                <a:cs typeface="Arial"/>
              </a:rPr>
              <a:t>10mV</a:t>
            </a:r>
            <a:endParaRPr kumimoji="1" lang="ja-JP" altLang="en-US" sz="2800" dirty="0">
              <a:solidFill>
                <a:schemeClr val="bg1"/>
              </a:solidFill>
              <a:latin typeface="Arial"/>
              <a:cs typeface="Arial"/>
            </a:endParaRPr>
          </a:p>
        </p:txBody>
      </p:sp>
      <p:sp>
        <p:nvSpPr>
          <p:cNvPr id="9" name="テキスト ボックス 8"/>
          <p:cNvSpPr txBox="1"/>
          <p:nvPr/>
        </p:nvSpPr>
        <p:spPr>
          <a:xfrm>
            <a:off x="1291787" y="3933060"/>
            <a:ext cx="2778826" cy="954107"/>
          </a:xfrm>
          <a:prstGeom prst="rect">
            <a:avLst/>
          </a:prstGeom>
          <a:solidFill>
            <a:srgbClr val="0000FF"/>
          </a:solidFill>
        </p:spPr>
        <p:txBody>
          <a:bodyPr wrap="none" rtlCol="0">
            <a:spAutoFit/>
          </a:bodyPr>
          <a:lstStyle/>
          <a:p>
            <a:pPr algn="ctr"/>
            <a:r>
              <a:rPr lang="en-US" altLang="ja-JP" sz="2800" dirty="0" smtClean="0">
                <a:solidFill>
                  <a:schemeClr val="bg1"/>
                </a:solidFill>
                <a:latin typeface="Arial"/>
                <a:cs typeface="Arial"/>
              </a:rPr>
              <a:t>Strain sensitivity</a:t>
            </a:r>
            <a:endParaRPr kumimoji="1" lang="en-US" altLang="ja-JP" sz="2800" dirty="0" smtClean="0">
              <a:solidFill>
                <a:schemeClr val="bg1"/>
              </a:solidFill>
              <a:latin typeface="Arial"/>
              <a:cs typeface="Arial"/>
            </a:endParaRPr>
          </a:p>
          <a:p>
            <a:pPr algn="ctr"/>
            <a:r>
              <a:rPr kumimoji="1" lang="en-US" altLang="ja-JP" sz="2800" dirty="0" smtClean="0">
                <a:solidFill>
                  <a:schemeClr val="bg1"/>
                </a:solidFill>
                <a:latin typeface="Arial"/>
                <a:cs typeface="Arial"/>
              </a:rPr>
              <a:t>281 mV/µm</a:t>
            </a:r>
            <a:endParaRPr kumimoji="1" lang="ja-JP" altLang="en-US" sz="2800" dirty="0">
              <a:solidFill>
                <a:schemeClr val="bg1"/>
              </a:solidFill>
              <a:latin typeface="Arial"/>
              <a:cs typeface="Arial"/>
            </a:endParaRPr>
          </a:p>
        </p:txBody>
      </p:sp>
      <p:sp>
        <p:nvSpPr>
          <p:cNvPr id="5" name="テキスト ボックス 4"/>
          <p:cNvSpPr txBox="1"/>
          <p:nvPr/>
        </p:nvSpPr>
        <p:spPr>
          <a:xfrm>
            <a:off x="2486677" y="3276272"/>
            <a:ext cx="389049" cy="584776"/>
          </a:xfrm>
          <a:prstGeom prst="rect">
            <a:avLst/>
          </a:prstGeom>
          <a:noFill/>
        </p:spPr>
        <p:txBody>
          <a:bodyPr wrap="none" rtlCol="0">
            <a:spAutoFit/>
          </a:bodyPr>
          <a:lstStyle/>
          <a:p>
            <a:pPr algn="ctr"/>
            <a:r>
              <a:rPr lang="en-US" altLang="en-US" sz="3200" dirty="0" smtClean="0">
                <a:latin typeface="+mj-ea"/>
                <a:ea typeface="+mj-ea"/>
              </a:rPr>
              <a:t>÷</a:t>
            </a:r>
            <a:endParaRPr kumimoji="1" lang="ja-JP" altLang="en-US" sz="3200" dirty="0">
              <a:latin typeface="+mj-ea"/>
              <a:ea typeface="+mj-ea"/>
            </a:endParaRPr>
          </a:p>
        </p:txBody>
      </p:sp>
      <p:sp>
        <p:nvSpPr>
          <p:cNvPr id="10" name="下矢印 9"/>
          <p:cNvSpPr/>
          <p:nvPr/>
        </p:nvSpPr>
        <p:spPr bwMode="auto">
          <a:xfrm>
            <a:off x="2393168" y="5085184"/>
            <a:ext cx="576064" cy="6480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13" name="テキスト ボックス 12"/>
          <p:cNvSpPr txBox="1"/>
          <p:nvPr/>
        </p:nvSpPr>
        <p:spPr>
          <a:xfrm>
            <a:off x="525928" y="5949280"/>
            <a:ext cx="4303307" cy="523220"/>
          </a:xfrm>
          <a:prstGeom prst="rect">
            <a:avLst/>
          </a:prstGeom>
          <a:noFill/>
        </p:spPr>
        <p:txBody>
          <a:bodyPr wrap="none" rtlCol="0">
            <a:spAutoFit/>
          </a:bodyPr>
          <a:lstStyle/>
          <a:p>
            <a:r>
              <a:rPr lang="en-US" altLang="ja-JP" sz="2800" dirty="0" smtClean="0">
                <a:solidFill>
                  <a:srgbClr val="FF0000"/>
                </a:solidFill>
                <a:latin typeface="Arial"/>
                <a:cs typeface="Arial"/>
              </a:rPr>
              <a:t>Min. Translation</a:t>
            </a:r>
            <a:r>
              <a:rPr lang="ja-JP" altLang="en-US" sz="2800" dirty="0" smtClean="0">
                <a:solidFill>
                  <a:srgbClr val="FF0000"/>
                </a:solidFill>
                <a:latin typeface="Arial"/>
                <a:cs typeface="Arial"/>
              </a:rPr>
              <a:t>：</a:t>
            </a:r>
            <a:r>
              <a:rPr lang="en-US" altLang="ja-JP" sz="2800" dirty="0" smtClean="0">
                <a:solidFill>
                  <a:srgbClr val="FF0000"/>
                </a:solidFill>
                <a:latin typeface="Arial"/>
                <a:cs typeface="Arial"/>
              </a:rPr>
              <a:t>0.036µm</a:t>
            </a:r>
            <a:endParaRPr kumimoji="1" lang="ja-JP" altLang="en-US" sz="2800" dirty="0">
              <a:solidFill>
                <a:srgbClr val="FF0000"/>
              </a:solidFill>
              <a:latin typeface="Arial"/>
              <a:cs typeface="Arial"/>
            </a:endParaRPr>
          </a:p>
        </p:txBody>
      </p:sp>
      <p:sp>
        <p:nvSpPr>
          <p:cNvPr id="18" name="テキスト ボックス 17"/>
          <p:cNvSpPr txBox="1"/>
          <p:nvPr/>
        </p:nvSpPr>
        <p:spPr>
          <a:xfrm>
            <a:off x="6116323" y="3933060"/>
            <a:ext cx="2778826" cy="954107"/>
          </a:xfrm>
          <a:prstGeom prst="rect">
            <a:avLst/>
          </a:prstGeom>
          <a:solidFill>
            <a:srgbClr val="0000FF"/>
          </a:solidFill>
        </p:spPr>
        <p:txBody>
          <a:bodyPr wrap="none" rtlCol="0">
            <a:spAutoFit/>
          </a:bodyPr>
          <a:lstStyle/>
          <a:p>
            <a:pPr algn="ctr"/>
            <a:r>
              <a:rPr lang="en-US" altLang="ja-JP" sz="2800" dirty="0">
                <a:solidFill>
                  <a:schemeClr val="bg1"/>
                </a:solidFill>
                <a:latin typeface="Arial"/>
                <a:cs typeface="Arial"/>
              </a:rPr>
              <a:t>Strain sensitivity</a:t>
            </a:r>
          </a:p>
          <a:p>
            <a:pPr algn="ctr"/>
            <a:r>
              <a:rPr lang="en-US" altLang="ja-JP" sz="2800" dirty="0">
                <a:solidFill>
                  <a:schemeClr val="bg1"/>
                </a:solidFill>
                <a:latin typeface="Arial"/>
                <a:cs typeface="Arial"/>
              </a:rPr>
              <a:t>281 mV/µm</a:t>
            </a:r>
            <a:endParaRPr lang="ja-JP" altLang="en-US" sz="2800" dirty="0">
              <a:solidFill>
                <a:schemeClr val="bg1"/>
              </a:solidFill>
              <a:latin typeface="Arial"/>
              <a:cs typeface="Arial"/>
            </a:endParaRPr>
          </a:p>
        </p:txBody>
      </p:sp>
      <p:sp>
        <p:nvSpPr>
          <p:cNvPr id="19" name="テキスト ボックス 18"/>
          <p:cNvSpPr txBox="1"/>
          <p:nvPr/>
        </p:nvSpPr>
        <p:spPr>
          <a:xfrm>
            <a:off x="7311214" y="3276272"/>
            <a:ext cx="389049" cy="584776"/>
          </a:xfrm>
          <a:prstGeom prst="rect">
            <a:avLst/>
          </a:prstGeom>
          <a:noFill/>
        </p:spPr>
        <p:txBody>
          <a:bodyPr wrap="none" rtlCol="0">
            <a:spAutoFit/>
          </a:bodyPr>
          <a:lstStyle/>
          <a:p>
            <a:pPr algn="ctr"/>
            <a:r>
              <a:rPr lang="en-US" altLang="en-US" sz="3200" dirty="0" smtClean="0">
                <a:latin typeface="+mj-ea"/>
                <a:ea typeface="+mj-ea"/>
              </a:rPr>
              <a:t>÷</a:t>
            </a:r>
            <a:endParaRPr kumimoji="1" lang="ja-JP" altLang="en-US" sz="3200" dirty="0">
              <a:latin typeface="+mj-ea"/>
              <a:ea typeface="+mj-ea"/>
            </a:endParaRPr>
          </a:p>
        </p:txBody>
      </p:sp>
      <p:sp>
        <p:nvSpPr>
          <p:cNvPr id="20" name="下矢印 19"/>
          <p:cNvSpPr/>
          <p:nvPr/>
        </p:nvSpPr>
        <p:spPr bwMode="auto">
          <a:xfrm>
            <a:off x="7217704" y="5085184"/>
            <a:ext cx="576064" cy="648072"/>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cxnSp>
        <p:nvCxnSpPr>
          <p:cNvPr id="23" name="直線コネクタ 22"/>
          <p:cNvCxnSpPr/>
          <p:nvPr/>
        </p:nvCxnSpPr>
        <p:spPr bwMode="auto">
          <a:xfrm>
            <a:off x="4953000" y="1340768"/>
            <a:ext cx="0" cy="5400600"/>
          </a:xfrm>
          <a:prstGeom prst="line">
            <a:avLst/>
          </a:prstGeom>
          <a:noFill/>
          <a:ln w="38100" cap="flat" cmpd="sng" algn="ctr">
            <a:solidFill>
              <a:schemeClr val="tx1"/>
            </a:solidFill>
            <a:prstDash val="sysDash"/>
            <a:round/>
            <a:headEnd type="none" w="med" len="med"/>
            <a:tailEnd type="none" w="med" len="med"/>
          </a:ln>
          <a:effectLst/>
        </p:spPr>
      </p:cxnSp>
      <p:sp>
        <p:nvSpPr>
          <p:cNvPr id="16" name="テキスト ボックス 15"/>
          <p:cNvSpPr txBox="1"/>
          <p:nvPr/>
        </p:nvSpPr>
        <p:spPr>
          <a:xfrm>
            <a:off x="-7971" y="265258"/>
            <a:ext cx="9906000" cy="830997"/>
          </a:xfrm>
          <a:prstGeom prst="rect">
            <a:avLst/>
          </a:prstGeom>
          <a:noFill/>
        </p:spPr>
        <p:txBody>
          <a:bodyPr wrap="square" rtlCol="0">
            <a:spAutoFit/>
          </a:bodyPr>
          <a:lstStyle/>
          <a:p>
            <a:pPr algn="ctr"/>
            <a:r>
              <a:rPr lang="en-US" altLang="ja-JP" sz="4800" dirty="0" smtClean="0">
                <a:latin typeface="Arial"/>
                <a:ea typeface="ヒラギノ丸ゴ ProN W4"/>
                <a:cs typeface="Arial"/>
              </a:rPr>
              <a:t>Static strain sensing</a:t>
            </a:r>
            <a:r>
              <a:rPr lang="ja-JP" altLang="en-US" sz="4800" dirty="0" smtClean="0">
                <a:latin typeface="Arial"/>
                <a:ea typeface="ヒラギノ丸ゴ ProN W4"/>
                <a:cs typeface="Arial"/>
              </a:rPr>
              <a:t>（</a:t>
            </a:r>
            <a:r>
              <a:rPr lang="en-US" altLang="ja-JP" sz="4800" dirty="0" smtClean="0">
                <a:latin typeface="Arial"/>
                <a:ea typeface="ヒラギノ丸ゴ ProN W4"/>
                <a:cs typeface="Arial"/>
              </a:rPr>
              <a:t>2</a:t>
            </a:r>
            <a:r>
              <a:rPr lang="ja-JP" altLang="en-US" sz="4800" dirty="0" smtClean="0">
                <a:latin typeface="Arial"/>
                <a:ea typeface="ヒラギノ丸ゴ ProN W4"/>
                <a:cs typeface="Arial"/>
              </a:rPr>
              <a:t>）</a:t>
            </a:r>
            <a:endParaRPr kumimoji="1" lang="ja-JP" altLang="en-US" sz="4800" dirty="0">
              <a:latin typeface="Arial"/>
              <a:ea typeface="ヒラギノ丸ゴ ProN W4"/>
              <a:cs typeface="Arial"/>
            </a:endParaRPr>
          </a:p>
        </p:txBody>
      </p:sp>
      <p:sp>
        <p:nvSpPr>
          <p:cNvPr id="22" name="正方形/長方形 21"/>
          <p:cNvSpPr/>
          <p:nvPr/>
        </p:nvSpPr>
        <p:spPr>
          <a:xfrm>
            <a:off x="342157" y="1358921"/>
            <a:ext cx="4435855" cy="523220"/>
          </a:xfrm>
          <a:prstGeom prst="rect">
            <a:avLst/>
          </a:prstGeom>
          <a:solidFill>
            <a:schemeClr val="tx1"/>
          </a:solidFill>
        </p:spPr>
        <p:txBody>
          <a:bodyPr wrap="none">
            <a:spAutoFit/>
          </a:bodyPr>
          <a:lstStyle/>
          <a:p>
            <a:r>
              <a:rPr lang="en-US" altLang="ja-JP" sz="2800" dirty="0" smtClean="0">
                <a:solidFill>
                  <a:schemeClr val="bg1"/>
                </a:solidFill>
                <a:latin typeface="Arial"/>
                <a:ea typeface="ヒラギノ丸ゴ ProN W4"/>
                <a:cs typeface="Arial"/>
              </a:rPr>
              <a:t>Detectable min. translation</a:t>
            </a:r>
          </a:p>
        </p:txBody>
      </p:sp>
      <p:sp>
        <p:nvSpPr>
          <p:cNvPr id="24" name="正方形/長方形 23"/>
          <p:cNvSpPr/>
          <p:nvPr/>
        </p:nvSpPr>
        <p:spPr>
          <a:xfrm>
            <a:off x="5291250" y="1340768"/>
            <a:ext cx="4535617" cy="523220"/>
          </a:xfrm>
          <a:prstGeom prst="rect">
            <a:avLst/>
          </a:prstGeom>
          <a:solidFill>
            <a:schemeClr val="tx1"/>
          </a:solidFill>
        </p:spPr>
        <p:txBody>
          <a:bodyPr wrap="none">
            <a:spAutoFit/>
          </a:bodyPr>
          <a:lstStyle/>
          <a:p>
            <a:r>
              <a:rPr lang="en-US" altLang="ja-JP" sz="2800" dirty="0" smtClean="0">
                <a:solidFill>
                  <a:schemeClr val="bg1"/>
                </a:solidFill>
                <a:latin typeface="Arial"/>
                <a:ea typeface="ヒラギノ丸ゴ ProN W4"/>
                <a:cs typeface="Arial"/>
              </a:rPr>
              <a:t>Detectable max. translation</a:t>
            </a:r>
          </a:p>
        </p:txBody>
      </p:sp>
      <p:sp>
        <p:nvSpPr>
          <p:cNvPr id="25" name="テキスト ボックス 24"/>
          <p:cNvSpPr txBox="1"/>
          <p:nvPr/>
        </p:nvSpPr>
        <p:spPr>
          <a:xfrm>
            <a:off x="5701951" y="2276876"/>
            <a:ext cx="3671072" cy="954107"/>
          </a:xfrm>
          <a:prstGeom prst="rect">
            <a:avLst/>
          </a:prstGeom>
          <a:solidFill>
            <a:srgbClr val="007E39"/>
          </a:solidFill>
        </p:spPr>
        <p:txBody>
          <a:bodyPr wrap="none" rtlCol="0">
            <a:spAutoFit/>
          </a:bodyPr>
          <a:lstStyle/>
          <a:p>
            <a:pPr algn="ctr"/>
            <a:r>
              <a:rPr kumimoji="1" lang="en-US" altLang="ja-JP" sz="2800" dirty="0" smtClean="0">
                <a:solidFill>
                  <a:schemeClr val="bg1"/>
                </a:solidFill>
                <a:latin typeface="Arial"/>
                <a:cs typeface="Arial"/>
              </a:rPr>
              <a:t>Range of PZT voltage</a:t>
            </a:r>
          </a:p>
          <a:p>
            <a:pPr algn="ctr"/>
            <a:r>
              <a:rPr kumimoji="1" lang="en-US" altLang="ja-JP" sz="2800" dirty="0" smtClean="0">
                <a:solidFill>
                  <a:schemeClr val="bg1"/>
                </a:solidFill>
                <a:latin typeface="Arial"/>
                <a:cs typeface="Arial"/>
              </a:rPr>
              <a:t>10V</a:t>
            </a:r>
            <a:endParaRPr kumimoji="1" lang="ja-JP" altLang="en-US" sz="2800" dirty="0">
              <a:solidFill>
                <a:schemeClr val="bg1"/>
              </a:solidFill>
              <a:latin typeface="Arial"/>
              <a:cs typeface="Arial"/>
            </a:endParaRPr>
          </a:p>
        </p:txBody>
      </p:sp>
      <p:sp>
        <p:nvSpPr>
          <p:cNvPr id="26" name="テキスト ボックス 25"/>
          <p:cNvSpPr txBox="1"/>
          <p:nvPr/>
        </p:nvSpPr>
        <p:spPr>
          <a:xfrm>
            <a:off x="5562039" y="5981176"/>
            <a:ext cx="3903908" cy="523220"/>
          </a:xfrm>
          <a:prstGeom prst="rect">
            <a:avLst/>
          </a:prstGeom>
          <a:noFill/>
        </p:spPr>
        <p:txBody>
          <a:bodyPr wrap="none" rtlCol="0">
            <a:spAutoFit/>
          </a:bodyPr>
          <a:lstStyle/>
          <a:p>
            <a:r>
              <a:rPr lang="en-US" altLang="ja-JP" sz="2800" dirty="0" smtClean="0">
                <a:solidFill>
                  <a:srgbClr val="FF0000"/>
                </a:solidFill>
                <a:latin typeface="Arial"/>
                <a:cs typeface="Arial"/>
              </a:rPr>
              <a:t>Max. Translation</a:t>
            </a:r>
            <a:r>
              <a:rPr lang="ja-JP" altLang="en-US" sz="2800" dirty="0" smtClean="0">
                <a:solidFill>
                  <a:srgbClr val="FF0000"/>
                </a:solidFill>
                <a:latin typeface="Arial"/>
                <a:cs typeface="Arial"/>
              </a:rPr>
              <a:t>：</a:t>
            </a:r>
            <a:r>
              <a:rPr lang="en-US" altLang="ja-JP" sz="2800" dirty="0" smtClean="0">
                <a:solidFill>
                  <a:srgbClr val="FF0000"/>
                </a:solidFill>
                <a:latin typeface="Arial"/>
                <a:cs typeface="Arial"/>
              </a:rPr>
              <a:t>36µm</a:t>
            </a:r>
            <a:endParaRPr kumimoji="1" lang="ja-JP" altLang="en-US" sz="2800" dirty="0">
              <a:solidFill>
                <a:srgbClr val="FF0000"/>
              </a:solidFill>
              <a:latin typeface="Arial"/>
              <a:cs typeface="Arial"/>
            </a:endParaRPr>
          </a:p>
        </p:txBody>
      </p:sp>
    </p:spTree>
    <p:extLst>
      <p:ext uri="{BB962C8B-B14F-4D97-AF65-F5344CB8AC3E}">
        <p14:creationId xmlns:p14="http://schemas.microsoft.com/office/powerpoint/2010/main" val="3667036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ogura2.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2" y="1664501"/>
            <a:ext cx="5241945" cy="4256820"/>
          </a:xfrm>
          <a:prstGeom prst="rect">
            <a:avLst/>
          </a:prstGeom>
        </p:spPr>
      </p:pic>
      <p:sp>
        <p:nvSpPr>
          <p:cNvPr id="59" name="正方形/長方形 58"/>
          <p:cNvSpPr/>
          <p:nvPr/>
        </p:nvSpPr>
        <p:spPr>
          <a:xfrm>
            <a:off x="-3015091" y="6556020"/>
            <a:ext cx="2542044" cy="3318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000" dirty="0" smtClean="0">
              <a:solidFill>
                <a:schemeClr val="tx1"/>
              </a:solidFill>
              <a:latin typeface="Arial" pitchFamily="34" charset="0"/>
              <a:ea typeface="ＭＳ ゴシック" pitchFamily="49" charset="-128"/>
              <a:cs typeface="Arial" pitchFamily="34" charset="0"/>
            </a:endParaRPr>
          </a:p>
          <a:p>
            <a:pPr algn="ctr"/>
            <a:endParaRPr lang="en-US" altLang="ja-JP" sz="2400" b="1" dirty="0" smtClean="0">
              <a:solidFill>
                <a:schemeClr val="tx1"/>
              </a:solidFill>
              <a:latin typeface="ＭＳ ゴシック" pitchFamily="49" charset="-128"/>
              <a:ea typeface="ＭＳ ゴシック" pitchFamily="49" charset="-128"/>
            </a:endParaRPr>
          </a:p>
        </p:txBody>
      </p:sp>
      <p:sp>
        <p:nvSpPr>
          <p:cNvPr id="153" name="正方形/長方形 152"/>
          <p:cNvSpPr/>
          <p:nvPr/>
        </p:nvSpPr>
        <p:spPr>
          <a:xfrm>
            <a:off x="3412285" y="-695868"/>
            <a:ext cx="3172229" cy="330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chemeClr val="tx1"/>
                </a:solidFill>
                <a:latin typeface="Arial" pitchFamily="34" charset="0"/>
                <a:ea typeface="ＭＳ ゴシック" pitchFamily="49" charset="-128"/>
                <a:cs typeface="Arial" pitchFamily="34" charset="0"/>
              </a:rPr>
              <a:t>THOLABS</a:t>
            </a:r>
          </a:p>
        </p:txBody>
      </p:sp>
      <p:sp>
        <p:nvSpPr>
          <p:cNvPr id="83" name="正方形/長方形 82"/>
          <p:cNvSpPr/>
          <p:nvPr/>
        </p:nvSpPr>
        <p:spPr>
          <a:xfrm>
            <a:off x="5546139" y="1556792"/>
            <a:ext cx="4000888" cy="523220"/>
          </a:xfrm>
          <a:prstGeom prst="rect">
            <a:avLst/>
          </a:prstGeom>
          <a:solidFill>
            <a:schemeClr val="tx1"/>
          </a:solidFill>
        </p:spPr>
        <p:txBody>
          <a:bodyPr wrap="none">
            <a:spAutoFit/>
          </a:bodyPr>
          <a:lstStyle/>
          <a:p>
            <a:r>
              <a:rPr lang="en-US" altLang="ja-JP" sz="2800" dirty="0" smtClean="0">
                <a:solidFill>
                  <a:schemeClr val="bg1"/>
                </a:solidFill>
                <a:latin typeface="ヒラギノ丸ゴ ProN W4"/>
                <a:ea typeface="ヒラギノ丸ゴ ProN W4"/>
                <a:cs typeface="ヒラギノ丸ゴ ProN W4"/>
              </a:rPr>
              <a:t>Freq. response @ LIA</a:t>
            </a:r>
          </a:p>
        </p:txBody>
      </p:sp>
      <p:grpSp>
        <p:nvGrpSpPr>
          <p:cNvPr id="3" name="図形グループ 2"/>
          <p:cNvGrpSpPr/>
          <p:nvPr/>
        </p:nvGrpSpPr>
        <p:grpSpPr>
          <a:xfrm>
            <a:off x="5279282" y="2169529"/>
            <a:ext cx="4619510" cy="4379671"/>
            <a:chOff x="5003256" y="2209800"/>
            <a:chExt cx="4902744" cy="4648200"/>
          </a:xfrm>
        </p:grpSpPr>
        <p:pic>
          <p:nvPicPr>
            <p:cNvPr id="14" name="図 13" descr="周波数応答性.tif"/>
            <p:cNvPicPr>
              <a:picLocks noChangeAspect="1"/>
            </p:cNvPicPr>
            <p:nvPr/>
          </p:nvPicPr>
          <p:blipFill>
            <a:blip r:embed="rId4"/>
            <a:stretch>
              <a:fillRect/>
            </a:stretch>
          </p:blipFill>
          <p:spPr>
            <a:xfrm>
              <a:off x="5003256" y="2209800"/>
              <a:ext cx="4902744" cy="4648200"/>
            </a:xfrm>
            <a:prstGeom prst="rect">
              <a:avLst/>
            </a:prstGeom>
          </p:spPr>
        </p:pic>
        <p:sp>
          <p:nvSpPr>
            <p:cNvPr id="15" name="正方形/長方形 14"/>
            <p:cNvSpPr/>
            <p:nvPr/>
          </p:nvSpPr>
          <p:spPr>
            <a:xfrm>
              <a:off x="6225006" y="3124200"/>
              <a:ext cx="995294" cy="489971"/>
            </a:xfrm>
            <a:prstGeom prst="rect">
              <a:avLst/>
            </a:prstGeom>
            <a:solidFill>
              <a:srgbClr val="0000FF"/>
            </a:solidFill>
          </p:spPr>
          <p:txBody>
            <a:bodyPr wrap="none">
              <a:spAutoFit/>
            </a:bodyPr>
            <a:lstStyle/>
            <a:p>
              <a:r>
                <a:rPr lang="en-US" altLang="ja-JP" sz="2400" dirty="0" smtClean="0">
                  <a:solidFill>
                    <a:schemeClr val="bg1"/>
                  </a:solidFill>
                  <a:latin typeface="ヒラギノ丸ゴ ProN W4"/>
                  <a:ea typeface="ヒラギノ丸ゴ ProN W4"/>
                  <a:cs typeface="ヒラギノ丸ゴ ProN W4"/>
                </a:rPr>
                <a:t>-3dB</a:t>
              </a:r>
            </a:p>
          </p:txBody>
        </p:sp>
        <p:cxnSp>
          <p:nvCxnSpPr>
            <p:cNvPr id="16" name="直線コネクタ 15"/>
            <p:cNvCxnSpPr/>
            <p:nvPr/>
          </p:nvCxnSpPr>
          <p:spPr bwMode="auto">
            <a:xfrm rot="5400000">
              <a:off x="7025228" y="4739230"/>
              <a:ext cx="3276600" cy="1588"/>
            </a:xfrm>
            <a:prstGeom prst="line">
              <a:avLst/>
            </a:prstGeom>
            <a:noFill/>
            <a:ln w="38100" cap="flat" cmpd="sng" algn="ctr">
              <a:solidFill>
                <a:schemeClr val="tx1"/>
              </a:solidFill>
              <a:prstDash val="dash"/>
              <a:round/>
              <a:headEnd type="none" w="med" len="med"/>
              <a:tailEnd type="none" w="med" len="med"/>
            </a:ln>
            <a:effectLst/>
          </p:spPr>
        </p:cxnSp>
      </p:grpSp>
      <p:sp>
        <p:nvSpPr>
          <p:cNvPr id="17" name="正方形/長方形 16"/>
          <p:cNvSpPr/>
          <p:nvPr/>
        </p:nvSpPr>
        <p:spPr>
          <a:xfrm>
            <a:off x="6618067" y="5109298"/>
            <a:ext cx="2108269" cy="646331"/>
          </a:xfrm>
          <a:prstGeom prst="rect">
            <a:avLst/>
          </a:prstGeom>
          <a:noFill/>
        </p:spPr>
        <p:txBody>
          <a:bodyPr wrap="none">
            <a:spAutoFit/>
          </a:bodyPr>
          <a:lstStyle/>
          <a:p>
            <a:pPr algn="r"/>
            <a:r>
              <a:rPr lang="en-US" altLang="ja-JP" dirty="0" smtClean="0">
                <a:solidFill>
                  <a:srgbClr val="000000"/>
                </a:solidFill>
                <a:latin typeface="ヒラギノ丸ゴ ProN W4"/>
                <a:ea typeface="ヒラギノ丸ゴ ProN W4"/>
                <a:cs typeface="ヒラギノ丸ゴ ProN W4"/>
              </a:rPr>
              <a:t>Cutoff frequency</a:t>
            </a:r>
          </a:p>
          <a:p>
            <a:pPr algn="r"/>
            <a:r>
              <a:rPr lang="en-US" altLang="ja-JP" dirty="0" smtClean="0">
                <a:solidFill>
                  <a:srgbClr val="000000"/>
                </a:solidFill>
                <a:latin typeface="ヒラギノ丸ゴ ProN W4"/>
                <a:ea typeface="ヒラギノ丸ゴ ProN W4"/>
                <a:cs typeface="ヒラギノ丸ゴ ProN W4"/>
              </a:rPr>
              <a:t>200Hz</a:t>
            </a:r>
          </a:p>
        </p:txBody>
      </p:sp>
      <p:sp>
        <p:nvSpPr>
          <p:cNvPr id="18" name="右矢印 17"/>
          <p:cNvSpPr/>
          <p:nvPr/>
        </p:nvSpPr>
        <p:spPr bwMode="auto">
          <a:xfrm rot="12901265" flipH="1">
            <a:off x="8350009" y="5779188"/>
            <a:ext cx="283308" cy="25489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 name="テキスト ボックス 1"/>
          <p:cNvSpPr txBox="1"/>
          <p:nvPr/>
        </p:nvSpPr>
        <p:spPr>
          <a:xfrm>
            <a:off x="5996456" y="3571131"/>
            <a:ext cx="2635221" cy="1200328"/>
          </a:xfrm>
          <a:prstGeom prst="rect">
            <a:avLst/>
          </a:prstGeom>
          <a:noFill/>
        </p:spPr>
        <p:txBody>
          <a:bodyPr wrap="square" rtlCol="0">
            <a:spAutoFit/>
          </a:bodyPr>
          <a:lstStyle/>
          <a:p>
            <a:pPr algn="ctr"/>
            <a:r>
              <a:rPr kumimoji="1" lang="en-US" altLang="ja-JP" sz="2400" dirty="0" smtClean="0">
                <a:solidFill>
                  <a:srgbClr val="FF0000"/>
                </a:solidFill>
              </a:rPr>
              <a:t>Consistent with frequency response in fiber comb</a:t>
            </a:r>
            <a:endParaRPr kumimoji="1" lang="ja-JP" altLang="en-US" sz="2400" dirty="0">
              <a:solidFill>
                <a:srgbClr val="FF0000"/>
              </a:solidFill>
            </a:endParaRPr>
          </a:p>
        </p:txBody>
      </p:sp>
      <p:sp>
        <p:nvSpPr>
          <p:cNvPr id="22" name="正方形/長方形 21"/>
          <p:cNvSpPr/>
          <p:nvPr/>
        </p:nvSpPr>
        <p:spPr>
          <a:xfrm>
            <a:off x="1086388" y="1141280"/>
            <a:ext cx="3258349" cy="523220"/>
          </a:xfrm>
          <a:prstGeom prst="rect">
            <a:avLst/>
          </a:prstGeom>
          <a:solidFill>
            <a:schemeClr val="tx1"/>
          </a:solidFill>
        </p:spPr>
        <p:txBody>
          <a:bodyPr wrap="none">
            <a:spAutoFit/>
          </a:bodyPr>
          <a:lstStyle/>
          <a:p>
            <a:r>
              <a:rPr lang="en-US" altLang="ja-JP" sz="2800" dirty="0" smtClean="0">
                <a:solidFill>
                  <a:schemeClr val="bg1"/>
                </a:solidFill>
                <a:latin typeface="Arial"/>
                <a:ea typeface="ヒラギノ丸ゴ ProN W4"/>
                <a:cs typeface="Arial"/>
              </a:rPr>
              <a:t>Experimental setup</a:t>
            </a:r>
          </a:p>
        </p:txBody>
      </p:sp>
      <p:sp>
        <p:nvSpPr>
          <p:cNvPr id="19" name="テキスト ボックス 18"/>
          <p:cNvSpPr txBox="1"/>
          <p:nvPr/>
        </p:nvSpPr>
        <p:spPr>
          <a:xfrm>
            <a:off x="-51933" y="-167588"/>
            <a:ext cx="7942179" cy="1323439"/>
          </a:xfrm>
          <a:prstGeom prst="rect">
            <a:avLst/>
          </a:prstGeom>
          <a:solidFill>
            <a:srgbClr val="FFFFFF">
              <a:alpha val="80000"/>
            </a:srgbClr>
          </a:solidFill>
        </p:spPr>
        <p:txBody>
          <a:bodyPr wrap="square" rtlCol="0">
            <a:spAutoFit/>
          </a:bodyPr>
          <a:lstStyle/>
          <a:p>
            <a:pPr algn="ctr"/>
            <a:r>
              <a:rPr lang="en-US" altLang="ja-JP" sz="4000" dirty="0" smtClean="0">
                <a:latin typeface="Arial"/>
                <a:ea typeface="ヒラギノ丸ゴ ProN W4"/>
                <a:cs typeface="Arial"/>
              </a:rPr>
              <a:t>Dynamic strain sensing</a:t>
            </a:r>
            <a:br>
              <a:rPr lang="en-US" altLang="ja-JP" sz="4000" dirty="0" smtClean="0">
                <a:latin typeface="Arial"/>
                <a:ea typeface="ヒラギノ丸ゴ ProN W4"/>
                <a:cs typeface="Arial"/>
              </a:rPr>
            </a:br>
            <a:r>
              <a:rPr lang="ja-JP" altLang="en-US" sz="4000" dirty="0" smtClean="0">
                <a:latin typeface="Arial"/>
                <a:ea typeface="ヒラギノ丸ゴ ProN W4"/>
                <a:cs typeface="Arial"/>
              </a:rPr>
              <a:t>（</a:t>
            </a:r>
            <a:r>
              <a:rPr lang="en-US" altLang="ja-JP" sz="4000" dirty="0" smtClean="0">
                <a:latin typeface="Arial"/>
                <a:ea typeface="ヒラギノ丸ゴ ProN W4"/>
                <a:cs typeface="Arial"/>
              </a:rPr>
              <a:t>periodic strain, closed loop</a:t>
            </a:r>
            <a:r>
              <a:rPr lang="ja-JP" altLang="en-US" sz="4000" dirty="0" smtClean="0">
                <a:latin typeface="Arial"/>
                <a:ea typeface="ヒラギノ丸ゴ ProN W4"/>
                <a:cs typeface="Arial"/>
              </a:rPr>
              <a:t>）</a:t>
            </a:r>
            <a:endParaRPr kumimoji="1" lang="ja-JP" altLang="en-US" sz="4000" dirty="0">
              <a:latin typeface="Arial"/>
              <a:ea typeface="ヒラギノ丸ゴ ProN W4"/>
              <a:cs typeface="Arial"/>
            </a:endParaRPr>
          </a:p>
        </p:txBody>
      </p:sp>
      <p:sp>
        <p:nvSpPr>
          <p:cNvPr id="24" name="テキスト ボックス 23"/>
          <p:cNvSpPr txBox="1"/>
          <p:nvPr/>
        </p:nvSpPr>
        <p:spPr>
          <a:xfrm rot="16200000">
            <a:off x="4005408" y="3565443"/>
            <a:ext cx="2701199" cy="461665"/>
          </a:xfrm>
          <a:prstGeom prst="rect">
            <a:avLst/>
          </a:prstGeom>
          <a:solidFill>
            <a:schemeClr val="bg1"/>
          </a:solidFill>
        </p:spPr>
        <p:txBody>
          <a:bodyPr wrap="square" rtlCol="0">
            <a:spAutoFit/>
          </a:bodyPr>
          <a:lstStyle/>
          <a:p>
            <a:pPr algn="ctr"/>
            <a:r>
              <a:rPr kumimoji="1" lang="en-US" altLang="ja-JP" sz="2400" dirty="0" smtClean="0">
                <a:latin typeface="Arial"/>
                <a:cs typeface="Arial"/>
              </a:rPr>
              <a:t>LIA output [mV]</a:t>
            </a:r>
            <a:endParaRPr kumimoji="1" lang="ja-JP" altLang="en-US" sz="2400" dirty="0">
              <a:latin typeface="Arial"/>
              <a:cs typeface="Arial"/>
            </a:endParaRPr>
          </a:p>
        </p:txBody>
      </p:sp>
      <p:sp>
        <p:nvSpPr>
          <p:cNvPr id="25" name="テキスト ボックス 24"/>
          <p:cNvSpPr txBox="1"/>
          <p:nvPr/>
        </p:nvSpPr>
        <p:spPr>
          <a:xfrm>
            <a:off x="5524583" y="6257925"/>
            <a:ext cx="4343234" cy="461665"/>
          </a:xfrm>
          <a:prstGeom prst="rect">
            <a:avLst/>
          </a:prstGeom>
          <a:solidFill>
            <a:schemeClr val="bg1"/>
          </a:solidFill>
        </p:spPr>
        <p:txBody>
          <a:bodyPr wrap="square" rtlCol="0">
            <a:spAutoFit/>
          </a:bodyPr>
          <a:lstStyle/>
          <a:p>
            <a:pPr algn="ctr"/>
            <a:r>
              <a:rPr kumimoji="1" lang="en-US" altLang="ja-JP" sz="2400" dirty="0" smtClean="0">
                <a:latin typeface="Arial"/>
                <a:cs typeface="Arial"/>
              </a:rPr>
              <a:t>PZT mod. frequency  [Hz]</a:t>
            </a:r>
            <a:endParaRPr kumimoji="1" lang="ja-JP" altLang="en-US" sz="2400" dirty="0">
              <a:latin typeface="Arial"/>
              <a:cs typeface="Arial"/>
            </a:endParaRPr>
          </a:p>
        </p:txBody>
      </p:sp>
      <p:sp>
        <p:nvSpPr>
          <p:cNvPr id="4" name="テキスト ボックス 3"/>
          <p:cNvSpPr txBox="1"/>
          <p:nvPr/>
        </p:nvSpPr>
        <p:spPr>
          <a:xfrm>
            <a:off x="355681" y="5921322"/>
            <a:ext cx="4939280" cy="830997"/>
          </a:xfrm>
          <a:prstGeom prst="rect">
            <a:avLst/>
          </a:prstGeom>
          <a:solidFill>
            <a:srgbClr val="FFFF00"/>
          </a:solidFill>
          <a:ln w="38100" cmpd="sng">
            <a:solidFill>
              <a:srgbClr val="FF0000"/>
            </a:solidFill>
          </a:ln>
        </p:spPr>
        <p:txBody>
          <a:bodyPr wrap="square" rtlCol="0">
            <a:spAutoFit/>
          </a:bodyPr>
          <a:lstStyle/>
          <a:p>
            <a:pPr algn="ctr"/>
            <a:r>
              <a:rPr lang="en-US" altLang="ja-JP" sz="2400" dirty="0" smtClean="0">
                <a:solidFill>
                  <a:srgbClr val="FF0000"/>
                </a:solidFill>
                <a:latin typeface="Arial"/>
                <a:cs typeface="Arial"/>
              </a:rPr>
              <a:t>Further enhancement of frequency response using EOM comb</a:t>
            </a:r>
            <a:endParaRPr kumimoji="1" lang="ja-JP" altLang="en-US" sz="2400" dirty="0">
              <a:solidFill>
                <a:srgbClr val="FF0000"/>
              </a:solidFill>
              <a:latin typeface="Arial"/>
              <a:cs typeface="Arial"/>
            </a:endParaRPr>
          </a:p>
        </p:txBody>
      </p:sp>
      <p:sp>
        <p:nvSpPr>
          <p:cNvPr id="20" name="テキスト ボックス 19"/>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185195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08982" y="225418"/>
            <a:ext cx="8420100" cy="563798"/>
          </a:xfrm>
        </p:spPr>
        <p:txBody>
          <a:bodyPr/>
          <a:lstStyle/>
          <a:p>
            <a:r>
              <a:rPr kumimoji="1" lang="en-US" altLang="ja-JP" sz="4800" dirty="0" smtClean="0">
                <a:latin typeface="Arial"/>
                <a:ea typeface="ヒラギノ丸ゴ ProN W4"/>
                <a:cs typeface="Arial"/>
              </a:rPr>
              <a:t>Future plan</a:t>
            </a:r>
            <a:endParaRPr kumimoji="1" lang="ja-JP" altLang="en-US" sz="4800" dirty="0">
              <a:latin typeface="Arial"/>
              <a:ea typeface="ヒラギノ丸ゴ ProN W4"/>
              <a:cs typeface="Arial"/>
            </a:endParaRPr>
          </a:p>
        </p:txBody>
      </p:sp>
      <p:sp>
        <p:nvSpPr>
          <p:cNvPr id="3" name="テキスト ボックス 2"/>
          <p:cNvSpPr txBox="1"/>
          <p:nvPr/>
        </p:nvSpPr>
        <p:spPr>
          <a:xfrm>
            <a:off x="15524" y="756402"/>
            <a:ext cx="9960914" cy="6001642"/>
          </a:xfrm>
          <a:prstGeom prst="rect">
            <a:avLst/>
          </a:prstGeom>
          <a:noFill/>
        </p:spPr>
        <p:txBody>
          <a:bodyPr wrap="square" rtlCol="0">
            <a:spAutoFit/>
          </a:bodyPr>
          <a:lstStyle/>
          <a:p>
            <a:pPr marL="514350" indent="-514350">
              <a:buAutoNum type="arabicParenBoth"/>
            </a:pPr>
            <a:r>
              <a:rPr kumimoji="1" lang="en-US" altLang="ja-JP" sz="3200" b="1" u="sng" spc="-150" dirty="0" smtClean="0">
                <a:solidFill>
                  <a:srgbClr val="0000FF"/>
                </a:solidFill>
                <a:latin typeface="Arial"/>
                <a:ea typeface="ヒラギノ丸ゴ ProN W4"/>
                <a:cs typeface="Arial"/>
              </a:rPr>
              <a:t>Intelligent THz </a:t>
            </a:r>
            <a:r>
              <a:rPr lang="en-US" altLang="ja-JP" sz="3200" b="1" u="sng" spc="-150" dirty="0" smtClean="0">
                <a:solidFill>
                  <a:srgbClr val="0000FF"/>
                </a:solidFill>
                <a:latin typeface="Arial"/>
                <a:ea typeface="ヒラギノ丸ゴ ProN W4"/>
                <a:cs typeface="Arial"/>
              </a:rPr>
              <a:t>instrumentation and application</a:t>
            </a:r>
            <a:endParaRPr kumimoji="1" lang="en-US" altLang="ja-JP" sz="3200" b="1" u="sng" spc="-150" dirty="0" smtClean="0">
              <a:solidFill>
                <a:srgbClr val="0000FF"/>
              </a:solidFill>
              <a:latin typeface="Arial"/>
              <a:ea typeface="ヒラギノ丸ゴ ProN W4"/>
              <a:cs typeface="Arial"/>
            </a:endParaRPr>
          </a:p>
          <a:p>
            <a:pPr marL="457200" indent="-457200">
              <a:buFont typeface="Wingdings" charset="2"/>
              <a:buChar char="ü"/>
            </a:pPr>
            <a:r>
              <a:rPr lang="en-US" altLang="ja-JP" sz="3200" spc="-150" dirty="0" smtClean="0">
                <a:latin typeface="Arial"/>
                <a:ea typeface="ヒラギノ丸ゴ ProN W4"/>
                <a:cs typeface="Arial"/>
              </a:rPr>
              <a:t> </a:t>
            </a:r>
            <a:r>
              <a:rPr lang="en-US" altLang="ja-JP" sz="3200" b="1" spc="-150" dirty="0" smtClean="0">
                <a:solidFill>
                  <a:srgbClr val="FF0000"/>
                </a:solidFill>
                <a:latin typeface="Arial"/>
                <a:ea typeface="ヒラギノ丸ゴ ProN W4"/>
                <a:cs typeface="Arial"/>
              </a:rPr>
              <a:t>Free-running dual-color comb in single fiber laser</a:t>
            </a:r>
            <a:r>
              <a:rPr lang="en-US" altLang="ja-JP" sz="3200" spc="-150" dirty="0" smtClean="0">
                <a:solidFill>
                  <a:srgbClr val="FF0000"/>
                </a:solidFill>
                <a:latin typeface="Arial"/>
                <a:ea typeface="ヒラギノ丸ゴ ProN W4"/>
                <a:cs typeface="Arial"/>
              </a:rPr>
              <a:t>,</a:t>
            </a:r>
          </a:p>
          <a:p>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 </a:t>
            </a:r>
            <a:r>
              <a:rPr lang="en-US" altLang="ja-JP" sz="3200" i="1" spc="-150" dirty="0" smtClean="0">
                <a:latin typeface="Arial"/>
                <a:ea typeface="ヒラギノ丸ゴ ProN W4"/>
                <a:cs typeface="Arial"/>
              </a:rPr>
              <a:t>in collaboration with Prof. </a:t>
            </a:r>
            <a:r>
              <a:rPr lang="en-US" altLang="ja-JP" sz="3200" i="1" spc="-150" dirty="0" err="1" smtClean="0">
                <a:latin typeface="Arial"/>
                <a:ea typeface="ヒラギノ丸ゴ ProN W4"/>
                <a:cs typeface="Arial"/>
              </a:rPr>
              <a:t>Zheng</a:t>
            </a:r>
            <a:r>
              <a:rPr lang="en-US" altLang="ja-JP" sz="3200" i="1" spc="-150" dirty="0" smtClean="0">
                <a:latin typeface="Arial"/>
                <a:ea typeface="ヒラギノ丸ゴ ProN W4"/>
                <a:cs typeface="Arial"/>
              </a:rPr>
              <a:t> in </a:t>
            </a:r>
            <a:r>
              <a:rPr lang="en-US" altLang="ja-JP" sz="3200" i="1" spc="-150" dirty="0" err="1" smtClean="0">
                <a:latin typeface="Arial"/>
                <a:ea typeface="ヒラギノ丸ゴ ProN W4"/>
                <a:cs typeface="Arial"/>
              </a:rPr>
              <a:t>Beihan</a:t>
            </a:r>
            <a:r>
              <a:rPr lang="en-US" altLang="ja-JP" sz="3200" i="1" spc="-150" dirty="0" smtClean="0">
                <a:latin typeface="Arial"/>
                <a:ea typeface="ヒラギノ丸ゴ ProN W4"/>
                <a:cs typeface="Arial"/>
              </a:rPr>
              <a:t> Univ.</a:t>
            </a:r>
          </a:p>
          <a:p>
            <a:r>
              <a:rPr lang="en-US" altLang="ja-JP" sz="3200" spc="-150" dirty="0" smtClean="0">
                <a:latin typeface="Arial"/>
                <a:ea typeface="ヒラギノ丸ゴ ProN W4"/>
                <a:cs typeface="Arial"/>
              </a:rPr>
              <a:t>		☞Adaptive sampling THz-DCS</a:t>
            </a:r>
          </a:p>
          <a:p>
            <a:r>
              <a:rPr lang="en-US" altLang="ja-JP" sz="3200" spc="-150" dirty="0" smtClean="0">
                <a:latin typeface="Arial"/>
                <a:ea typeface="ヒラギノ丸ゴ ProN W4"/>
                <a:cs typeface="Arial"/>
              </a:rPr>
              <a:t>	</a:t>
            </a:r>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☞THz-comb-referenced spectrum analyzer</a:t>
            </a:r>
            <a:endParaRPr lang="en-US" altLang="ja-JP" sz="3200" spc="-150" dirty="0">
              <a:latin typeface="Arial"/>
              <a:ea typeface="ヒラギノ丸ゴ ProN W4"/>
              <a:cs typeface="Arial"/>
            </a:endParaRPr>
          </a:p>
          <a:p>
            <a:pPr marL="457200" indent="-457200">
              <a:buFont typeface="Wingdings" charset="2"/>
              <a:buChar char="ü"/>
            </a:pPr>
            <a:r>
              <a:rPr lang="en-US" altLang="ja-JP" sz="3200" b="1" spc="-150" dirty="0">
                <a:solidFill>
                  <a:srgbClr val="000000"/>
                </a:solidFill>
                <a:latin typeface="Arial"/>
                <a:ea typeface="ヒラギノ丸ゴ ProN W4"/>
                <a:cs typeface="Arial"/>
              </a:rPr>
              <a:t>Broadband THz synthesizer</a:t>
            </a:r>
            <a:r>
              <a:rPr lang="en-US" altLang="ja-JP" sz="3200" i="1" spc="-150" dirty="0">
                <a:solidFill>
                  <a:srgbClr val="000000"/>
                </a:solidFill>
                <a:latin typeface="Arial"/>
                <a:ea typeface="ヒラギノ丸ゴ ProN W4"/>
                <a:cs typeface="Arial"/>
              </a:rPr>
              <a:t>, waiting for good CW laser</a:t>
            </a:r>
            <a:endParaRPr lang="en-US" altLang="ja-JP" sz="3200" i="1" spc="-150" dirty="0" smtClean="0">
              <a:latin typeface="Arial"/>
              <a:ea typeface="ヒラギノ丸ゴ ProN W4"/>
              <a:cs typeface="Arial"/>
            </a:endParaRPr>
          </a:p>
          <a:p>
            <a:pPr marL="457200" indent="-457200">
              <a:buFont typeface="Wingdings" charset="2"/>
              <a:buChar char="ü"/>
            </a:pPr>
            <a:r>
              <a:rPr lang="en-US" altLang="ja-JP" sz="3200" b="1" spc="-150" dirty="0" smtClean="0">
                <a:solidFill>
                  <a:srgbClr val="000000"/>
                </a:solidFill>
                <a:latin typeface="Arial"/>
                <a:ea typeface="ヒラギノ丸ゴ ProN W4"/>
                <a:cs typeface="Arial"/>
              </a:rPr>
              <a:t>Time-resolved measurement with THz-DCS</a:t>
            </a:r>
            <a:endParaRPr lang="en-US" altLang="ja-JP" sz="3200" b="1" spc="-150" dirty="0">
              <a:solidFill>
                <a:srgbClr val="000000"/>
              </a:solidFill>
              <a:latin typeface="Arial"/>
              <a:ea typeface="ヒラギノ丸ゴ ProN W4"/>
              <a:cs typeface="Arial"/>
            </a:endParaRPr>
          </a:p>
          <a:p>
            <a:r>
              <a:rPr lang="en-US" altLang="ja-JP" sz="3200" b="1" u="sng" spc="-150" dirty="0" smtClean="0">
                <a:solidFill>
                  <a:srgbClr val="0000FF"/>
                </a:solidFill>
                <a:latin typeface="Arial"/>
                <a:ea typeface="ヒラギノ丸ゴ ProN W4"/>
                <a:cs typeface="Arial"/>
              </a:rPr>
              <a:t>(2) Novel optical comb measurement </a:t>
            </a:r>
            <a:r>
              <a:rPr lang="en-US" altLang="ja-JP" sz="3200" b="1" u="sng" spc="-150" dirty="0">
                <a:solidFill>
                  <a:srgbClr val="0000FF"/>
                </a:solidFill>
                <a:latin typeface="Arial"/>
                <a:ea typeface="ヒラギノ丸ゴ ProN W4"/>
                <a:cs typeface="Arial"/>
              </a:rPr>
              <a:t>and </a:t>
            </a:r>
            <a:r>
              <a:rPr lang="en-US" altLang="ja-JP" sz="3200" b="1" u="sng" spc="-150" dirty="0" smtClean="0">
                <a:solidFill>
                  <a:srgbClr val="0000FF"/>
                </a:solidFill>
                <a:latin typeface="Arial"/>
                <a:ea typeface="ヒラギノ丸ゴ ProN W4"/>
                <a:cs typeface="Arial"/>
              </a:rPr>
              <a:t>application</a:t>
            </a:r>
          </a:p>
          <a:p>
            <a:pPr marL="457200" indent="-457200">
              <a:buFont typeface="Wingdings" charset="2"/>
              <a:buChar char="ü"/>
            </a:pPr>
            <a:r>
              <a:rPr lang="en-US" altLang="ja-JP" sz="3200" spc="-150" dirty="0" smtClean="0">
                <a:latin typeface="Arial"/>
                <a:ea typeface="ヒラギノ丸ゴ ProN W4"/>
                <a:cs typeface="Arial"/>
              </a:rPr>
              <a:t> </a:t>
            </a:r>
            <a:r>
              <a:rPr lang="en-US" altLang="ja-JP" sz="3200" b="1" spc="-150" dirty="0">
                <a:solidFill>
                  <a:srgbClr val="FF0000"/>
                </a:solidFill>
                <a:latin typeface="Arial"/>
                <a:ea typeface="ヒラギノ丸ゴ ProN W4"/>
                <a:cs typeface="Arial"/>
              </a:rPr>
              <a:t>Spectrally manipulated </a:t>
            </a:r>
            <a:r>
              <a:rPr lang="en-US" altLang="ja-JP" sz="3200" b="1" spc="-150" dirty="0" smtClean="0">
                <a:solidFill>
                  <a:srgbClr val="FF0000"/>
                </a:solidFill>
                <a:latin typeface="Arial"/>
                <a:ea typeface="ヒラギノ丸ゴ ProN W4"/>
                <a:cs typeface="Arial"/>
              </a:rPr>
              <a:t>OFC (non-DCS method)</a:t>
            </a:r>
            <a:endParaRPr lang="en-US" altLang="ja-JP" sz="3200" b="1" spc="-150" dirty="0">
              <a:solidFill>
                <a:srgbClr val="FF0000"/>
              </a:solidFill>
              <a:latin typeface="Arial"/>
              <a:ea typeface="ヒラギノ丸ゴ ProN W4"/>
              <a:cs typeface="Arial"/>
            </a:endParaRPr>
          </a:p>
          <a:p>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☞Digital holography, Ghost imaging</a:t>
            </a:r>
            <a:endParaRPr lang="en-US" altLang="ja-JP" sz="3200" b="1" u="sng" spc="-150" dirty="0">
              <a:solidFill>
                <a:srgbClr val="0000FF"/>
              </a:solidFill>
              <a:latin typeface="Arial"/>
              <a:ea typeface="ヒラギノ丸ゴ ProN W4"/>
              <a:cs typeface="Arial"/>
            </a:endParaRPr>
          </a:p>
          <a:p>
            <a:pPr marL="457200" indent="-457200">
              <a:buFont typeface="Wingdings" charset="2"/>
              <a:buChar char="ü"/>
            </a:pPr>
            <a:r>
              <a:rPr lang="en-US" altLang="ja-JP" sz="3200" spc="-150" dirty="0">
                <a:latin typeface="Arial"/>
                <a:ea typeface="ヒラギノ丸ゴ ProN W4"/>
                <a:cs typeface="Arial"/>
              </a:rPr>
              <a:t> </a:t>
            </a:r>
            <a:r>
              <a:rPr lang="en-US" altLang="ja-JP" sz="3200" b="1" spc="-150" dirty="0" smtClean="0">
                <a:solidFill>
                  <a:srgbClr val="FF0000"/>
                </a:solidFill>
                <a:latin typeface="Arial"/>
                <a:ea typeface="ヒラギノ丸ゴ ProN W4"/>
                <a:cs typeface="Arial"/>
              </a:rPr>
              <a:t>Lock-in imaging in DCS</a:t>
            </a:r>
            <a:endParaRPr lang="en-US" altLang="ja-JP" sz="3200" b="1" spc="-150" dirty="0">
              <a:solidFill>
                <a:srgbClr val="FF0000"/>
              </a:solidFill>
              <a:latin typeface="Arial"/>
              <a:ea typeface="ヒラギノ丸ゴ ProN W4"/>
              <a:cs typeface="Arial"/>
            </a:endParaRPr>
          </a:p>
          <a:p>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☞Spectral imaging, DH</a:t>
            </a:r>
            <a:r>
              <a:rPr lang="en-US" altLang="ja-JP" sz="3200" spc="-150" dirty="0">
                <a:latin typeface="Arial"/>
                <a:ea typeface="ヒラギノ丸ゴ ProN W4"/>
                <a:cs typeface="Arial"/>
              </a:rPr>
              <a:t>, </a:t>
            </a:r>
            <a:r>
              <a:rPr lang="en-US" altLang="ja-JP" sz="3200" spc="-150" dirty="0" smtClean="0">
                <a:latin typeface="Arial"/>
                <a:ea typeface="ヒラギノ丸ゴ ProN W4"/>
                <a:cs typeface="Arial"/>
              </a:rPr>
              <a:t>CARS imaging</a:t>
            </a:r>
            <a:endParaRPr lang="en-US" altLang="ja-JP" sz="3200" b="1" u="sng" spc="-150" dirty="0">
              <a:solidFill>
                <a:srgbClr val="0000FF"/>
              </a:solidFill>
              <a:latin typeface="Arial"/>
              <a:ea typeface="ヒラギノ丸ゴ ProN W4"/>
              <a:cs typeface="Arial"/>
            </a:endParaRPr>
          </a:p>
        </p:txBody>
      </p:sp>
    </p:spTree>
    <p:extLst>
      <p:ext uri="{BB962C8B-B14F-4D97-AF65-F5344CB8AC3E}">
        <p14:creationId xmlns:p14="http://schemas.microsoft.com/office/powerpoint/2010/main" val="2591694062"/>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43725"/>
            <a:ext cx="9906000" cy="767435"/>
          </a:xfrm>
        </p:spPr>
        <p:txBody>
          <a:bodyPr/>
          <a:lstStyle/>
          <a:p>
            <a:r>
              <a:rPr kumimoji="1" lang="en-US" altLang="ja-JP" b="1" dirty="0" smtClean="0">
                <a:latin typeface="Arial"/>
                <a:ea typeface="ヒラギノ丸ゴ ProN W4"/>
                <a:cs typeface="Arial"/>
              </a:rPr>
              <a:t>Dual-color comb in single fiber laser</a:t>
            </a:r>
            <a:endParaRPr kumimoji="1" lang="ja-JP" altLang="en-US" b="1" dirty="0">
              <a:latin typeface="Arial"/>
              <a:ea typeface="ヒラギノ丸ゴ ProN W4"/>
              <a:cs typeface="Arial"/>
            </a:endParaRPr>
          </a:p>
        </p:txBody>
      </p:sp>
      <p:pic>
        <p:nvPicPr>
          <p:cNvPr id="3" name="図 2"/>
          <p:cNvPicPr>
            <a:picLocks noChangeAspect="1"/>
          </p:cNvPicPr>
          <p:nvPr/>
        </p:nvPicPr>
        <p:blipFill>
          <a:blip r:embed="rId3"/>
          <a:stretch>
            <a:fillRect/>
          </a:stretch>
        </p:blipFill>
        <p:spPr>
          <a:xfrm>
            <a:off x="2114160" y="1074494"/>
            <a:ext cx="5727700" cy="3225800"/>
          </a:xfrm>
          <a:prstGeom prst="rect">
            <a:avLst/>
          </a:prstGeom>
        </p:spPr>
      </p:pic>
      <p:sp>
        <p:nvSpPr>
          <p:cNvPr id="5" name="正方形/長方形 4"/>
          <p:cNvSpPr/>
          <p:nvPr/>
        </p:nvSpPr>
        <p:spPr>
          <a:xfrm>
            <a:off x="5498870" y="801398"/>
            <a:ext cx="4407133" cy="369332"/>
          </a:xfrm>
          <a:prstGeom prst="rect">
            <a:avLst/>
          </a:prstGeom>
        </p:spPr>
        <p:txBody>
          <a:bodyPr wrap="square">
            <a:spAutoFit/>
          </a:bodyPr>
          <a:lstStyle/>
          <a:p>
            <a:pPr algn="r"/>
            <a:r>
              <a:rPr lang="en-US" altLang="ja-JP" i="1" dirty="0" smtClean="0">
                <a:solidFill>
                  <a:srgbClr val="8000FF"/>
                </a:solidFill>
              </a:rPr>
              <a:t>Ref) Opt, </a:t>
            </a:r>
            <a:r>
              <a:rPr lang="en-US" altLang="ja-JP" i="1" dirty="0">
                <a:solidFill>
                  <a:srgbClr val="8000FF"/>
                </a:solidFill>
              </a:rPr>
              <a:t>Express </a:t>
            </a:r>
            <a:r>
              <a:rPr lang="en-US" altLang="ja-JP" b="1" i="1" dirty="0" smtClean="0">
                <a:solidFill>
                  <a:srgbClr val="8000FF"/>
                </a:solidFill>
              </a:rPr>
              <a:t>19</a:t>
            </a:r>
            <a:r>
              <a:rPr lang="en-US" altLang="ja-JP" i="1" dirty="0">
                <a:solidFill>
                  <a:srgbClr val="8000FF"/>
                </a:solidFill>
              </a:rPr>
              <a:t>, </a:t>
            </a:r>
            <a:r>
              <a:rPr lang="en-US" altLang="ja-JP" i="1" dirty="0" smtClean="0">
                <a:solidFill>
                  <a:srgbClr val="8000FF"/>
                </a:solidFill>
              </a:rPr>
              <a:t>pp</a:t>
            </a:r>
            <a:r>
              <a:rPr lang="en-US" altLang="ja-JP" i="1" dirty="0">
                <a:solidFill>
                  <a:srgbClr val="8000FF"/>
                </a:solidFill>
              </a:rPr>
              <a:t>. 1168-1173 (2011</a:t>
            </a:r>
            <a:r>
              <a:rPr lang="en-US" altLang="ja-JP" i="1" dirty="0" smtClean="0">
                <a:solidFill>
                  <a:srgbClr val="8000FF"/>
                </a:solidFill>
              </a:rPr>
              <a:t>).</a:t>
            </a:r>
            <a:endParaRPr lang="ja-JP" altLang="en-US" i="1" dirty="0">
              <a:solidFill>
                <a:srgbClr val="8000FF"/>
              </a:solidFill>
            </a:endParaRPr>
          </a:p>
        </p:txBody>
      </p:sp>
      <p:pic>
        <p:nvPicPr>
          <p:cNvPr id="6" name="図 5"/>
          <p:cNvPicPr>
            <a:picLocks noChangeAspect="1"/>
          </p:cNvPicPr>
          <p:nvPr/>
        </p:nvPicPr>
        <p:blipFill>
          <a:blip r:embed="rId4"/>
          <a:stretch>
            <a:fillRect/>
          </a:stretch>
        </p:blipFill>
        <p:spPr>
          <a:xfrm>
            <a:off x="0" y="4482231"/>
            <a:ext cx="9906000" cy="2375773"/>
          </a:xfrm>
          <a:prstGeom prst="rect">
            <a:avLst/>
          </a:prstGeom>
        </p:spPr>
      </p:pic>
    </p:spTree>
    <p:extLst>
      <p:ext uri="{BB962C8B-B14F-4D97-AF65-F5344CB8AC3E}">
        <p14:creationId xmlns:p14="http://schemas.microsoft.com/office/powerpoint/2010/main" val="3628504707"/>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 y="244339"/>
            <a:ext cx="8107566" cy="1149172"/>
          </a:xfrm>
        </p:spPr>
        <p:txBody>
          <a:bodyPr/>
          <a:lstStyle/>
          <a:p>
            <a:r>
              <a:rPr lang="en-US" altLang="ja-JP" sz="3600" b="1" dirty="0" smtClean="0">
                <a:latin typeface="Arial"/>
                <a:ea typeface="ヒラギノ丸ゴ ProN W4"/>
                <a:cs typeface="Arial"/>
              </a:rPr>
              <a:t>Digital holography with spectrally </a:t>
            </a:r>
            <a:r>
              <a:rPr lang="en-US" altLang="ja-JP" sz="3600" b="1" dirty="0">
                <a:latin typeface="Arial"/>
                <a:ea typeface="ヒラギノ丸ゴ ProN W4"/>
                <a:cs typeface="Arial"/>
              </a:rPr>
              <a:t>manipulated OFC (SM-OFC)</a:t>
            </a:r>
          </a:p>
        </p:txBody>
      </p:sp>
      <p:pic>
        <p:nvPicPr>
          <p:cNvPr id="3"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84014" y="1456234"/>
            <a:ext cx="10719621" cy="5395889"/>
          </a:xfrm>
          <a:prstGeom prst="rect">
            <a:avLst/>
          </a:prstGeom>
          <a:noFill/>
          <a:ln>
            <a:noFill/>
          </a:ln>
        </p:spPr>
      </p:pic>
      <p:sp>
        <p:nvSpPr>
          <p:cNvPr id="4" name="正方形/長方形 3"/>
          <p:cNvSpPr/>
          <p:nvPr/>
        </p:nvSpPr>
        <p:spPr>
          <a:xfrm>
            <a:off x="8561418" y="1074494"/>
            <a:ext cx="3089010" cy="578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197576462"/>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0" y="1451429"/>
            <a:ext cx="9906000" cy="2485570"/>
          </a:xfrm>
        </p:spPr>
        <p:txBody>
          <a:bodyPr rtlCol="0">
            <a:noAutofit/>
          </a:bodyPr>
          <a:lstStyle/>
          <a:p>
            <a:pPr fontAlgn="auto">
              <a:spcAft>
                <a:spcPts val="0"/>
              </a:spcAft>
              <a:defRPr/>
            </a:pPr>
            <a:r>
              <a:rPr lang="en-US" altLang="ja-JP" sz="5400" b="1" dirty="0" smtClean="0">
                <a:latin typeface="Arial"/>
                <a:ea typeface="ヒラギノ丸ゴ Pro W4"/>
                <a:cs typeface="Arial"/>
              </a:rPr>
              <a:t>(1</a:t>
            </a:r>
            <a:r>
              <a:rPr lang="en-US" altLang="ja-JP" sz="5400" b="1" dirty="0">
                <a:latin typeface="Arial"/>
                <a:ea typeface="ヒラギノ丸ゴ Pro W4"/>
                <a:cs typeface="Arial"/>
              </a:rPr>
              <a:t>) </a:t>
            </a:r>
            <a:r>
              <a:rPr lang="en-US" altLang="ja-JP" sz="5400" b="1" dirty="0" smtClean="0">
                <a:latin typeface="Arial"/>
                <a:ea typeface="ヒラギノ丸ゴ Pro W4"/>
                <a:cs typeface="Arial"/>
              </a:rPr>
              <a:t>Scan-less, </a:t>
            </a:r>
            <a:r>
              <a:rPr lang="en-US" altLang="ja-JP" sz="5400" b="1" dirty="0">
                <a:latin typeface="Arial"/>
                <a:ea typeface="ヒラギノ丸ゴ Pro W4"/>
                <a:cs typeface="Arial"/>
              </a:rPr>
              <a:t>full-field confocal </a:t>
            </a:r>
            <a:r>
              <a:rPr lang="en-US" altLang="ja-JP" sz="5400" b="1" dirty="0" smtClean="0">
                <a:latin typeface="Arial"/>
                <a:ea typeface="ヒラギノ丸ゴ Pro W4"/>
                <a:cs typeface="Arial"/>
              </a:rPr>
              <a:t>microscopy by use of dual comb technique</a:t>
            </a:r>
            <a:endParaRPr lang="en-US" altLang="ja-JP" sz="5400" b="1" dirty="0">
              <a:latin typeface="Arial"/>
              <a:ea typeface="ヒラギノ丸ゴ Pro W4"/>
              <a:cs typeface="Arial"/>
            </a:endParaRPr>
          </a:p>
        </p:txBody>
      </p:sp>
    </p:spTree>
    <p:extLst>
      <p:ext uri="{BB962C8B-B14F-4D97-AF65-F5344CB8AC3E}">
        <p14:creationId xmlns:p14="http://schemas.microsoft.com/office/powerpoint/2010/main" val="2053585504"/>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307063"/>
            <a:ext cx="8307374" cy="767435"/>
          </a:xfrm>
        </p:spPr>
        <p:txBody>
          <a:bodyPr/>
          <a:lstStyle/>
          <a:p>
            <a:r>
              <a:rPr lang="en-US" altLang="ja-JP" sz="4800" b="1" dirty="0" smtClean="0">
                <a:latin typeface="Arial"/>
                <a:ea typeface="ヒラギノ丸ゴ ProN W4"/>
                <a:cs typeface="Arial"/>
              </a:rPr>
              <a:t>Evanescent, ghost imaging</a:t>
            </a:r>
            <a:endParaRPr lang="en-US" altLang="ja-JP" sz="4800" b="1" dirty="0">
              <a:latin typeface="Arial"/>
              <a:ea typeface="ヒラギノ丸ゴ ProN W4"/>
              <a:cs typeface="Arial"/>
            </a:endParaRPr>
          </a:p>
        </p:txBody>
      </p:sp>
      <p:pic>
        <p:nvPicPr>
          <p:cNvPr id="3" name="図 2"/>
          <p:cNvPicPr>
            <a:picLocks noChangeAspect="1"/>
          </p:cNvPicPr>
          <p:nvPr/>
        </p:nvPicPr>
        <p:blipFill>
          <a:blip r:embed="rId3"/>
          <a:stretch>
            <a:fillRect/>
          </a:stretch>
        </p:blipFill>
        <p:spPr>
          <a:xfrm>
            <a:off x="4718974" y="3232752"/>
            <a:ext cx="5235906" cy="1023388"/>
          </a:xfrm>
          <a:prstGeom prst="rect">
            <a:avLst/>
          </a:prstGeom>
        </p:spPr>
      </p:pic>
      <p:sp>
        <p:nvSpPr>
          <p:cNvPr id="4" name="フリーフォーム 3"/>
          <p:cNvSpPr/>
          <p:nvPr/>
        </p:nvSpPr>
        <p:spPr>
          <a:xfrm>
            <a:off x="6401613" y="2092767"/>
            <a:ext cx="969659" cy="1301997"/>
          </a:xfrm>
          <a:custGeom>
            <a:avLst/>
            <a:gdLst>
              <a:gd name="connsiteX0" fmla="*/ 0 w 933029"/>
              <a:gd name="connsiteY0" fmla="*/ 14568 h 1388111"/>
              <a:gd name="connsiteX1" fmla="*/ 712730 w 933029"/>
              <a:gd name="connsiteY1" fmla="*/ 195979 h 1388111"/>
              <a:gd name="connsiteX2" fmla="*/ 933029 w 933029"/>
              <a:gd name="connsiteY2" fmla="*/ 1388111 h 1388111"/>
              <a:gd name="connsiteX0" fmla="*/ 0 w 933029"/>
              <a:gd name="connsiteY0" fmla="*/ 1747 h 1375290"/>
              <a:gd name="connsiteX1" fmla="*/ 550631 w 933029"/>
              <a:gd name="connsiteY1" fmla="*/ 429531 h 1375290"/>
              <a:gd name="connsiteX2" fmla="*/ 933029 w 933029"/>
              <a:gd name="connsiteY2" fmla="*/ 1375290 h 1375290"/>
            </a:gdLst>
            <a:ahLst/>
            <a:cxnLst>
              <a:cxn ang="0">
                <a:pos x="connsiteX0" y="connsiteY0"/>
              </a:cxn>
              <a:cxn ang="0">
                <a:pos x="connsiteX1" y="connsiteY1"/>
              </a:cxn>
              <a:cxn ang="0">
                <a:pos x="connsiteX2" y="connsiteY2"/>
              </a:cxn>
            </a:cxnLst>
            <a:rect l="l" t="t" r="r" b="b"/>
            <a:pathLst>
              <a:path w="933029" h="1375290">
                <a:moveTo>
                  <a:pt x="0" y="1747"/>
                </a:moveTo>
                <a:cubicBezTo>
                  <a:pt x="278612" y="-22010"/>
                  <a:pt x="395126" y="200607"/>
                  <a:pt x="550631" y="429531"/>
                </a:cubicBezTo>
                <a:cubicBezTo>
                  <a:pt x="706136" y="658455"/>
                  <a:pt x="933029" y="1375290"/>
                  <a:pt x="933029" y="1375290"/>
                </a:cubicBezTo>
              </a:path>
            </a:pathLst>
          </a:custGeom>
          <a:ln>
            <a:solidFill>
              <a:schemeClr val="tx1"/>
            </a:solidFill>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cxnSp>
        <p:nvCxnSpPr>
          <p:cNvPr id="5" name="直線矢印コネクタ 4"/>
          <p:cNvCxnSpPr/>
          <p:nvPr/>
        </p:nvCxnSpPr>
        <p:spPr>
          <a:xfrm flipH="1" flipV="1">
            <a:off x="8307375" y="2296648"/>
            <a:ext cx="546061" cy="1080120"/>
          </a:xfrm>
          <a:prstGeom prst="straightConnector1">
            <a:avLst/>
          </a:prstGeom>
          <a:ln>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pic>
        <p:nvPicPr>
          <p:cNvPr id="6" name="図 5"/>
          <p:cNvPicPr>
            <a:picLocks noChangeAspect="1"/>
          </p:cNvPicPr>
          <p:nvPr/>
        </p:nvPicPr>
        <p:blipFill>
          <a:blip r:embed="rId4"/>
          <a:stretch>
            <a:fillRect/>
          </a:stretch>
        </p:blipFill>
        <p:spPr>
          <a:xfrm>
            <a:off x="428497" y="1216528"/>
            <a:ext cx="5941074" cy="5179398"/>
          </a:xfrm>
          <a:prstGeom prst="rect">
            <a:avLst/>
          </a:prstGeom>
        </p:spPr>
      </p:pic>
      <p:pic>
        <p:nvPicPr>
          <p:cNvPr id="7" name="図 6"/>
          <p:cNvPicPr>
            <a:picLocks noChangeAspect="1"/>
          </p:cNvPicPr>
          <p:nvPr/>
        </p:nvPicPr>
        <p:blipFill>
          <a:blip r:embed="rId5"/>
          <a:stretch>
            <a:fillRect/>
          </a:stretch>
        </p:blipFill>
        <p:spPr>
          <a:xfrm>
            <a:off x="6851650" y="1792592"/>
            <a:ext cx="3054350" cy="419100"/>
          </a:xfrm>
          <a:prstGeom prst="rect">
            <a:avLst/>
          </a:prstGeom>
        </p:spPr>
      </p:pic>
      <p:pic>
        <p:nvPicPr>
          <p:cNvPr id="8" name="図 7" descr="-75um_offse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84420" y="4850767"/>
            <a:ext cx="749045" cy="691426"/>
          </a:xfrm>
          <a:prstGeom prst="rect">
            <a:avLst/>
          </a:prstGeom>
        </p:spPr>
      </p:pic>
      <p:pic>
        <p:nvPicPr>
          <p:cNvPr id="9" name="図 8" descr="-85um_offset.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91770" y="4850767"/>
            <a:ext cx="749045" cy="691426"/>
          </a:xfrm>
          <a:prstGeom prst="rect">
            <a:avLst/>
          </a:prstGeom>
        </p:spPr>
      </p:pic>
      <p:pic>
        <p:nvPicPr>
          <p:cNvPr id="10" name="図 9" descr="-95um_offset.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999120" y="4850767"/>
            <a:ext cx="749045" cy="691426"/>
          </a:xfrm>
          <a:prstGeom prst="rect">
            <a:avLst/>
          </a:prstGeom>
        </p:spPr>
      </p:pic>
      <p:pic>
        <p:nvPicPr>
          <p:cNvPr id="11" name="図 10" descr="-100um_offset.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06470" y="4850767"/>
            <a:ext cx="749045" cy="691426"/>
          </a:xfrm>
          <a:prstGeom prst="rect">
            <a:avLst/>
          </a:prstGeom>
        </p:spPr>
      </p:pic>
      <p:pic>
        <p:nvPicPr>
          <p:cNvPr id="12" name="図 11" descr="x-z_-65um.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499061" y="5609022"/>
            <a:ext cx="835480" cy="759681"/>
          </a:xfrm>
          <a:prstGeom prst="rect">
            <a:avLst/>
          </a:prstGeom>
        </p:spPr>
      </p:pic>
      <p:pic>
        <p:nvPicPr>
          <p:cNvPr id="13" name="図 12" descr="x-z_-75um.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94108" y="5609022"/>
            <a:ext cx="852183" cy="759681"/>
          </a:xfrm>
          <a:prstGeom prst="rect">
            <a:avLst/>
          </a:prstGeom>
        </p:spPr>
      </p:pic>
      <p:pic>
        <p:nvPicPr>
          <p:cNvPr id="14" name="図 13" descr="x-z_-95um.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13601" y="5609016"/>
            <a:ext cx="855290" cy="759682"/>
          </a:xfrm>
          <a:prstGeom prst="rect">
            <a:avLst/>
          </a:prstGeom>
        </p:spPr>
      </p:pic>
      <p:pic>
        <p:nvPicPr>
          <p:cNvPr id="15" name="図 14" descr="x-z_-100um.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28460" y="5609016"/>
            <a:ext cx="843983" cy="759682"/>
          </a:xfrm>
          <a:prstGeom prst="rect">
            <a:avLst/>
          </a:prstGeom>
        </p:spPr>
      </p:pic>
      <p:pic>
        <p:nvPicPr>
          <p:cNvPr id="16" name="図 15" descr="x-z_-85um.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105857" y="5609022"/>
            <a:ext cx="848182" cy="759681"/>
          </a:xfrm>
          <a:prstGeom prst="rect">
            <a:avLst/>
          </a:prstGeom>
        </p:spPr>
      </p:pic>
      <p:pic>
        <p:nvPicPr>
          <p:cNvPr id="17" name="図 16" descr="-65_um_offset.pn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577071" y="4850767"/>
            <a:ext cx="749045" cy="691426"/>
          </a:xfrm>
          <a:prstGeom prst="rect">
            <a:avLst/>
          </a:prstGeom>
        </p:spPr>
      </p:pic>
      <p:sp>
        <p:nvSpPr>
          <p:cNvPr id="18" name="正方形/長方形 17"/>
          <p:cNvSpPr/>
          <p:nvPr/>
        </p:nvSpPr>
        <p:spPr>
          <a:xfrm>
            <a:off x="4966146" y="6566606"/>
            <a:ext cx="4953000" cy="338554"/>
          </a:xfrm>
          <a:prstGeom prst="rect">
            <a:avLst/>
          </a:prstGeom>
        </p:spPr>
        <p:txBody>
          <a:bodyPr>
            <a:spAutoFit/>
          </a:bodyPr>
          <a:lstStyle/>
          <a:p>
            <a:pPr algn="ctr"/>
            <a:r>
              <a:rPr lang="en-US" altLang="ja-JP" sz="1600" b="1" dirty="0">
                <a:solidFill>
                  <a:srgbClr val="FF0000"/>
                </a:solidFill>
              </a:rPr>
              <a:t>d</a:t>
            </a:r>
            <a:r>
              <a:rPr lang="en-US" altLang="ja-JP" sz="1600" b="1" dirty="0" smtClean="0">
                <a:solidFill>
                  <a:srgbClr val="FF0000"/>
                </a:solidFill>
              </a:rPr>
              <a:t>epth information with </a:t>
            </a:r>
            <a:r>
              <a:rPr lang="en-US" altLang="ja-JP" sz="1600" b="1" dirty="0" err="1" smtClean="0">
                <a:solidFill>
                  <a:srgbClr val="FF0000"/>
                </a:solidFill>
              </a:rPr>
              <a:t>nano</a:t>
            </a:r>
            <a:r>
              <a:rPr lang="en-US" altLang="ja-JP" sz="1600" b="1" dirty="0" smtClean="0">
                <a:solidFill>
                  <a:srgbClr val="FF0000"/>
                </a:solidFill>
              </a:rPr>
              <a:t> order resolution</a:t>
            </a:r>
            <a:endParaRPr lang="ja-JP" altLang="en-US" sz="1600" b="1" dirty="0">
              <a:solidFill>
                <a:srgbClr val="FF0000"/>
              </a:solidFill>
            </a:endParaRPr>
          </a:p>
        </p:txBody>
      </p:sp>
      <p:cxnSp>
        <p:nvCxnSpPr>
          <p:cNvPr id="19" name="直線矢印コネクタ 18"/>
          <p:cNvCxnSpPr/>
          <p:nvPr/>
        </p:nvCxnSpPr>
        <p:spPr>
          <a:xfrm>
            <a:off x="5499063" y="6473112"/>
            <a:ext cx="4134459" cy="0"/>
          </a:xfrm>
          <a:prstGeom prst="straightConnector1">
            <a:avLst/>
          </a:prstGeom>
          <a:ln>
            <a:solidFill>
              <a:srgbClr val="00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1224199796"/>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001952" y="2768744"/>
            <a:ext cx="6237245" cy="584776"/>
          </a:xfrm>
          <a:prstGeom prst="rect">
            <a:avLst/>
          </a:prstGeom>
          <a:noFill/>
          <a:ln w="38100" cmpd="sng">
            <a:solidFill>
              <a:srgbClr val="FFFFFF"/>
            </a:solidFill>
          </a:ln>
        </p:spPr>
        <p:txBody>
          <a:bodyPr wrap="square" rtlCol="0">
            <a:spAutoFit/>
          </a:bodyPr>
          <a:lstStyle/>
          <a:p>
            <a:pPr algn="ctr"/>
            <a:r>
              <a:rPr kumimoji="1" lang="en-US" altLang="ja-JP" sz="3200" dirty="0" smtClean="0">
                <a:solidFill>
                  <a:srgbClr val="FF0000"/>
                </a:solidFill>
                <a:latin typeface="Arial"/>
                <a:ea typeface="ヒラギノ丸ゴ ProN W4"/>
                <a:cs typeface="Arial"/>
              </a:rPr>
              <a:t>Dual comb spectroscopy</a:t>
            </a:r>
          </a:p>
        </p:txBody>
      </p:sp>
      <p:grpSp>
        <p:nvGrpSpPr>
          <p:cNvPr id="71" name="図形グループ 70"/>
          <p:cNvGrpSpPr/>
          <p:nvPr/>
        </p:nvGrpSpPr>
        <p:grpSpPr>
          <a:xfrm>
            <a:off x="6613158" y="1379531"/>
            <a:ext cx="2649620" cy="1079264"/>
            <a:chOff x="529155" y="1768412"/>
            <a:chExt cx="2649620" cy="1079264"/>
          </a:xfrm>
        </p:grpSpPr>
        <p:cxnSp>
          <p:nvCxnSpPr>
            <p:cNvPr id="72" name="直線コネクタ 71"/>
            <p:cNvCxnSpPr/>
            <p:nvPr/>
          </p:nvCxnSpPr>
          <p:spPr>
            <a:xfrm>
              <a:off x="860358"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3" name="直線コネクタ 72"/>
            <p:cNvCxnSpPr/>
            <p:nvPr/>
          </p:nvCxnSpPr>
          <p:spPr>
            <a:xfrm>
              <a:off x="119156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4" name="直線コネクタ 73"/>
            <p:cNvCxnSpPr/>
            <p:nvPr/>
          </p:nvCxnSpPr>
          <p:spPr>
            <a:xfrm>
              <a:off x="52915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5" name="直線コネクタ 74"/>
            <p:cNvCxnSpPr/>
            <p:nvPr/>
          </p:nvCxnSpPr>
          <p:spPr>
            <a:xfrm>
              <a:off x="1522764"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6" name="直線コネクタ 75"/>
            <p:cNvCxnSpPr/>
            <p:nvPr/>
          </p:nvCxnSpPr>
          <p:spPr>
            <a:xfrm flipH="1">
              <a:off x="2847573" y="2240203"/>
              <a:ext cx="0" cy="60747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7" name="直線コネクタ 76"/>
            <p:cNvCxnSpPr/>
            <p:nvPr/>
          </p:nvCxnSpPr>
          <p:spPr>
            <a:xfrm flipH="1">
              <a:off x="2516371" y="2036809"/>
              <a:ext cx="0" cy="810867"/>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8" name="直線コネクタ 77"/>
            <p:cNvCxnSpPr/>
            <p:nvPr/>
          </p:nvCxnSpPr>
          <p:spPr>
            <a:xfrm flipH="1">
              <a:off x="3178775" y="2391273"/>
              <a:ext cx="0" cy="456403"/>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flipH="1">
              <a:off x="2185169" y="1866527"/>
              <a:ext cx="0" cy="981149"/>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1853967" y="1768412"/>
              <a:ext cx="0" cy="1079264"/>
            </a:xfrm>
            <a:prstGeom prst="line">
              <a:avLst/>
            </a:prstGeom>
            <a:ln w="57150" cmpd="sng">
              <a:solidFill>
                <a:srgbClr val="008000"/>
              </a:solidFill>
            </a:ln>
            <a:effectLst/>
          </p:spPr>
          <p:style>
            <a:lnRef idx="2">
              <a:schemeClr val="accent1"/>
            </a:lnRef>
            <a:fillRef idx="0">
              <a:schemeClr val="accent1"/>
            </a:fillRef>
            <a:effectRef idx="1">
              <a:schemeClr val="accent1"/>
            </a:effectRef>
            <a:fontRef idx="minor">
              <a:schemeClr val="tx1"/>
            </a:fontRef>
          </p:style>
        </p:cxnSp>
      </p:grpSp>
      <p:grpSp>
        <p:nvGrpSpPr>
          <p:cNvPr id="84" name="図形グループ 83"/>
          <p:cNvGrpSpPr/>
          <p:nvPr/>
        </p:nvGrpSpPr>
        <p:grpSpPr>
          <a:xfrm>
            <a:off x="1754797" y="5260379"/>
            <a:ext cx="2649620" cy="1079264"/>
            <a:chOff x="529155" y="1768412"/>
            <a:chExt cx="2649620" cy="1079264"/>
          </a:xfrm>
        </p:grpSpPr>
        <p:cxnSp>
          <p:nvCxnSpPr>
            <p:cNvPr id="85" name="直線コネクタ 84"/>
            <p:cNvCxnSpPr/>
            <p:nvPr/>
          </p:nvCxnSpPr>
          <p:spPr>
            <a:xfrm>
              <a:off x="860358" y="2240203"/>
              <a:ext cx="0" cy="60747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a:off x="1191561" y="2036809"/>
              <a:ext cx="0" cy="810867"/>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7" name="直線コネクタ 86"/>
            <p:cNvCxnSpPr/>
            <p:nvPr/>
          </p:nvCxnSpPr>
          <p:spPr>
            <a:xfrm>
              <a:off x="529155" y="2391273"/>
              <a:ext cx="0" cy="45640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8" name="直線コネクタ 87"/>
            <p:cNvCxnSpPr/>
            <p:nvPr/>
          </p:nvCxnSpPr>
          <p:spPr>
            <a:xfrm>
              <a:off x="1522764" y="1866527"/>
              <a:ext cx="0" cy="98114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89" name="直線コネクタ 88"/>
            <p:cNvCxnSpPr/>
            <p:nvPr/>
          </p:nvCxnSpPr>
          <p:spPr>
            <a:xfrm flipH="1">
              <a:off x="2847573" y="2240203"/>
              <a:ext cx="0" cy="60747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0" name="直線コネクタ 89"/>
            <p:cNvCxnSpPr/>
            <p:nvPr/>
          </p:nvCxnSpPr>
          <p:spPr>
            <a:xfrm flipH="1">
              <a:off x="2516371" y="2036809"/>
              <a:ext cx="0" cy="810867"/>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1" name="直線コネクタ 90"/>
            <p:cNvCxnSpPr/>
            <p:nvPr/>
          </p:nvCxnSpPr>
          <p:spPr>
            <a:xfrm flipH="1">
              <a:off x="3178775" y="2391273"/>
              <a:ext cx="0" cy="456403"/>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2" name="直線コネクタ 91"/>
            <p:cNvCxnSpPr/>
            <p:nvPr/>
          </p:nvCxnSpPr>
          <p:spPr>
            <a:xfrm flipH="1">
              <a:off x="2185169" y="1866527"/>
              <a:ext cx="0" cy="981149"/>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3" name="直線コネクタ 92"/>
            <p:cNvCxnSpPr/>
            <p:nvPr/>
          </p:nvCxnSpPr>
          <p:spPr>
            <a:xfrm>
              <a:off x="1853967" y="1768412"/>
              <a:ext cx="0" cy="1079264"/>
            </a:xfrm>
            <a:prstGeom prst="line">
              <a:avLst/>
            </a:prstGeom>
            <a:ln w="57150" cmpd="sng">
              <a:solidFill>
                <a:srgbClr val="FF6600"/>
              </a:solidFill>
            </a:ln>
            <a:effectLst/>
          </p:spPr>
          <p:style>
            <a:lnRef idx="2">
              <a:schemeClr val="accent1"/>
            </a:lnRef>
            <a:fillRef idx="0">
              <a:schemeClr val="accent1"/>
            </a:fillRef>
            <a:effectRef idx="1">
              <a:schemeClr val="accent1"/>
            </a:effectRef>
            <a:fontRef idx="minor">
              <a:schemeClr val="tx1"/>
            </a:fontRef>
          </p:style>
        </p:cxnSp>
      </p:grpSp>
      <p:sp>
        <p:nvSpPr>
          <p:cNvPr id="2" name="テキスト ボックス 1"/>
          <p:cNvSpPr txBox="1"/>
          <p:nvPr/>
        </p:nvSpPr>
        <p:spPr>
          <a:xfrm>
            <a:off x="2" y="210799"/>
            <a:ext cx="8269170" cy="830997"/>
          </a:xfrm>
          <a:prstGeom prst="rect">
            <a:avLst/>
          </a:prstGeom>
          <a:noFill/>
        </p:spPr>
        <p:txBody>
          <a:bodyPr wrap="square" rtlCol="0">
            <a:spAutoFit/>
          </a:bodyPr>
          <a:lstStyle/>
          <a:p>
            <a:pPr algn="ctr"/>
            <a:r>
              <a:rPr kumimoji="1" lang="en-US" altLang="ja-JP" sz="4800" b="1" dirty="0" smtClean="0">
                <a:latin typeface="Arial"/>
                <a:ea typeface="ヒラギノ丸ゴ ProN W4"/>
                <a:cs typeface="Arial"/>
              </a:rPr>
              <a:t>Lock-in imaging in DCS</a:t>
            </a:r>
            <a:endParaRPr kumimoji="1" lang="ja-JP" altLang="en-US" sz="4800" b="1" dirty="0">
              <a:latin typeface="Arial"/>
              <a:ea typeface="ヒラギノ丸ゴ ProN W4"/>
              <a:cs typeface="Arial"/>
            </a:endParaRPr>
          </a:p>
        </p:txBody>
      </p:sp>
      <p:sp>
        <p:nvSpPr>
          <p:cNvPr id="3" name="テキスト ボックス 2"/>
          <p:cNvSpPr txBox="1"/>
          <p:nvPr/>
        </p:nvSpPr>
        <p:spPr>
          <a:xfrm>
            <a:off x="5555744" y="4612316"/>
            <a:ext cx="2859126" cy="523220"/>
          </a:xfrm>
          <a:prstGeom prst="rect">
            <a:avLst/>
          </a:prstGeom>
          <a:solidFill>
            <a:srgbClr val="000090"/>
          </a:solidFill>
        </p:spPr>
        <p:txBody>
          <a:bodyPr wrap="none" rtlCol="0">
            <a:spAutoFit/>
          </a:bodyPr>
          <a:lstStyle/>
          <a:p>
            <a:r>
              <a:rPr kumimoji="1" lang="en-US" altLang="ja-JP" sz="2800" dirty="0" smtClean="0">
                <a:solidFill>
                  <a:srgbClr val="FFFF00"/>
                </a:solidFill>
                <a:latin typeface="Arial"/>
                <a:ea typeface="ヒラギノ丸ゴ ProN W4"/>
                <a:cs typeface="Arial"/>
              </a:rPr>
              <a:t>Spectral imaging</a:t>
            </a:r>
            <a:endParaRPr kumimoji="1" lang="ja-JP" altLang="en-US" sz="2800" dirty="0">
              <a:solidFill>
                <a:srgbClr val="FFFF00"/>
              </a:solidFill>
              <a:latin typeface="Arial"/>
              <a:ea typeface="ヒラギノ丸ゴ ProN W4"/>
              <a:cs typeface="Arial"/>
            </a:endParaRPr>
          </a:p>
        </p:txBody>
      </p:sp>
      <p:sp>
        <p:nvSpPr>
          <p:cNvPr id="9" name="テキスト ボックス 8"/>
          <p:cNvSpPr txBox="1"/>
          <p:nvPr/>
        </p:nvSpPr>
        <p:spPr>
          <a:xfrm>
            <a:off x="6880467" y="839642"/>
            <a:ext cx="2020881" cy="523220"/>
          </a:xfrm>
          <a:prstGeom prst="rect">
            <a:avLst/>
          </a:prstGeom>
          <a:noFill/>
        </p:spPr>
        <p:txBody>
          <a:bodyPr wrap="none" rtlCol="0">
            <a:spAutoFit/>
          </a:bodyPr>
          <a:lstStyle/>
          <a:p>
            <a:r>
              <a:rPr kumimoji="1" lang="en-US" altLang="ja-JP" sz="2800" dirty="0" smtClean="0">
                <a:solidFill>
                  <a:srgbClr val="008000"/>
                </a:solidFill>
                <a:latin typeface="Arial"/>
                <a:ea typeface="ヒラギノ丸ゴ ProN W4"/>
                <a:cs typeface="Arial"/>
              </a:rPr>
              <a:t>Local comb</a:t>
            </a:r>
            <a:endParaRPr lang="en-US" altLang="ja-JP" sz="2800" dirty="0">
              <a:solidFill>
                <a:srgbClr val="008000"/>
              </a:solidFill>
              <a:latin typeface="Arial"/>
              <a:ea typeface="ヒラギノ丸ゴ ProN W4"/>
              <a:cs typeface="Arial"/>
            </a:endParaRPr>
          </a:p>
        </p:txBody>
      </p:sp>
      <p:sp>
        <p:nvSpPr>
          <p:cNvPr id="10" name="角丸四角形 9"/>
          <p:cNvSpPr/>
          <p:nvPr/>
        </p:nvSpPr>
        <p:spPr>
          <a:xfrm>
            <a:off x="4874186" y="4476480"/>
            <a:ext cx="4809320" cy="1441464"/>
          </a:xfrm>
          <a:prstGeom prst="roundRect">
            <a:avLst/>
          </a:prstGeom>
          <a:noFill/>
          <a:ln w="5715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ea typeface="ヒラギノ丸ゴ ProN W4"/>
              <a:cs typeface="Arial"/>
            </a:endParaRPr>
          </a:p>
        </p:txBody>
      </p:sp>
      <p:cxnSp>
        <p:nvCxnSpPr>
          <p:cNvPr id="16" name="直線矢印コネクタ 15"/>
          <p:cNvCxnSpPr/>
          <p:nvPr/>
        </p:nvCxnSpPr>
        <p:spPr>
          <a:xfrm>
            <a:off x="265633"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253073"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p:cNvCxnSpPr/>
          <p:nvPr/>
        </p:nvCxnSpPr>
        <p:spPr>
          <a:xfrm>
            <a:off x="6318652" y="2454991"/>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p:nvPr/>
        </p:nvCxnSpPr>
        <p:spPr>
          <a:xfrm flipV="1">
            <a:off x="6306092" y="1160065"/>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 name="図形グループ 5"/>
          <p:cNvGrpSpPr/>
          <p:nvPr/>
        </p:nvGrpSpPr>
        <p:grpSpPr>
          <a:xfrm>
            <a:off x="1812008" y="2572119"/>
            <a:ext cx="6597547" cy="1025318"/>
            <a:chOff x="1812002" y="2572119"/>
            <a:chExt cx="6597547" cy="1025318"/>
          </a:xfrm>
        </p:grpSpPr>
        <p:grpSp>
          <p:nvGrpSpPr>
            <p:cNvPr id="4" name="図形グループ 3"/>
            <p:cNvGrpSpPr/>
            <p:nvPr/>
          </p:nvGrpSpPr>
          <p:grpSpPr>
            <a:xfrm>
              <a:off x="1812002" y="2572119"/>
              <a:ext cx="6597547" cy="1025318"/>
              <a:chOff x="1812002" y="2572119"/>
              <a:chExt cx="6597547" cy="1025318"/>
            </a:xfrm>
          </p:grpSpPr>
          <p:sp>
            <p:nvSpPr>
              <p:cNvPr id="61" name="正方形/長方形 60"/>
              <p:cNvSpPr/>
              <p:nvPr/>
            </p:nvSpPr>
            <p:spPr>
              <a:xfrm>
                <a:off x="1812002" y="3345437"/>
                <a:ext cx="6597547"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ea typeface="ヒラギノ丸ゴ ProN W4"/>
                  <a:cs typeface="Arial"/>
                </a:endParaRPr>
              </a:p>
            </p:txBody>
          </p:sp>
          <p:sp>
            <p:nvSpPr>
              <p:cNvPr id="62" name="正方形/長方形 61"/>
              <p:cNvSpPr/>
              <p:nvPr/>
            </p:nvSpPr>
            <p:spPr>
              <a:xfrm>
                <a:off x="1812002"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ea typeface="ヒラギノ丸ゴ ProN W4"/>
                  <a:cs typeface="Arial"/>
                </a:endParaRPr>
              </a:p>
            </p:txBody>
          </p:sp>
        </p:grpSp>
        <p:sp>
          <p:nvSpPr>
            <p:cNvPr id="63" name="正方形/長方形 62"/>
            <p:cNvSpPr/>
            <p:nvPr/>
          </p:nvSpPr>
          <p:spPr>
            <a:xfrm>
              <a:off x="8190256" y="2572119"/>
              <a:ext cx="219293" cy="87158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ea typeface="ヒラギノ丸ゴ ProN W4"/>
                <a:cs typeface="Arial"/>
              </a:endParaRPr>
            </a:p>
          </p:txBody>
        </p:sp>
      </p:grpSp>
      <p:sp>
        <p:nvSpPr>
          <p:cNvPr id="66" name="下矢印 65"/>
          <p:cNvSpPr/>
          <p:nvPr/>
        </p:nvSpPr>
        <p:spPr>
          <a:xfrm>
            <a:off x="2688418" y="3361240"/>
            <a:ext cx="1099591" cy="124002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a:ea typeface="ヒラギノ丸ゴ ProN W4"/>
              <a:cs typeface="Arial"/>
            </a:endParaRPr>
          </a:p>
        </p:txBody>
      </p:sp>
      <p:grpSp>
        <p:nvGrpSpPr>
          <p:cNvPr id="70" name="図形グループ 69"/>
          <p:cNvGrpSpPr/>
          <p:nvPr/>
        </p:nvGrpSpPr>
        <p:grpSpPr>
          <a:xfrm>
            <a:off x="529160" y="1366537"/>
            <a:ext cx="2649620" cy="1079264"/>
            <a:chOff x="529155" y="1768412"/>
            <a:chExt cx="2649620" cy="1079264"/>
          </a:xfrm>
        </p:grpSpPr>
        <p:cxnSp>
          <p:nvCxnSpPr>
            <p:cNvPr id="20" name="直線コネクタ 19"/>
            <p:cNvCxnSpPr/>
            <p:nvPr/>
          </p:nvCxnSpPr>
          <p:spPr>
            <a:xfrm>
              <a:off x="860358"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119156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52915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1522764"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flipH="1">
              <a:off x="2847573"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flipH="1">
              <a:off x="251637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flipH="1">
              <a:off x="317877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p:nvPr/>
          </p:nvCxnSpPr>
          <p:spPr>
            <a:xfrm flipH="1">
              <a:off x="2185169"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直線コネクタ 67"/>
            <p:cNvCxnSpPr/>
            <p:nvPr/>
          </p:nvCxnSpPr>
          <p:spPr>
            <a:xfrm>
              <a:off x="1853967" y="1768412"/>
              <a:ext cx="0" cy="107926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81" name="テキスト ボックス 80"/>
          <p:cNvSpPr txBox="1"/>
          <p:nvPr/>
        </p:nvSpPr>
        <p:spPr>
          <a:xfrm>
            <a:off x="614206" y="4545444"/>
            <a:ext cx="3018324" cy="523220"/>
          </a:xfrm>
          <a:prstGeom prst="rect">
            <a:avLst/>
          </a:prstGeom>
          <a:noFill/>
        </p:spPr>
        <p:txBody>
          <a:bodyPr wrap="none" rtlCol="0">
            <a:spAutoFit/>
          </a:bodyPr>
          <a:lstStyle/>
          <a:p>
            <a:r>
              <a:rPr kumimoji="1" lang="en-US" altLang="ja-JP" sz="2800" dirty="0" smtClean="0">
                <a:solidFill>
                  <a:srgbClr val="FF6600"/>
                </a:solidFill>
                <a:latin typeface="Arial"/>
                <a:ea typeface="ヒラギノ丸ゴ ProN W4"/>
                <a:cs typeface="Arial"/>
              </a:rPr>
              <a:t>Imaging RF comb</a:t>
            </a:r>
          </a:p>
        </p:txBody>
      </p:sp>
      <p:cxnSp>
        <p:nvCxnSpPr>
          <p:cNvPr id="82" name="直線矢印コネクタ 81"/>
          <p:cNvCxnSpPr/>
          <p:nvPr/>
        </p:nvCxnSpPr>
        <p:spPr>
          <a:xfrm>
            <a:off x="1460291" y="6335839"/>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3" name="直線矢印コネクタ 82"/>
          <p:cNvCxnSpPr/>
          <p:nvPr/>
        </p:nvCxnSpPr>
        <p:spPr>
          <a:xfrm flipV="1">
            <a:off x="1447731" y="5040913"/>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637643" y="841892"/>
            <a:ext cx="2439916" cy="523220"/>
          </a:xfrm>
          <a:prstGeom prst="rect">
            <a:avLst/>
          </a:prstGeom>
          <a:noFill/>
        </p:spPr>
        <p:txBody>
          <a:bodyPr wrap="none" rtlCol="0">
            <a:spAutoFit/>
          </a:bodyPr>
          <a:lstStyle/>
          <a:p>
            <a:pPr algn="ctr"/>
            <a:r>
              <a:rPr kumimoji="1" lang="en-US" altLang="ja-JP" sz="2800" dirty="0" smtClean="0">
                <a:solidFill>
                  <a:srgbClr val="0000FF"/>
                </a:solidFill>
                <a:latin typeface="Arial"/>
                <a:ea typeface="ヒラギノ丸ゴ ProN W4"/>
                <a:cs typeface="Arial"/>
              </a:rPr>
              <a:t>Imaging comb</a:t>
            </a:r>
            <a:endParaRPr kumimoji="1" lang="ja-JP" altLang="en-US" sz="2800" dirty="0">
              <a:solidFill>
                <a:srgbClr val="0000FF"/>
              </a:solidFill>
              <a:latin typeface="Arial"/>
              <a:ea typeface="ヒラギノ丸ゴ ProN W4"/>
              <a:cs typeface="Arial"/>
            </a:endParaRPr>
          </a:p>
        </p:txBody>
      </p:sp>
      <p:sp>
        <p:nvSpPr>
          <p:cNvPr id="54" name="テキスト ボックス 53"/>
          <p:cNvSpPr txBox="1"/>
          <p:nvPr/>
        </p:nvSpPr>
        <p:spPr>
          <a:xfrm>
            <a:off x="3526460" y="3503578"/>
            <a:ext cx="4052689" cy="954107"/>
          </a:xfrm>
          <a:prstGeom prst="rect">
            <a:avLst/>
          </a:prstGeom>
          <a:noFill/>
        </p:spPr>
        <p:txBody>
          <a:bodyPr wrap="none" rtlCol="0">
            <a:spAutoFit/>
          </a:bodyPr>
          <a:lstStyle/>
          <a:p>
            <a:pPr algn="ctr"/>
            <a:r>
              <a:rPr kumimoji="1" lang="en-US" altLang="ja-JP" sz="2800" i="1" dirty="0" smtClean="0">
                <a:solidFill>
                  <a:srgbClr val="8000FF"/>
                </a:solidFill>
                <a:latin typeface="Arial"/>
                <a:ea typeface="ヒラギノ丸ゴ ProN W4"/>
                <a:cs typeface="Arial"/>
              </a:rPr>
              <a:t>Lock-in imaging</a:t>
            </a:r>
          </a:p>
          <a:p>
            <a:pPr algn="ctr"/>
            <a:r>
              <a:rPr kumimoji="1" lang="ja-JP" altLang="en-US" sz="2800" i="1" dirty="0" smtClean="0">
                <a:solidFill>
                  <a:srgbClr val="8000FF"/>
                </a:solidFill>
                <a:latin typeface="Arial"/>
                <a:ea typeface="ヒラギノ丸ゴ ProN W4"/>
                <a:cs typeface="Arial"/>
              </a:rPr>
              <a:t>（</a:t>
            </a:r>
            <a:r>
              <a:rPr kumimoji="1" lang="en-US" altLang="ja-JP" sz="2800" i="1" dirty="0" smtClean="0">
                <a:solidFill>
                  <a:srgbClr val="8000FF"/>
                </a:solidFill>
                <a:latin typeface="Arial"/>
                <a:ea typeface="ヒラギノ丸ゴ ProN W4"/>
                <a:cs typeface="Arial"/>
              </a:rPr>
              <a:t>Amplitude &amp; phase</a:t>
            </a:r>
            <a:r>
              <a:rPr lang="ja-JP" altLang="en-US" sz="2800" i="1" dirty="0" smtClean="0">
                <a:solidFill>
                  <a:srgbClr val="8000FF"/>
                </a:solidFill>
                <a:latin typeface="Arial"/>
                <a:ea typeface="ヒラギノ丸ゴ ProN W4"/>
                <a:cs typeface="Arial"/>
              </a:rPr>
              <a:t>）</a:t>
            </a:r>
            <a:endParaRPr kumimoji="1" lang="ja-JP" altLang="en-US" sz="2800" i="1" dirty="0">
              <a:solidFill>
                <a:srgbClr val="8000FF"/>
              </a:solidFill>
              <a:latin typeface="Arial"/>
              <a:ea typeface="ヒラギノ丸ゴ ProN W4"/>
              <a:cs typeface="Arial"/>
            </a:endParaRPr>
          </a:p>
        </p:txBody>
      </p:sp>
      <p:sp>
        <p:nvSpPr>
          <p:cNvPr id="56" name="テキスト ボックス 55"/>
          <p:cNvSpPr txBox="1"/>
          <p:nvPr/>
        </p:nvSpPr>
        <p:spPr>
          <a:xfrm>
            <a:off x="5108821" y="5266246"/>
            <a:ext cx="2120292" cy="523220"/>
          </a:xfrm>
          <a:prstGeom prst="rect">
            <a:avLst/>
          </a:prstGeom>
          <a:solidFill>
            <a:srgbClr val="000090"/>
          </a:solidFill>
        </p:spPr>
        <p:txBody>
          <a:bodyPr wrap="none" rtlCol="0">
            <a:spAutoFit/>
          </a:bodyPr>
          <a:lstStyle/>
          <a:p>
            <a:r>
              <a:rPr kumimoji="1" lang="en-US" altLang="ja-JP" sz="2800" dirty="0" smtClean="0">
                <a:solidFill>
                  <a:srgbClr val="FFFF00"/>
                </a:solidFill>
                <a:latin typeface="Arial"/>
                <a:ea typeface="ヒラギノ丸ゴ ProN W4"/>
                <a:cs typeface="Arial"/>
              </a:rPr>
              <a:t>Spectral DH</a:t>
            </a:r>
            <a:endParaRPr kumimoji="1" lang="ja-JP" altLang="en-US" sz="2800" dirty="0">
              <a:solidFill>
                <a:srgbClr val="FFFF00"/>
              </a:solidFill>
              <a:latin typeface="Arial"/>
              <a:ea typeface="ヒラギノ丸ゴ ProN W4"/>
              <a:cs typeface="Arial"/>
            </a:endParaRPr>
          </a:p>
        </p:txBody>
      </p:sp>
      <p:sp>
        <p:nvSpPr>
          <p:cNvPr id="57" name="テキスト ボックス 56"/>
          <p:cNvSpPr txBox="1"/>
          <p:nvPr/>
        </p:nvSpPr>
        <p:spPr>
          <a:xfrm>
            <a:off x="7793427" y="5255997"/>
            <a:ext cx="1182285" cy="523220"/>
          </a:xfrm>
          <a:prstGeom prst="rect">
            <a:avLst/>
          </a:prstGeom>
          <a:solidFill>
            <a:srgbClr val="000090"/>
          </a:solidFill>
        </p:spPr>
        <p:txBody>
          <a:bodyPr wrap="none" rtlCol="0">
            <a:spAutoFit/>
          </a:bodyPr>
          <a:lstStyle/>
          <a:p>
            <a:r>
              <a:rPr kumimoji="1" lang="en-US" altLang="ja-JP" sz="2800" dirty="0" smtClean="0">
                <a:solidFill>
                  <a:srgbClr val="FFFF00"/>
                </a:solidFill>
                <a:latin typeface="Arial"/>
                <a:ea typeface="ヒラギノ丸ゴ ProN W4"/>
                <a:cs typeface="Arial"/>
              </a:rPr>
              <a:t>CARS</a:t>
            </a:r>
            <a:endParaRPr kumimoji="1" lang="ja-JP" altLang="en-US" sz="2800" dirty="0">
              <a:solidFill>
                <a:srgbClr val="FFFF00"/>
              </a:solidFill>
              <a:latin typeface="Arial"/>
              <a:ea typeface="ヒラギノ丸ゴ ProN W4"/>
              <a:cs typeface="Arial"/>
            </a:endParaRPr>
          </a:p>
        </p:txBody>
      </p:sp>
      <p:sp>
        <p:nvSpPr>
          <p:cNvPr id="7" name="円/楕円 6"/>
          <p:cNvSpPr/>
          <p:nvPr/>
        </p:nvSpPr>
        <p:spPr>
          <a:xfrm>
            <a:off x="2340855" y="1540387"/>
            <a:ext cx="331202" cy="1004738"/>
          </a:xfrm>
          <a:prstGeom prst="ellipse">
            <a:avLst/>
          </a:prstGeom>
          <a:noFill/>
          <a:ln w="38100" cmpd="sng">
            <a:solidFill>
              <a:srgbClr val="FF66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Arial"/>
              <a:ea typeface="ヒラギノ丸ゴ ProN W4"/>
              <a:cs typeface="Arial"/>
            </a:endParaRPr>
          </a:p>
        </p:txBody>
      </p:sp>
      <p:pic>
        <p:nvPicPr>
          <p:cNvPr id="8" name="図 7"/>
          <p:cNvPicPr>
            <a:picLocks noChangeAspect="1"/>
          </p:cNvPicPr>
          <p:nvPr/>
        </p:nvPicPr>
        <p:blipFill>
          <a:blip r:embed="rId3"/>
          <a:stretch>
            <a:fillRect/>
          </a:stretch>
        </p:blipFill>
        <p:spPr>
          <a:xfrm>
            <a:off x="3688220" y="1160065"/>
            <a:ext cx="1381075" cy="1035806"/>
          </a:xfrm>
          <a:prstGeom prst="rect">
            <a:avLst/>
          </a:prstGeom>
          <a:ln w="38100" cmpd="sng">
            <a:solidFill>
              <a:srgbClr val="FF6600"/>
            </a:solidFill>
          </a:ln>
        </p:spPr>
      </p:pic>
      <p:cxnSp>
        <p:nvCxnSpPr>
          <p:cNvPr id="14" name="直線矢印コネクタ 13"/>
          <p:cNvCxnSpPr>
            <a:stCxn id="7" idx="0"/>
          </p:cNvCxnSpPr>
          <p:nvPr/>
        </p:nvCxnSpPr>
        <p:spPr>
          <a:xfrm flipV="1">
            <a:off x="2506456" y="1464662"/>
            <a:ext cx="1169062" cy="75735"/>
          </a:xfrm>
          <a:prstGeom prst="straightConnector1">
            <a:avLst/>
          </a:prstGeom>
          <a:ln>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30833" y="6441628"/>
            <a:ext cx="5573135" cy="400110"/>
          </a:xfrm>
          <a:prstGeom prst="rect">
            <a:avLst/>
          </a:prstGeom>
          <a:solidFill>
            <a:srgbClr val="000090"/>
          </a:solidFill>
        </p:spPr>
        <p:txBody>
          <a:bodyPr wrap="none" rtlCol="0">
            <a:spAutoFit/>
          </a:bodyPr>
          <a:lstStyle/>
          <a:p>
            <a:r>
              <a:rPr kumimoji="1" lang="en-US" altLang="ja-JP" sz="2000" dirty="0" smtClean="0">
                <a:solidFill>
                  <a:srgbClr val="FFFF00"/>
                </a:solidFill>
                <a:latin typeface="Arial"/>
                <a:ea typeface="ヒラギノ丸ゴ ProN W4"/>
                <a:cs typeface="Arial"/>
              </a:rPr>
              <a:t>Image selection by </a:t>
            </a:r>
            <a:r>
              <a:rPr lang="en-US" altLang="ja-JP" sz="2000" dirty="0">
                <a:solidFill>
                  <a:srgbClr val="FFFF00"/>
                </a:solidFill>
                <a:latin typeface="Arial"/>
                <a:ea typeface="ヒラギノ丸ゴ ProN W4"/>
                <a:cs typeface="Arial"/>
              </a:rPr>
              <a:t> </a:t>
            </a:r>
            <a:r>
              <a:rPr lang="en-US" altLang="ja-JP" sz="2000" dirty="0" smtClean="0">
                <a:solidFill>
                  <a:srgbClr val="FFFF00"/>
                </a:solidFill>
                <a:latin typeface="Arial"/>
                <a:ea typeface="ヒラギノ丸ゴ ProN W4"/>
                <a:cs typeface="Arial"/>
              </a:rPr>
              <a:t>ref. freq. for lock-in imaging</a:t>
            </a:r>
            <a:r>
              <a:rPr kumimoji="1" lang="en-US" altLang="ja-JP" sz="2000" dirty="0" smtClean="0">
                <a:solidFill>
                  <a:srgbClr val="FFFF00"/>
                </a:solidFill>
                <a:latin typeface="Arial"/>
                <a:ea typeface="ヒラギノ丸ゴ ProN W4"/>
                <a:cs typeface="Arial"/>
              </a:rPr>
              <a:t> </a:t>
            </a:r>
            <a:endParaRPr kumimoji="1" lang="ja-JP" altLang="en-US" sz="2000" dirty="0">
              <a:solidFill>
                <a:srgbClr val="FFFF00"/>
              </a:solidFill>
              <a:latin typeface="Arial"/>
              <a:ea typeface="ヒラギノ丸ゴ ProN W4"/>
              <a:cs typeface="Arial"/>
            </a:endParaRPr>
          </a:p>
        </p:txBody>
      </p:sp>
      <p:sp>
        <p:nvSpPr>
          <p:cNvPr id="58" name="テキスト ボックス 57"/>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3411252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90231" y="592609"/>
            <a:ext cx="9815771" cy="6324807"/>
          </a:xfrm>
          <a:prstGeom prst="rect">
            <a:avLst/>
          </a:prstGeom>
          <a:noFill/>
        </p:spPr>
        <p:txBody>
          <a:bodyPr wrap="square" rtlCol="0">
            <a:spAutoFit/>
          </a:bodyPr>
          <a:lstStyle/>
          <a:p>
            <a:pPr algn="just"/>
            <a:r>
              <a:rPr kumimoji="1" lang="en-US" altLang="ja-JP" sz="2700" b="1" u="sng" dirty="0" smtClean="0">
                <a:solidFill>
                  <a:srgbClr val="0000FF"/>
                </a:solidFill>
                <a:latin typeface="Arial"/>
                <a:ea typeface="ヒラギノ丸ゴ ProN W4"/>
                <a:cs typeface="Arial"/>
              </a:rPr>
              <a:t>Paper</a:t>
            </a:r>
            <a:endParaRPr lang="en-US" altLang="ja-JP" sz="2700" dirty="0">
              <a:latin typeface="Arial"/>
              <a:ea typeface="ヒラギノ丸ゴ ProN W4"/>
              <a:cs typeface="Arial"/>
            </a:endParaRPr>
          </a:p>
          <a:p>
            <a:pPr marL="514350" indent="-514350" algn="just">
              <a:buAutoNum type="arabicParenBoth"/>
            </a:pPr>
            <a:r>
              <a:rPr lang="en-US" altLang="ja-JP" sz="2700" dirty="0" smtClean="0">
                <a:latin typeface="Arial"/>
                <a:ea typeface="ヒラギノ丸ゴ ProN W4"/>
                <a:cs typeface="Arial"/>
              </a:rPr>
              <a:t>T</a:t>
            </a:r>
            <a:r>
              <a:rPr lang="en-US" altLang="ja-JP" sz="2700" dirty="0">
                <a:latin typeface="Arial"/>
                <a:ea typeface="ヒラギノ丸ゴ ProN W4"/>
                <a:cs typeface="Arial"/>
              </a:rPr>
              <a:t>. </a:t>
            </a:r>
            <a:r>
              <a:rPr lang="en-US" altLang="ja-JP" sz="2700" dirty="0" err="1" smtClean="0">
                <a:latin typeface="Arial"/>
                <a:ea typeface="ヒラギノ丸ゴ ProN W4"/>
                <a:cs typeface="Arial"/>
              </a:rPr>
              <a:t>Yasui</a:t>
            </a:r>
            <a:r>
              <a:rPr lang="en-US" altLang="ja-JP" sz="2700" dirty="0" smtClean="0">
                <a:latin typeface="Arial"/>
                <a:ea typeface="ヒラギノ丸ゴ ProN W4"/>
                <a:cs typeface="Arial"/>
              </a:rPr>
              <a:t> </a:t>
            </a:r>
            <a:r>
              <a:rPr lang="en-US" altLang="ja-JP" sz="2700" i="1" dirty="0" smtClean="0">
                <a:latin typeface="Arial"/>
                <a:ea typeface="ヒラギノ丸ゴ ProN W4"/>
                <a:cs typeface="Arial"/>
              </a:rPr>
              <a:t>et al.</a:t>
            </a:r>
            <a:r>
              <a:rPr lang="en-US" altLang="ja-JP" sz="2700" dirty="0" smtClean="0">
                <a:latin typeface="Arial"/>
                <a:ea typeface="ヒラギノ丸ゴ ProN W4"/>
                <a:cs typeface="Arial"/>
              </a:rPr>
              <a:t>, </a:t>
            </a:r>
            <a:r>
              <a:rPr lang="en-US" altLang="ja-JP" sz="2700" dirty="0">
                <a:latin typeface="Arial"/>
                <a:ea typeface="ヒラギノ丸ゴ ProN W4"/>
                <a:cs typeface="Arial"/>
              </a:rPr>
              <a:t>"Super-resolution discrete Fourier transform spectroscopy beyond time window size limitation using precisely periodic pulsed radiation,” </a:t>
            </a:r>
            <a:r>
              <a:rPr lang="en-US" altLang="ja-JP" sz="2700" dirty="0" err="1" smtClean="0">
                <a:latin typeface="Arial"/>
                <a:ea typeface="ヒラギノ丸ゴ ProN W4"/>
                <a:cs typeface="Arial"/>
              </a:rPr>
              <a:t>Optica</a:t>
            </a:r>
            <a:r>
              <a:rPr lang="en-US" altLang="ja-JP" sz="2700" dirty="0" smtClean="0">
                <a:latin typeface="Arial"/>
                <a:ea typeface="ヒラギノ丸ゴ ProN W4"/>
                <a:cs typeface="Arial"/>
              </a:rPr>
              <a:t> </a:t>
            </a:r>
            <a:r>
              <a:rPr lang="en-US" altLang="ja-JP" sz="2700" b="1" dirty="0">
                <a:latin typeface="Arial"/>
                <a:ea typeface="ヒラギノ丸ゴ ProN W4"/>
                <a:cs typeface="Arial"/>
              </a:rPr>
              <a:t>2</a:t>
            </a:r>
            <a:r>
              <a:rPr lang="en-US" altLang="ja-JP" sz="2700" dirty="0">
                <a:latin typeface="Arial"/>
                <a:ea typeface="ヒラギノ丸ゴ ProN W4"/>
                <a:cs typeface="Arial"/>
              </a:rPr>
              <a:t>, </a:t>
            </a:r>
            <a:r>
              <a:rPr lang="en-US" altLang="ja-JP" sz="2700" dirty="0" smtClean="0">
                <a:latin typeface="Arial"/>
                <a:ea typeface="ヒラギノ丸ゴ ProN W4"/>
                <a:cs typeface="Arial"/>
              </a:rPr>
              <a:t>460</a:t>
            </a:r>
            <a:r>
              <a:rPr lang="en-US" altLang="ja-JP" sz="2700" dirty="0">
                <a:latin typeface="Arial"/>
                <a:ea typeface="ヒラギノ丸ゴ ProN W4"/>
                <a:cs typeface="Arial"/>
              </a:rPr>
              <a:t>-467 (2015)</a:t>
            </a:r>
            <a:r>
              <a:rPr lang="en-US" altLang="ja-JP" sz="2700" dirty="0" smtClean="0">
                <a:latin typeface="Arial"/>
                <a:ea typeface="ヒラギノ丸ゴ ProN W4"/>
                <a:cs typeface="Arial"/>
              </a:rPr>
              <a:t>.</a:t>
            </a:r>
          </a:p>
          <a:p>
            <a:pPr marL="514350" indent="-514350" algn="just">
              <a:buAutoNum type="arabicParenBoth"/>
            </a:pPr>
            <a:r>
              <a:rPr lang="en-US" altLang="ja-JP" sz="2700" dirty="0">
                <a:latin typeface="Arial"/>
                <a:ea typeface="ヒラギノ丸ゴ ProN W4"/>
                <a:cs typeface="Arial"/>
              </a:rPr>
              <a:t>T. </a:t>
            </a:r>
            <a:r>
              <a:rPr lang="en-US" altLang="ja-JP" sz="2700" dirty="0" err="1">
                <a:latin typeface="Arial"/>
                <a:ea typeface="ヒラギノ丸ゴ ProN W4"/>
                <a:cs typeface="Arial"/>
              </a:rPr>
              <a:t>Yasui</a:t>
            </a:r>
            <a:r>
              <a:rPr lang="en-US" altLang="ja-JP" sz="2700" dirty="0">
                <a:latin typeface="Arial"/>
                <a:ea typeface="ヒラギノ丸ゴ ProN W4"/>
                <a:cs typeface="Arial"/>
              </a:rPr>
              <a:t> </a:t>
            </a:r>
            <a:r>
              <a:rPr lang="en-US" altLang="ja-JP" sz="2700" i="1" dirty="0">
                <a:latin typeface="Arial"/>
                <a:ea typeface="ヒラギノ丸ゴ ProN W4"/>
                <a:cs typeface="Arial"/>
              </a:rPr>
              <a:t>et al.</a:t>
            </a:r>
            <a:r>
              <a:rPr lang="en-US" altLang="ja-JP" sz="2700" dirty="0">
                <a:latin typeface="Arial"/>
                <a:ea typeface="ヒラギノ丸ゴ ProN W4"/>
                <a:cs typeface="Arial"/>
              </a:rPr>
              <a:t>, </a:t>
            </a:r>
            <a:r>
              <a:rPr lang="en-US" altLang="ja-JP" sz="2700" dirty="0" smtClean="0">
                <a:latin typeface="Arial"/>
                <a:ea typeface="ヒラギノ丸ゴ ProN W4"/>
                <a:cs typeface="Arial"/>
              </a:rPr>
              <a:t>"</a:t>
            </a:r>
            <a:r>
              <a:rPr lang="en-US" altLang="ja-JP" sz="2700" dirty="0">
                <a:latin typeface="Arial"/>
                <a:ea typeface="ヒラギノ丸ゴ ProN W4"/>
                <a:cs typeface="Arial"/>
              </a:rPr>
              <a:t>Real-time absolute frequency measurement of continuous-wave terahertz radiation based on dual terahertz combs of </a:t>
            </a:r>
            <a:r>
              <a:rPr lang="en-US" altLang="ja-JP" sz="2700" dirty="0" err="1">
                <a:latin typeface="Arial"/>
                <a:ea typeface="ヒラギノ丸ゴ ProN W4"/>
                <a:cs typeface="Arial"/>
              </a:rPr>
              <a:t>photocarriers</a:t>
            </a:r>
            <a:r>
              <a:rPr lang="en-US" altLang="ja-JP" sz="2700" dirty="0">
                <a:latin typeface="Arial"/>
                <a:ea typeface="ヒラギノ丸ゴ ProN W4"/>
                <a:cs typeface="Arial"/>
              </a:rPr>
              <a:t> with different frequency </a:t>
            </a:r>
            <a:r>
              <a:rPr lang="en-US" altLang="ja-JP" sz="2700" dirty="0" err="1">
                <a:latin typeface="Arial"/>
                <a:ea typeface="ヒラギノ丸ゴ ProN W4"/>
                <a:cs typeface="Arial"/>
              </a:rPr>
              <a:t>spacings</a:t>
            </a:r>
            <a:r>
              <a:rPr lang="en-US" altLang="ja-JP" sz="2700" dirty="0">
                <a:latin typeface="Arial"/>
                <a:ea typeface="ヒラギノ丸ゴ ProN W4"/>
                <a:cs typeface="Arial"/>
              </a:rPr>
              <a:t>,” Opt. </a:t>
            </a:r>
            <a:r>
              <a:rPr lang="en-US" altLang="ja-JP" sz="2700" dirty="0" smtClean="0">
                <a:latin typeface="Arial"/>
                <a:ea typeface="ヒラギノ丸ゴ ProN W4"/>
                <a:cs typeface="Arial"/>
              </a:rPr>
              <a:t>Express </a:t>
            </a:r>
            <a:r>
              <a:rPr lang="en-US" altLang="ja-JP" sz="2700" b="1" dirty="0" smtClean="0">
                <a:latin typeface="Arial"/>
                <a:ea typeface="ヒラギノ丸ゴ ProN W4"/>
                <a:cs typeface="Arial"/>
              </a:rPr>
              <a:t>23</a:t>
            </a:r>
            <a:r>
              <a:rPr lang="en-US" altLang="ja-JP" sz="2700" dirty="0">
                <a:latin typeface="Arial"/>
                <a:ea typeface="ヒラギノ丸ゴ ProN W4"/>
                <a:cs typeface="Arial"/>
              </a:rPr>
              <a:t>, </a:t>
            </a:r>
            <a:r>
              <a:rPr lang="en-US" altLang="ja-JP" sz="2700" dirty="0" smtClean="0">
                <a:latin typeface="Arial"/>
                <a:ea typeface="ヒラギノ丸ゴ ProN W4"/>
                <a:cs typeface="Arial"/>
              </a:rPr>
              <a:t>11367</a:t>
            </a:r>
            <a:r>
              <a:rPr lang="en-US" altLang="ja-JP" sz="2700" dirty="0">
                <a:latin typeface="Arial"/>
                <a:ea typeface="ヒラギノ丸ゴ ProN W4"/>
                <a:cs typeface="Arial"/>
              </a:rPr>
              <a:t>-11377 (2015)</a:t>
            </a:r>
            <a:r>
              <a:rPr lang="en-US" altLang="ja-JP" sz="2700" dirty="0" smtClean="0">
                <a:latin typeface="Arial"/>
                <a:ea typeface="ヒラギノ丸ゴ ProN W4"/>
                <a:cs typeface="Arial"/>
              </a:rPr>
              <a:t>.</a:t>
            </a:r>
          </a:p>
          <a:p>
            <a:pPr marL="514350" indent="-514350" algn="just">
              <a:buAutoNum type="arabicParenBoth"/>
            </a:pPr>
            <a:r>
              <a:rPr lang="en-US" altLang="ja-JP" sz="2700" dirty="0">
                <a:latin typeface="Arial"/>
                <a:ea typeface="ヒラギノ丸ゴ ProN W4"/>
                <a:cs typeface="Arial"/>
              </a:rPr>
              <a:t>T. </a:t>
            </a:r>
            <a:r>
              <a:rPr lang="en-US" altLang="ja-JP" sz="2700" dirty="0" err="1">
                <a:latin typeface="Arial"/>
                <a:ea typeface="ヒラギノ丸ゴ ProN W4"/>
                <a:cs typeface="Arial"/>
              </a:rPr>
              <a:t>Yasui</a:t>
            </a:r>
            <a:r>
              <a:rPr lang="en-US" altLang="ja-JP" sz="2700" dirty="0">
                <a:latin typeface="Arial"/>
                <a:ea typeface="ヒラギノ丸ゴ ProN W4"/>
                <a:cs typeface="Arial"/>
              </a:rPr>
              <a:t> </a:t>
            </a:r>
            <a:r>
              <a:rPr lang="en-US" altLang="ja-JP" sz="2700" i="1" dirty="0">
                <a:latin typeface="Arial"/>
                <a:ea typeface="ヒラギノ丸ゴ ProN W4"/>
                <a:cs typeface="Arial"/>
              </a:rPr>
              <a:t>et al.</a:t>
            </a:r>
            <a:r>
              <a:rPr lang="en-US" altLang="ja-JP" sz="2700" dirty="0">
                <a:latin typeface="Arial"/>
                <a:ea typeface="ヒラギノ丸ゴ ProN W4"/>
                <a:cs typeface="Arial"/>
              </a:rPr>
              <a:t>, </a:t>
            </a:r>
            <a:r>
              <a:rPr lang="en-US" altLang="ja-JP" sz="2700" dirty="0" smtClean="0">
                <a:latin typeface="Arial"/>
                <a:ea typeface="ヒラギノ丸ゴ ProN W4"/>
                <a:cs typeface="Arial"/>
              </a:rPr>
              <a:t>"</a:t>
            </a:r>
            <a:r>
              <a:rPr lang="en-US" altLang="ja-JP" sz="2700" dirty="0">
                <a:latin typeface="Arial"/>
                <a:ea typeface="ヒラギノ丸ゴ ProN W4"/>
                <a:cs typeface="Arial"/>
              </a:rPr>
              <a:t>Adaptive sampling dual terahertz comb spectroscopy using dual free-running femtosecond lasers," Sci. Reports, Vol. 5, art. 10786 (</a:t>
            </a:r>
            <a:r>
              <a:rPr lang="en-US" altLang="ja-JP" sz="2700">
                <a:latin typeface="Arial"/>
                <a:ea typeface="ヒラギノ丸ゴ ProN W4"/>
                <a:cs typeface="Arial"/>
              </a:rPr>
              <a:t>2015</a:t>
            </a:r>
            <a:r>
              <a:rPr lang="en-US" altLang="ja-JP" sz="2700" smtClean="0">
                <a:latin typeface="Arial"/>
                <a:ea typeface="ヒラギノ丸ゴ ProN W4"/>
                <a:cs typeface="Arial"/>
              </a:rPr>
              <a:t>).</a:t>
            </a:r>
            <a:endParaRPr lang="en-US" altLang="ja-JP" sz="2700" b="1" u="sng" dirty="0" smtClean="0">
              <a:solidFill>
                <a:srgbClr val="0000FF"/>
              </a:solidFill>
              <a:latin typeface="Arial"/>
              <a:ea typeface="ヒラギノ丸ゴ ProN W4"/>
              <a:cs typeface="Arial"/>
            </a:endParaRPr>
          </a:p>
          <a:p>
            <a:pPr algn="just"/>
            <a:r>
              <a:rPr lang="en-US" altLang="ja-JP" sz="2700" b="1" u="sng" dirty="0" smtClean="0">
                <a:solidFill>
                  <a:srgbClr val="0000FF"/>
                </a:solidFill>
                <a:latin typeface="Arial"/>
                <a:ea typeface="ヒラギノ丸ゴ ProN W4"/>
                <a:cs typeface="Arial"/>
              </a:rPr>
              <a:t>Patent</a:t>
            </a:r>
          </a:p>
          <a:p>
            <a:pPr marL="514350" indent="-514350" algn="just">
              <a:buAutoNum type="arabicParenBoth"/>
            </a:pPr>
            <a:r>
              <a:rPr lang="en-US" altLang="ja-JP" sz="2700" dirty="0" smtClean="0">
                <a:solidFill>
                  <a:srgbClr val="000000"/>
                </a:solidFill>
                <a:latin typeface="Arial"/>
                <a:ea typeface="ヒラギノ丸ゴ ProN W4"/>
                <a:cs typeface="Arial"/>
              </a:rPr>
              <a:t> Scan-less, full-field confocal microscopy, </a:t>
            </a:r>
            <a:r>
              <a:rPr lang="en-US" altLang="ja-JP" sz="2700" i="1" dirty="0" smtClean="0">
                <a:solidFill>
                  <a:srgbClr val="000000"/>
                </a:solidFill>
                <a:latin typeface="Arial"/>
                <a:ea typeface="ヒラギノ丸ゴ ProN W4"/>
                <a:cs typeface="Arial"/>
              </a:rPr>
              <a:t>in writing</a:t>
            </a:r>
            <a:endParaRPr lang="en-US" altLang="ja-JP" sz="2700" i="1" dirty="0">
              <a:solidFill>
                <a:srgbClr val="000000"/>
              </a:solidFill>
              <a:latin typeface="Arial"/>
              <a:ea typeface="ヒラギノ丸ゴ ProN W4"/>
              <a:cs typeface="Arial"/>
            </a:endParaRPr>
          </a:p>
          <a:p>
            <a:pPr marL="514350" indent="-514350" algn="just">
              <a:buAutoNum type="arabicParenBoth"/>
            </a:pPr>
            <a:r>
              <a:rPr lang="en-US" altLang="ja-JP" sz="2700" dirty="0" smtClean="0">
                <a:solidFill>
                  <a:srgbClr val="000000"/>
                </a:solidFill>
                <a:latin typeface="Arial"/>
                <a:ea typeface="ヒラギノ丸ゴ ProN W4"/>
                <a:cs typeface="Arial"/>
              </a:rPr>
              <a:t> Strain-sensing fiber comb, </a:t>
            </a:r>
            <a:r>
              <a:rPr lang="en-US" altLang="ja-JP" sz="2700" i="1" dirty="0" smtClean="0">
                <a:solidFill>
                  <a:srgbClr val="000000"/>
                </a:solidFill>
                <a:latin typeface="Arial"/>
                <a:ea typeface="ヒラギノ丸ゴ ProN W4"/>
                <a:cs typeface="Arial"/>
              </a:rPr>
              <a:t>in preparation</a:t>
            </a:r>
            <a:endParaRPr lang="en-US" altLang="ja-JP" sz="2700" i="1" dirty="0">
              <a:solidFill>
                <a:srgbClr val="000000"/>
              </a:solidFill>
              <a:latin typeface="Arial"/>
              <a:ea typeface="ヒラギノ丸ゴ ProN W4"/>
              <a:cs typeface="Arial"/>
            </a:endParaRPr>
          </a:p>
        </p:txBody>
      </p:sp>
      <p:sp>
        <p:nvSpPr>
          <p:cNvPr id="5" name="タイトル 1"/>
          <p:cNvSpPr>
            <a:spLocks noGrp="1"/>
          </p:cNvSpPr>
          <p:nvPr>
            <p:ph type="ctrTitle"/>
          </p:nvPr>
        </p:nvSpPr>
        <p:spPr>
          <a:xfrm>
            <a:off x="708982" y="225418"/>
            <a:ext cx="8420100" cy="563798"/>
          </a:xfrm>
        </p:spPr>
        <p:txBody>
          <a:bodyPr/>
          <a:lstStyle/>
          <a:p>
            <a:r>
              <a:rPr kumimoji="1" lang="en-US" altLang="ja-JP" sz="4800" dirty="0" smtClean="0">
                <a:latin typeface="Arial"/>
                <a:ea typeface="ヒラギノ丸ゴ ProN W4"/>
                <a:cs typeface="Arial"/>
              </a:rPr>
              <a:t>Achievements</a:t>
            </a:r>
            <a:endParaRPr kumimoji="1" lang="ja-JP" altLang="en-US" sz="4800" dirty="0">
              <a:latin typeface="Arial"/>
              <a:ea typeface="ヒラギノ丸ゴ ProN W4"/>
              <a:cs typeface="Arial"/>
            </a:endParaRPr>
          </a:p>
        </p:txBody>
      </p:sp>
    </p:spTree>
    <p:extLst>
      <p:ext uri="{BB962C8B-B14F-4D97-AF65-F5344CB8AC3E}">
        <p14:creationId xmlns:p14="http://schemas.microsoft.com/office/powerpoint/2010/main" val="2939406573"/>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dirty="0"/>
          </a:p>
        </p:txBody>
      </p:sp>
    </p:spTree>
    <p:extLst>
      <p:ext uri="{BB962C8B-B14F-4D97-AF65-F5344CB8AC3E}">
        <p14:creationId xmlns:p14="http://schemas.microsoft.com/office/powerpoint/2010/main" val="37267046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56457" y="404664"/>
            <a:ext cx="9769097" cy="749108"/>
          </a:xfrm>
        </p:spPr>
        <p:txBody>
          <a:bodyPr/>
          <a:lstStyle/>
          <a:p>
            <a:r>
              <a:rPr lang="en-US" altLang="ja-JP" b="1" dirty="0" smtClean="0">
                <a:solidFill>
                  <a:schemeClr val="tx1"/>
                </a:solidFill>
              </a:rPr>
              <a:t>Influence</a:t>
            </a:r>
            <a:r>
              <a:rPr kumimoji="1" lang="en-US" altLang="ja-JP" b="1" dirty="0" smtClean="0">
                <a:solidFill>
                  <a:schemeClr val="tx1"/>
                </a:solidFill>
              </a:rPr>
              <a:t> of timing jitter in THz-DCS</a:t>
            </a:r>
            <a:endParaRPr kumimoji="1" lang="ja-JP" altLang="en-US" b="1" dirty="0">
              <a:solidFill>
                <a:schemeClr val="tx1"/>
              </a:solidFill>
            </a:endParaRPr>
          </a:p>
        </p:txBody>
      </p:sp>
      <p:pic>
        <p:nvPicPr>
          <p:cNvPr id="7" name="図 6" descr="fig1b.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079" y="1367973"/>
            <a:ext cx="8702040" cy="4898136"/>
          </a:xfrm>
          <a:prstGeom prst="rect">
            <a:avLst/>
          </a:prstGeom>
        </p:spPr>
      </p:pic>
    </p:spTree>
    <p:extLst>
      <p:ext uri="{BB962C8B-B14F-4D97-AF65-F5344CB8AC3E}">
        <p14:creationId xmlns:p14="http://schemas.microsoft.com/office/powerpoint/2010/main" val="3394067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txBox="1">
            <a:spLocks noChangeArrowheads="1"/>
          </p:cNvSpPr>
          <p:nvPr/>
        </p:nvSpPr>
        <p:spPr bwMode="auto">
          <a:xfrm>
            <a:off x="-22071" y="-69580"/>
            <a:ext cx="9906000" cy="679845"/>
          </a:xfrm>
          <a:prstGeom prst="rect">
            <a:avLst/>
          </a:prstGeom>
          <a:solidFill>
            <a:schemeClr val="bg1">
              <a:alpha val="80000"/>
            </a:schemeClr>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r>
              <a:rPr lang="en-US" altLang="ja-JP" sz="4800" dirty="0" smtClean="0">
                <a:cs typeface="ヒラギノ丸ゴ ProN W4"/>
              </a:rPr>
              <a:t>Adaptive sampling method</a:t>
            </a:r>
            <a:endParaRPr lang="en-US" altLang="ja-JP" sz="4800" dirty="0">
              <a:cs typeface="ヒラギノ丸ゴ ProN W4"/>
            </a:endParaRPr>
          </a:p>
        </p:txBody>
      </p:sp>
      <p:sp>
        <p:nvSpPr>
          <p:cNvPr id="129" name="正方形/長方形 128"/>
          <p:cNvSpPr/>
          <p:nvPr/>
        </p:nvSpPr>
        <p:spPr>
          <a:xfrm>
            <a:off x="2032001" y="6527935"/>
            <a:ext cx="7874000" cy="353943"/>
          </a:xfrm>
          <a:prstGeom prst="rect">
            <a:avLst/>
          </a:prstGeom>
        </p:spPr>
        <p:txBody>
          <a:bodyPr wrap="square">
            <a:spAutoFit/>
          </a:bodyPr>
          <a:lstStyle/>
          <a:p>
            <a:r>
              <a:rPr lang="fi-FI" altLang="ja-JP" sz="1700" i="1" dirty="0" err="1" smtClean="0">
                <a:solidFill>
                  <a:srgbClr val="0000FF"/>
                </a:solidFill>
              </a:rPr>
              <a:t>Ref</a:t>
            </a:r>
            <a:r>
              <a:rPr lang="fi-FI" altLang="ja-JP" sz="1700" i="1" dirty="0" smtClean="0">
                <a:solidFill>
                  <a:srgbClr val="0000FF"/>
                </a:solidFill>
              </a:rPr>
              <a:t>) </a:t>
            </a:r>
            <a:r>
              <a:rPr lang="fi-FI" altLang="ja-JP" sz="1700" i="1" dirty="0" err="1" smtClean="0">
                <a:solidFill>
                  <a:srgbClr val="0000FF"/>
                </a:solidFill>
              </a:rPr>
              <a:t>Ideguchi</a:t>
            </a:r>
            <a:r>
              <a:rPr lang="fi-FI" altLang="ja-JP" sz="1700" i="1" dirty="0" smtClean="0">
                <a:solidFill>
                  <a:srgbClr val="0000FF"/>
                </a:solidFill>
              </a:rPr>
              <a:t>, </a:t>
            </a:r>
            <a:r>
              <a:rPr lang="en-US" altLang="ja-JP" sz="1700" i="1" dirty="0" smtClean="0">
                <a:solidFill>
                  <a:srgbClr val="0000FF"/>
                </a:solidFill>
              </a:rPr>
              <a:t>Opt. </a:t>
            </a:r>
            <a:r>
              <a:rPr lang="en-US" altLang="ja-JP" sz="1700" i="1" dirty="0" err="1" smtClean="0">
                <a:solidFill>
                  <a:srgbClr val="0000FF"/>
                </a:solidFill>
              </a:rPr>
              <a:t>Lett</a:t>
            </a:r>
            <a:r>
              <a:rPr lang="en-US" altLang="ja-JP" sz="1700" i="1" dirty="0" smtClean="0">
                <a:solidFill>
                  <a:srgbClr val="0000FF"/>
                </a:solidFill>
              </a:rPr>
              <a:t>. </a:t>
            </a:r>
            <a:r>
              <a:rPr lang="en-US" altLang="ja-JP" sz="1700" b="1" i="1" dirty="0">
                <a:solidFill>
                  <a:srgbClr val="0000FF"/>
                </a:solidFill>
              </a:rPr>
              <a:t>37</a:t>
            </a:r>
            <a:r>
              <a:rPr lang="en-US" altLang="ja-JP" sz="1700" i="1" dirty="0">
                <a:solidFill>
                  <a:srgbClr val="0000FF"/>
                </a:solidFill>
              </a:rPr>
              <a:t>, 4847 (2012</a:t>
            </a:r>
            <a:r>
              <a:rPr lang="en-US" altLang="ja-JP" sz="1700" i="1" dirty="0" smtClean="0">
                <a:solidFill>
                  <a:srgbClr val="0000FF"/>
                </a:solidFill>
              </a:rPr>
              <a:t>); </a:t>
            </a:r>
            <a:r>
              <a:rPr lang="fi-FI" altLang="ja-JP" sz="1700" i="1" dirty="0" err="1">
                <a:solidFill>
                  <a:srgbClr val="0000FF"/>
                </a:solidFill>
              </a:rPr>
              <a:t>Ideguchi</a:t>
            </a:r>
            <a:r>
              <a:rPr lang="fi-FI" altLang="ja-JP" sz="1700" i="1" dirty="0">
                <a:solidFill>
                  <a:srgbClr val="0000FF"/>
                </a:solidFill>
              </a:rPr>
              <a:t>, </a:t>
            </a:r>
            <a:r>
              <a:rPr lang="en-US" altLang="ja-JP" sz="1700" i="1" dirty="0" smtClean="0">
                <a:solidFill>
                  <a:srgbClr val="0000FF"/>
                </a:solidFill>
              </a:rPr>
              <a:t>Nat</a:t>
            </a:r>
            <a:r>
              <a:rPr lang="en-US" altLang="ja-JP" sz="1700" i="1" dirty="0">
                <a:solidFill>
                  <a:srgbClr val="0000FF"/>
                </a:solidFill>
              </a:rPr>
              <a:t>. Comm</a:t>
            </a:r>
            <a:r>
              <a:rPr lang="en-US" altLang="ja-JP" sz="1700" i="1" dirty="0" smtClean="0">
                <a:solidFill>
                  <a:srgbClr val="0000FF"/>
                </a:solidFill>
              </a:rPr>
              <a:t>. </a:t>
            </a:r>
            <a:r>
              <a:rPr lang="en-US" altLang="ja-JP" sz="1700" b="1" i="1" dirty="0">
                <a:solidFill>
                  <a:srgbClr val="0000FF"/>
                </a:solidFill>
              </a:rPr>
              <a:t>5</a:t>
            </a:r>
            <a:r>
              <a:rPr lang="en-US" altLang="ja-JP" sz="1700" i="1" dirty="0">
                <a:solidFill>
                  <a:srgbClr val="0000FF"/>
                </a:solidFill>
              </a:rPr>
              <a:t>, 3375 (2014</a:t>
            </a:r>
            <a:r>
              <a:rPr lang="en-US" altLang="ja-JP" sz="1700" i="1" dirty="0" smtClean="0">
                <a:solidFill>
                  <a:srgbClr val="0000FF"/>
                </a:solidFill>
              </a:rPr>
              <a:t>).</a:t>
            </a:r>
            <a:endParaRPr lang="ja-JP" altLang="en-US" sz="1700" i="1" dirty="0">
              <a:solidFill>
                <a:srgbClr val="0000FF"/>
              </a:solidFill>
            </a:endParaRPr>
          </a:p>
        </p:txBody>
      </p:sp>
      <p:pic>
        <p:nvPicPr>
          <p:cNvPr id="9" name="図 8" descr="fig1c.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9307"/>
            <a:ext cx="9906000" cy="5730573"/>
          </a:xfrm>
          <a:prstGeom prst="rect">
            <a:avLst/>
          </a:prstGeom>
        </p:spPr>
      </p:pic>
      <p:sp>
        <p:nvSpPr>
          <p:cNvPr id="10" name="正方形/長方形 9"/>
          <p:cNvSpPr/>
          <p:nvPr/>
        </p:nvSpPr>
        <p:spPr bwMode="auto">
          <a:xfrm>
            <a:off x="1500847" y="839822"/>
            <a:ext cx="3628421" cy="793235"/>
          </a:xfrm>
          <a:prstGeom prst="rect">
            <a:avLst/>
          </a:prstGeom>
          <a:noFill/>
          <a:ln w="38100"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
        <p:nvSpPr>
          <p:cNvPr id="25" name="正方形/長方形 24"/>
          <p:cNvSpPr/>
          <p:nvPr/>
        </p:nvSpPr>
        <p:spPr bwMode="auto">
          <a:xfrm>
            <a:off x="5957872" y="872812"/>
            <a:ext cx="3628421" cy="79323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Arial" charset="0"/>
              <a:ea typeface="ＭＳ ゴシック" charset="-128"/>
              <a:cs typeface="ＭＳ ゴシック" charset="-128"/>
            </a:endParaRPr>
          </a:p>
        </p:txBody>
      </p:sp>
    </p:spTree>
    <p:extLst>
      <p:ext uri="{BB962C8B-B14F-4D97-AF65-F5344CB8AC3E}">
        <p14:creationId xmlns:p14="http://schemas.microsoft.com/office/powerpoint/2010/main" val="783689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08982" y="307063"/>
            <a:ext cx="8420100" cy="767435"/>
          </a:xfrm>
        </p:spPr>
        <p:txBody>
          <a:bodyPr/>
          <a:lstStyle/>
          <a:p>
            <a:r>
              <a:rPr kumimoji="1" lang="en-US" altLang="ja-JP" sz="6000" dirty="0" smtClean="0">
                <a:latin typeface="Arial"/>
                <a:ea typeface="ヒラギノ丸ゴ ProN W4"/>
                <a:cs typeface="Arial"/>
              </a:rPr>
              <a:t>Summary</a:t>
            </a:r>
            <a:endParaRPr kumimoji="1" lang="ja-JP" altLang="en-US" sz="6000" dirty="0">
              <a:latin typeface="Arial"/>
              <a:ea typeface="ヒラギノ丸ゴ ProN W4"/>
              <a:cs typeface="Arial"/>
            </a:endParaRPr>
          </a:p>
        </p:txBody>
      </p:sp>
      <p:sp>
        <p:nvSpPr>
          <p:cNvPr id="3" name="テキスト ボックス 2"/>
          <p:cNvSpPr txBox="1"/>
          <p:nvPr/>
        </p:nvSpPr>
        <p:spPr>
          <a:xfrm>
            <a:off x="90229" y="1282534"/>
            <a:ext cx="9960914" cy="5509200"/>
          </a:xfrm>
          <a:prstGeom prst="rect">
            <a:avLst/>
          </a:prstGeom>
          <a:noFill/>
        </p:spPr>
        <p:txBody>
          <a:bodyPr wrap="square" rtlCol="0">
            <a:spAutoFit/>
          </a:bodyPr>
          <a:lstStyle/>
          <a:p>
            <a:r>
              <a:rPr kumimoji="1" lang="en-US" altLang="ja-JP" sz="3200" b="1" u="sng" dirty="0" smtClean="0">
                <a:solidFill>
                  <a:srgbClr val="0000FF"/>
                </a:solidFill>
                <a:latin typeface="Arial"/>
                <a:ea typeface="ヒラギノ丸ゴ ProN W4"/>
                <a:cs typeface="Arial"/>
              </a:rPr>
              <a:t>(1) Intelligent THz </a:t>
            </a:r>
            <a:r>
              <a:rPr lang="en-US" altLang="ja-JP" sz="3200" b="1" u="sng" dirty="0" smtClean="0">
                <a:solidFill>
                  <a:srgbClr val="0000FF"/>
                </a:solidFill>
                <a:latin typeface="Arial"/>
                <a:ea typeface="ヒラギノ丸ゴ ProN W4"/>
                <a:cs typeface="Arial"/>
              </a:rPr>
              <a:t>instrumentation and application</a:t>
            </a:r>
            <a:endParaRPr kumimoji="1" lang="en-US" altLang="ja-JP" sz="3200" b="1" u="sng" dirty="0" smtClean="0">
              <a:solidFill>
                <a:srgbClr val="0000FF"/>
              </a:solidFill>
              <a:latin typeface="Arial"/>
              <a:ea typeface="ヒラギノ丸ゴ ProN W4"/>
              <a:cs typeface="Arial"/>
            </a:endParaRPr>
          </a:p>
          <a:p>
            <a:r>
              <a:rPr lang="en-US" altLang="ja-JP" sz="3200" dirty="0" smtClean="0">
                <a:solidFill>
                  <a:srgbClr val="FF0000"/>
                </a:solidFill>
                <a:latin typeface="Arial"/>
                <a:ea typeface="ヒラギノ丸ゴ ProN W4"/>
                <a:cs typeface="Arial"/>
              </a:rPr>
              <a:t>•Adaptive sampling dual THz comb spectroscopy </a:t>
            </a:r>
          </a:p>
          <a:p>
            <a:r>
              <a:rPr lang="en-US" altLang="ja-JP" sz="3200" dirty="0" smtClean="0">
                <a:solidFill>
                  <a:srgbClr val="FF0000"/>
                </a:solidFill>
                <a:latin typeface="Arial"/>
                <a:ea typeface="ヒラギノ丸ゴ ProN W4"/>
                <a:cs typeface="Arial"/>
              </a:rPr>
              <a:t>(CLEO, to be submitted in this year)</a:t>
            </a:r>
          </a:p>
          <a:p>
            <a:r>
              <a:rPr lang="en-US" altLang="ja-JP" sz="3200" dirty="0">
                <a:latin typeface="Arial"/>
                <a:ea typeface="ヒラギノ丸ゴ ProN W4"/>
                <a:cs typeface="Arial"/>
              </a:rPr>
              <a:t>•THz-comb-referenced spectrum analyzer </a:t>
            </a:r>
            <a:r>
              <a:rPr lang="en-US" altLang="ja-JP" sz="3200" dirty="0" smtClean="0">
                <a:latin typeface="Arial"/>
                <a:ea typeface="ヒラギノ丸ゴ ProN W4"/>
                <a:cs typeface="Arial"/>
              </a:rPr>
              <a:t>(CLEO)</a:t>
            </a:r>
            <a:endParaRPr lang="en-US" altLang="ja-JP" sz="3200" dirty="0">
              <a:latin typeface="Arial"/>
              <a:ea typeface="ヒラギノ丸ゴ ProN W4"/>
              <a:cs typeface="Arial"/>
            </a:endParaRPr>
          </a:p>
          <a:p>
            <a:endParaRPr lang="en-US" altLang="ja-JP" sz="3200" b="1" u="sng" dirty="0" smtClean="0">
              <a:solidFill>
                <a:srgbClr val="0000FF"/>
              </a:solidFill>
              <a:latin typeface="Arial"/>
              <a:ea typeface="ヒラギノ丸ゴ ProN W4"/>
              <a:cs typeface="Arial"/>
            </a:endParaRPr>
          </a:p>
          <a:p>
            <a:r>
              <a:rPr lang="en-US" altLang="ja-JP" sz="3200" b="1" u="sng" dirty="0" smtClean="0">
                <a:solidFill>
                  <a:srgbClr val="0000FF"/>
                </a:solidFill>
                <a:latin typeface="Arial"/>
                <a:ea typeface="ヒラギノ丸ゴ ProN W4"/>
                <a:cs typeface="Arial"/>
              </a:rPr>
              <a:t>(2) Novel optical comb measurement </a:t>
            </a:r>
            <a:r>
              <a:rPr lang="en-US" altLang="ja-JP" sz="3200" b="1" u="sng" dirty="0">
                <a:solidFill>
                  <a:srgbClr val="0000FF"/>
                </a:solidFill>
                <a:latin typeface="Arial"/>
                <a:ea typeface="ヒラギノ丸ゴ ProN W4"/>
                <a:cs typeface="Arial"/>
              </a:rPr>
              <a:t>and </a:t>
            </a:r>
            <a:r>
              <a:rPr lang="en-US" altLang="ja-JP" sz="3200" b="1" u="sng" dirty="0" smtClean="0">
                <a:solidFill>
                  <a:srgbClr val="0000FF"/>
                </a:solidFill>
                <a:latin typeface="Arial"/>
                <a:ea typeface="ヒラギノ丸ゴ ProN W4"/>
                <a:cs typeface="Arial"/>
              </a:rPr>
              <a:t>application</a:t>
            </a:r>
          </a:p>
          <a:p>
            <a:r>
              <a:rPr lang="en-US" altLang="ja-JP" sz="3200" dirty="0" smtClean="0">
                <a:solidFill>
                  <a:srgbClr val="FF0000"/>
                </a:solidFill>
                <a:latin typeface="Arial"/>
                <a:ea typeface="ヒラギノ丸ゴ ProN W4"/>
                <a:cs typeface="Arial"/>
              </a:rPr>
              <a:t>•Full-field confocal optical-comb microscopy </a:t>
            </a:r>
          </a:p>
          <a:p>
            <a:r>
              <a:rPr lang="en-US" altLang="ja-JP" sz="3200" dirty="0">
                <a:solidFill>
                  <a:srgbClr val="FF0000"/>
                </a:solidFill>
                <a:latin typeface="Arial"/>
                <a:ea typeface="ヒラギノ丸ゴ ProN W4"/>
                <a:cs typeface="Arial"/>
              </a:rPr>
              <a:t> </a:t>
            </a:r>
            <a:r>
              <a:rPr lang="en-US" altLang="ja-JP" sz="3200" dirty="0" smtClean="0">
                <a:solidFill>
                  <a:srgbClr val="FF0000"/>
                </a:solidFill>
                <a:latin typeface="Arial"/>
                <a:ea typeface="ヒラギノ丸ゴ ProN W4"/>
                <a:cs typeface="Arial"/>
              </a:rPr>
              <a:t>(Patent preparation)</a:t>
            </a:r>
            <a:endParaRPr lang="en-US" altLang="ja-JP" sz="3200" dirty="0">
              <a:solidFill>
                <a:srgbClr val="FF0000"/>
              </a:solidFill>
              <a:latin typeface="Arial"/>
              <a:ea typeface="ヒラギノ丸ゴ ProN W4"/>
              <a:cs typeface="Arial"/>
            </a:endParaRPr>
          </a:p>
          <a:p>
            <a:r>
              <a:rPr lang="en-US" altLang="ja-JP" sz="3200" dirty="0" smtClean="0">
                <a:solidFill>
                  <a:srgbClr val="FF0000"/>
                </a:solidFill>
                <a:latin typeface="Arial"/>
                <a:ea typeface="ヒラギノ丸ゴ ProN W4"/>
                <a:cs typeface="Arial"/>
              </a:rPr>
              <a:t>•Discrete Fourier transform infrared spectroscopy</a:t>
            </a:r>
          </a:p>
          <a:p>
            <a:r>
              <a:rPr lang="en-US" altLang="ja-JP" sz="3200" dirty="0" smtClean="0">
                <a:solidFill>
                  <a:srgbClr val="FF0000"/>
                </a:solidFill>
                <a:latin typeface="Arial"/>
                <a:ea typeface="ヒラギノ丸ゴ ProN W4"/>
                <a:cs typeface="Arial"/>
              </a:rPr>
              <a:t> (CLEO)</a:t>
            </a:r>
          </a:p>
        </p:txBody>
      </p:sp>
    </p:spTree>
    <p:extLst>
      <p:ext uri="{BB962C8B-B14F-4D97-AF65-F5344CB8AC3E}">
        <p14:creationId xmlns:p14="http://schemas.microsoft.com/office/powerpoint/2010/main" val="792602447"/>
      </p:ext>
    </p:extLst>
  </p:cSld>
  <p:clrMapOvr>
    <a:masterClrMapping/>
  </p:clrMapOvr>
  <p:transition xmlns:p14="http://schemas.microsoft.com/office/powerpoint/2010/main" advTm="3680"/>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40903" y="622429"/>
            <a:ext cx="7464425" cy="707886"/>
          </a:xfrm>
          <a:prstGeom prst="rect">
            <a:avLst/>
          </a:prstGeom>
          <a:noFill/>
        </p:spPr>
        <p:txBody>
          <a:bodyPr wrap="square" rtlCol="0">
            <a:spAutoFit/>
          </a:bodyPr>
          <a:lstStyle/>
          <a:p>
            <a:r>
              <a:rPr kumimoji="1" lang="ja-JP" altLang="en-US" sz="4000" u="sng" dirty="0" smtClean="0"/>
              <a:t>まとめ</a:t>
            </a:r>
            <a:endParaRPr kumimoji="1" lang="ja-JP" altLang="en-US" sz="4000" u="sng" dirty="0"/>
          </a:p>
        </p:txBody>
      </p:sp>
      <p:sp>
        <p:nvSpPr>
          <p:cNvPr id="6" name="正方形/長方形 5"/>
          <p:cNvSpPr/>
          <p:nvPr/>
        </p:nvSpPr>
        <p:spPr>
          <a:xfrm>
            <a:off x="467012" y="1344804"/>
            <a:ext cx="9094500" cy="2308324"/>
          </a:xfrm>
          <a:prstGeom prst="rect">
            <a:avLst/>
          </a:prstGeom>
          <a:solidFill>
            <a:schemeClr val="accent1">
              <a:lumMod val="20000"/>
              <a:lumOff val="80000"/>
            </a:schemeClr>
          </a:solidFill>
          <a:ln w="38100">
            <a:solidFill>
              <a:schemeClr val="tx1"/>
            </a:solidFill>
          </a:ln>
        </p:spPr>
        <p:txBody>
          <a:bodyPr wrap="square">
            <a:spAutoFit/>
          </a:bodyPr>
          <a:lstStyle/>
          <a:p>
            <a:r>
              <a:rPr lang="ja-JP" altLang="en-US" sz="3600" dirty="0" smtClean="0"/>
              <a:t>・</a:t>
            </a:r>
            <a:r>
              <a:rPr lang="en-US" altLang="ja-JP" sz="3600" dirty="0" err="1" smtClean="0"/>
              <a:t>f</a:t>
            </a:r>
            <a:r>
              <a:rPr lang="en-US" altLang="ja-JP" sz="3600" baseline="-25000" dirty="0" err="1" smtClean="0"/>
              <a:t>rep</a:t>
            </a:r>
            <a:r>
              <a:rPr lang="ja-JP" altLang="en-US" sz="3600" dirty="0" smtClean="0"/>
              <a:t>制御電圧を用いた零位法計測</a:t>
            </a:r>
            <a:endParaRPr lang="en-US" altLang="ja-JP" sz="3600" dirty="0" smtClean="0"/>
          </a:p>
          <a:p>
            <a:r>
              <a:rPr lang="en-US" altLang="ja-JP" sz="3600" dirty="0" smtClean="0"/>
              <a:t>①</a:t>
            </a:r>
            <a:r>
              <a:rPr lang="ja-JP" altLang="en-US" sz="3600" dirty="0" smtClean="0"/>
              <a:t>最小検出可能変位量</a:t>
            </a:r>
            <a:r>
              <a:rPr lang="en-US" altLang="ja-JP" sz="3600" dirty="0" smtClean="0"/>
              <a:t>=0.036µm</a:t>
            </a:r>
          </a:p>
          <a:p>
            <a:r>
              <a:rPr lang="en-US" altLang="ja-JP" sz="3600" dirty="0" smtClean="0"/>
              <a:t>②</a:t>
            </a:r>
            <a:r>
              <a:rPr lang="ja-JP" altLang="en-US" sz="3600" dirty="0" smtClean="0"/>
              <a:t>最大検出可能変位量</a:t>
            </a:r>
            <a:r>
              <a:rPr lang="en-US" altLang="ja-JP" sz="3600" dirty="0" smtClean="0"/>
              <a:t>=36µm</a:t>
            </a:r>
          </a:p>
          <a:p>
            <a:r>
              <a:rPr lang="en-US" altLang="ja-JP" sz="3600" dirty="0" smtClean="0"/>
              <a:t>③</a:t>
            </a:r>
            <a:r>
              <a:rPr lang="ja-JP" altLang="en-US" sz="3600" dirty="0" smtClean="0"/>
              <a:t>周波数応答特性：</a:t>
            </a:r>
            <a:r>
              <a:rPr lang="en-US" altLang="ja-JP" sz="3600" dirty="0" smtClean="0"/>
              <a:t>f</a:t>
            </a:r>
            <a:r>
              <a:rPr lang="en-US" altLang="ja-JP" sz="3600" baseline="-25000" dirty="0" smtClean="0"/>
              <a:t>c</a:t>
            </a:r>
            <a:r>
              <a:rPr lang="en-US" altLang="ja-JP" sz="3600" dirty="0" smtClean="0"/>
              <a:t>=200 Hz</a:t>
            </a:r>
            <a:endParaRPr lang="en-US" altLang="ja-JP" sz="3600" dirty="0"/>
          </a:p>
        </p:txBody>
      </p:sp>
      <p:sp>
        <p:nvSpPr>
          <p:cNvPr id="4" name="テキスト ボックス 3"/>
          <p:cNvSpPr txBox="1"/>
          <p:nvPr/>
        </p:nvSpPr>
        <p:spPr>
          <a:xfrm>
            <a:off x="416497" y="4149080"/>
            <a:ext cx="7464425" cy="707886"/>
          </a:xfrm>
          <a:prstGeom prst="rect">
            <a:avLst/>
          </a:prstGeom>
          <a:noFill/>
        </p:spPr>
        <p:txBody>
          <a:bodyPr wrap="square" rtlCol="0">
            <a:spAutoFit/>
          </a:bodyPr>
          <a:lstStyle/>
          <a:p>
            <a:r>
              <a:rPr kumimoji="1" lang="ja-JP" altLang="en-US" sz="4000" u="sng" dirty="0" smtClean="0"/>
              <a:t>今後の予定</a:t>
            </a:r>
            <a:endParaRPr kumimoji="1" lang="ja-JP" altLang="en-US" sz="4000" u="sng" dirty="0"/>
          </a:p>
        </p:txBody>
      </p:sp>
      <p:sp>
        <p:nvSpPr>
          <p:cNvPr id="8" name="正方形/長方形 7"/>
          <p:cNvSpPr/>
          <p:nvPr/>
        </p:nvSpPr>
        <p:spPr>
          <a:xfrm>
            <a:off x="272480" y="4941172"/>
            <a:ext cx="9141854" cy="1754327"/>
          </a:xfrm>
          <a:prstGeom prst="rect">
            <a:avLst/>
          </a:prstGeom>
          <a:solidFill>
            <a:srgbClr val="CCFF99"/>
          </a:solidFill>
          <a:ln w="38100">
            <a:solidFill>
              <a:schemeClr val="tx1"/>
            </a:solidFill>
          </a:ln>
        </p:spPr>
        <p:txBody>
          <a:bodyPr wrap="square">
            <a:spAutoFit/>
          </a:bodyPr>
          <a:lstStyle/>
          <a:p>
            <a:r>
              <a:rPr lang="en-US" altLang="ja-JP" sz="3600" smtClean="0"/>
              <a:t>①</a:t>
            </a:r>
            <a:r>
              <a:rPr lang="ja-JP" altLang="en-US" sz="3600" smtClean="0"/>
              <a:t>電気光学変調器制御型ファイバーコム（周波数応答</a:t>
            </a:r>
            <a:r>
              <a:rPr lang="en-US" altLang="ja-JP" sz="3600" smtClean="0"/>
              <a:t>&gt;200kHz</a:t>
            </a:r>
            <a:r>
              <a:rPr lang="ja-JP" altLang="en-US" sz="3600" smtClean="0"/>
              <a:t>）による計測高速化</a:t>
            </a:r>
            <a:endParaRPr lang="en-US" altLang="ja-JP" sz="3600" smtClean="0"/>
          </a:p>
          <a:p>
            <a:r>
              <a:rPr lang="en-US" altLang="ja-JP" sz="3600" smtClean="0"/>
              <a:t>②</a:t>
            </a:r>
            <a:r>
              <a:rPr lang="ja-JP" altLang="en-US" sz="3600" smtClean="0"/>
              <a:t>光音響イメージングへの応用</a:t>
            </a:r>
            <a:endParaRPr lang="en-US" altLang="ja-JP" sz="3600" dirty="0" smtClean="0"/>
          </a:p>
        </p:txBody>
      </p:sp>
    </p:spTree>
    <p:extLst>
      <p:ext uri="{BB962C8B-B14F-4D97-AF65-F5344CB8AC3E}">
        <p14:creationId xmlns:p14="http://schemas.microsoft.com/office/powerpoint/2010/main" val="1416869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22514" y="476676"/>
            <a:ext cx="9904174" cy="1200329"/>
          </a:xfrm>
          <a:prstGeom prst="rect">
            <a:avLst/>
          </a:prstGeom>
          <a:noFill/>
        </p:spPr>
        <p:txBody>
          <a:bodyPr wrap="square" rtlCol="0">
            <a:spAutoFit/>
          </a:bodyPr>
          <a:lstStyle/>
          <a:p>
            <a:pPr algn="ctr"/>
            <a:r>
              <a:rPr lang="ja-JP" altLang="en-US" sz="4000" dirty="0" smtClean="0">
                <a:latin typeface="ヒラギノ丸ゴ ProN W4"/>
                <a:ea typeface="ヒラギノ丸ゴ ProN W4"/>
                <a:cs typeface="ヒラギノ丸ゴ ProN W4"/>
              </a:rPr>
              <a:t>歪みセンシング光コム</a:t>
            </a:r>
            <a:endParaRPr lang="en-US" altLang="ja-JP" sz="4000" dirty="0" smtClean="0">
              <a:latin typeface="ヒラギノ丸ゴ ProN W4"/>
              <a:ea typeface="ヒラギノ丸ゴ ProN W4"/>
              <a:cs typeface="ヒラギノ丸ゴ ProN W4"/>
            </a:endParaRPr>
          </a:p>
          <a:p>
            <a:pPr algn="ctr"/>
            <a:r>
              <a:rPr lang="ja-JP" altLang="en-US" sz="3200" dirty="0" smtClean="0">
                <a:latin typeface="ヒラギノ丸ゴ ProN W4"/>
                <a:ea typeface="ヒラギノ丸ゴ ProN W4"/>
                <a:cs typeface="ヒラギノ丸ゴ ProN W4"/>
              </a:rPr>
              <a:t>（</a:t>
            </a:r>
            <a:r>
              <a:rPr lang="ja-JP" altLang="en-US" sz="3200" dirty="0">
                <a:latin typeface="ヒラギノ丸ゴ ProN W4"/>
                <a:ea typeface="ヒラギノ丸ゴ ProN W4"/>
                <a:cs typeface="ヒラギノ丸ゴ ProN W4"/>
              </a:rPr>
              <a:t>モード同期</a:t>
            </a:r>
            <a:r>
              <a:rPr lang="en-US" altLang="ja-JP" sz="3200" dirty="0" err="1">
                <a:latin typeface="ヒラギノ丸ゴ ProN W4"/>
                <a:ea typeface="ヒラギノ丸ゴ ProN W4"/>
                <a:cs typeface="ヒラギノ丸ゴ ProN W4"/>
              </a:rPr>
              <a:t>Er</a:t>
            </a:r>
            <a:r>
              <a:rPr lang="ja-JP" altLang="en-US" sz="3200" dirty="0">
                <a:latin typeface="ヒラギノ丸ゴ ProN W4"/>
                <a:ea typeface="ヒラギノ丸ゴ ProN W4"/>
                <a:cs typeface="ヒラギノ丸ゴ ProN W4"/>
              </a:rPr>
              <a:t>ファイバーレーザー</a:t>
            </a:r>
            <a:r>
              <a:rPr lang="ja-JP" altLang="en-US" sz="3200" dirty="0" smtClean="0">
                <a:latin typeface="ヒラギノ丸ゴ ProN W4"/>
                <a:ea typeface="ヒラギノ丸ゴ ProN W4"/>
                <a:cs typeface="ヒラギノ丸ゴ ProN W4"/>
              </a:rPr>
              <a:t>共振器）</a:t>
            </a:r>
            <a:endParaRPr lang="ja-JP" altLang="en-US" sz="3200" dirty="0">
              <a:latin typeface="ヒラギノ丸ゴ ProN W4"/>
              <a:ea typeface="ヒラギノ丸ゴ ProN W4"/>
              <a:cs typeface="ヒラギノ丸ゴ ProN W4"/>
            </a:endParaRPr>
          </a:p>
        </p:txBody>
      </p:sp>
      <p:pic>
        <p:nvPicPr>
          <p:cNvPr id="22" name="図 21" descr="IMG_0034.JPG"/>
          <p:cNvPicPr>
            <a:picLocks noChangeAspect="1"/>
          </p:cNvPicPr>
          <p:nvPr/>
        </p:nvPicPr>
        <p:blipFill>
          <a:blip r:embed="rId3"/>
          <a:srcRect l="12500" r="9167" b="1111"/>
          <a:stretch>
            <a:fillRect/>
          </a:stretch>
        </p:blipFill>
        <p:spPr>
          <a:xfrm>
            <a:off x="5029200" y="2133600"/>
            <a:ext cx="4638782" cy="4392038"/>
          </a:xfrm>
          <a:prstGeom prst="rect">
            <a:avLst/>
          </a:prstGeom>
        </p:spPr>
      </p:pic>
      <p:sp>
        <p:nvSpPr>
          <p:cNvPr id="26" name="右矢印 25"/>
          <p:cNvSpPr/>
          <p:nvPr/>
        </p:nvSpPr>
        <p:spPr bwMode="auto">
          <a:xfrm rot="2078170">
            <a:off x="6128094" y="3576863"/>
            <a:ext cx="615351" cy="304800"/>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ヒラギノ丸ゴ ProN W4"/>
              <a:ea typeface="ヒラギノ丸ゴ ProN W4"/>
              <a:cs typeface="ヒラギノ丸ゴ ProN W4"/>
            </a:endParaRPr>
          </a:p>
        </p:txBody>
      </p:sp>
      <p:sp>
        <p:nvSpPr>
          <p:cNvPr id="24" name="テキスト ボックス 23"/>
          <p:cNvSpPr txBox="1"/>
          <p:nvPr/>
        </p:nvSpPr>
        <p:spPr>
          <a:xfrm>
            <a:off x="5314764" y="3200400"/>
            <a:ext cx="1479892" cy="400110"/>
          </a:xfrm>
          <a:prstGeom prst="rect">
            <a:avLst/>
          </a:prstGeom>
          <a:solidFill>
            <a:schemeClr val="bg1"/>
          </a:solidFill>
        </p:spPr>
        <p:txBody>
          <a:bodyPr wrap="none" rtlCol="0">
            <a:spAutoFit/>
          </a:bodyPr>
          <a:lstStyle/>
          <a:p>
            <a:pPr algn="ctr"/>
            <a:r>
              <a:rPr kumimoji="1" lang="ja-JP" altLang="en-US" sz="2000" dirty="0" smtClean="0">
                <a:latin typeface="ヒラギノ丸ゴ ProN W4"/>
                <a:ea typeface="ヒラギノ丸ゴ ProN W4"/>
                <a:cs typeface="ヒラギノ丸ゴ ProN W4"/>
              </a:rPr>
              <a:t>制御用</a:t>
            </a:r>
            <a:r>
              <a:rPr kumimoji="1" lang="en-US" altLang="ja-JP" sz="2000" dirty="0" smtClean="0">
                <a:latin typeface="ヒラギノ丸ゴ ProN W4"/>
                <a:ea typeface="ヒラギノ丸ゴ ProN W4"/>
                <a:cs typeface="ヒラギノ丸ゴ ProN W4"/>
              </a:rPr>
              <a:t>PZT</a:t>
            </a:r>
            <a:endParaRPr kumimoji="1" lang="ja-JP" altLang="en-US" sz="2000" dirty="0">
              <a:latin typeface="ヒラギノ丸ゴ ProN W4"/>
              <a:ea typeface="ヒラギノ丸ゴ ProN W4"/>
              <a:cs typeface="ヒラギノ丸ゴ ProN W4"/>
            </a:endParaRPr>
          </a:p>
        </p:txBody>
      </p:sp>
      <p:sp>
        <p:nvSpPr>
          <p:cNvPr id="27" name="右矢印 26"/>
          <p:cNvSpPr/>
          <p:nvPr/>
        </p:nvSpPr>
        <p:spPr bwMode="auto">
          <a:xfrm rot="5400000">
            <a:off x="8493425" y="4003377"/>
            <a:ext cx="386750" cy="304800"/>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ヒラギノ丸ゴ ProN W4"/>
              <a:ea typeface="ヒラギノ丸ゴ ProN W4"/>
              <a:cs typeface="ヒラギノ丸ゴ ProN W4"/>
            </a:endParaRPr>
          </a:p>
        </p:txBody>
      </p:sp>
      <p:sp>
        <p:nvSpPr>
          <p:cNvPr id="25" name="テキスト ボックス 24"/>
          <p:cNvSpPr txBox="1"/>
          <p:nvPr/>
        </p:nvSpPr>
        <p:spPr>
          <a:xfrm>
            <a:off x="7878456" y="3276600"/>
            <a:ext cx="2024400" cy="677108"/>
          </a:xfrm>
          <a:prstGeom prst="rect">
            <a:avLst/>
          </a:prstGeom>
          <a:solidFill>
            <a:schemeClr val="bg1"/>
          </a:solidFill>
        </p:spPr>
        <p:txBody>
          <a:bodyPr wrap="none" rtlCol="0">
            <a:spAutoFit/>
          </a:bodyPr>
          <a:lstStyle/>
          <a:p>
            <a:pPr algn="ctr"/>
            <a:r>
              <a:rPr lang="ja-JP" altLang="en-US" dirty="0" smtClean="0">
                <a:latin typeface="ヒラギノ丸ゴ ProN W4"/>
                <a:ea typeface="ヒラギノ丸ゴ ProN W4"/>
                <a:cs typeface="ヒラギノ丸ゴ ProN W4"/>
              </a:rPr>
              <a:t>動的ひずみ負荷用</a:t>
            </a:r>
            <a:endParaRPr lang="en-US" altLang="ja-JP" dirty="0" smtClean="0">
              <a:latin typeface="ヒラギノ丸ゴ ProN W4"/>
              <a:ea typeface="ヒラギノ丸ゴ ProN W4"/>
              <a:cs typeface="ヒラギノ丸ゴ ProN W4"/>
            </a:endParaRPr>
          </a:p>
          <a:p>
            <a:pPr algn="ctr"/>
            <a:r>
              <a:rPr kumimoji="1" lang="ja-JP" altLang="en-US" sz="2000" dirty="0" smtClean="0">
                <a:latin typeface="ヒラギノ丸ゴ ProN W4"/>
                <a:ea typeface="ヒラギノ丸ゴ ProN W4"/>
                <a:cs typeface="ヒラギノ丸ゴ ProN W4"/>
              </a:rPr>
              <a:t>積層</a:t>
            </a:r>
            <a:r>
              <a:rPr kumimoji="1" lang="en-US" altLang="ja-JP" sz="2000" dirty="0" smtClean="0">
                <a:latin typeface="ヒラギノ丸ゴ ProN W4"/>
                <a:ea typeface="ヒラギノ丸ゴ ProN W4"/>
                <a:cs typeface="ヒラギノ丸ゴ ProN W4"/>
              </a:rPr>
              <a:t>PZT</a:t>
            </a:r>
            <a:endParaRPr kumimoji="1" lang="ja-JP" altLang="en-US" sz="2000" dirty="0">
              <a:latin typeface="ヒラギノ丸ゴ ProN W4"/>
              <a:ea typeface="ヒラギノ丸ゴ ProN W4"/>
              <a:cs typeface="ヒラギノ丸ゴ ProN W4"/>
            </a:endParaRPr>
          </a:p>
        </p:txBody>
      </p:sp>
      <p:sp>
        <p:nvSpPr>
          <p:cNvPr id="28" name="右矢印 27"/>
          <p:cNvSpPr/>
          <p:nvPr/>
        </p:nvSpPr>
        <p:spPr bwMode="auto">
          <a:xfrm rot="5400000" flipH="1">
            <a:off x="6556075" y="5444135"/>
            <a:ext cx="451450" cy="304800"/>
          </a:xfrm>
          <a:prstGeom prst="right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000" b="0" i="0" u="none" strike="noStrike" cap="none" normalizeH="0" baseline="0">
              <a:ln>
                <a:noFill/>
              </a:ln>
              <a:solidFill>
                <a:schemeClr val="tx1"/>
              </a:solidFill>
              <a:effectLst/>
              <a:latin typeface="ヒラギノ丸ゴ ProN W4"/>
              <a:ea typeface="ヒラギノ丸ゴ ProN W4"/>
              <a:cs typeface="ヒラギノ丸ゴ ProN W4"/>
            </a:endParaRPr>
          </a:p>
        </p:txBody>
      </p:sp>
      <p:sp>
        <p:nvSpPr>
          <p:cNvPr id="23" name="テキスト ボックス 22"/>
          <p:cNvSpPr txBox="1"/>
          <p:nvPr/>
        </p:nvSpPr>
        <p:spPr>
          <a:xfrm>
            <a:off x="5549035" y="5791200"/>
            <a:ext cx="3185487" cy="369332"/>
          </a:xfrm>
          <a:prstGeom prst="rect">
            <a:avLst/>
          </a:prstGeom>
          <a:solidFill>
            <a:schemeClr val="bg1"/>
          </a:solidFill>
        </p:spPr>
        <p:txBody>
          <a:bodyPr wrap="none" rtlCol="0">
            <a:spAutoFit/>
          </a:bodyPr>
          <a:lstStyle/>
          <a:p>
            <a:pPr algn="ctr"/>
            <a:r>
              <a:rPr lang="ja-JP" altLang="en-US" dirty="0" smtClean="0">
                <a:latin typeface="ヒラギノ丸ゴ ProN W4"/>
                <a:ea typeface="ヒラギノ丸ゴ ProN W4"/>
                <a:cs typeface="ヒラギノ丸ゴ ProN W4"/>
              </a:rPr>
              <a:t>静的歪み負荷用機械ステージ</a:t>
            </a:r>
            <a:endParaRPr kumimoji="1" lang="ja-JP" altLang="en-US" sz="2000" dirty="0">
              <a:latin typeface="ヒラギノ丸ゴ ProN W4"/>
              <a:ea typeface="ヒラギノ丸ゴ ProN W4"/>
              <a:cs typeface="ヒラギノ丸ゴ ProN W4"/>
            </a:endParaRPr>
          </a:p>
        </p:txBody>
      </p:sp>
      <p:pic>
        <p:nvPicPr>
          <p:cNvPr id="32" name="図 31"/>
          <p:cNvPicPr>
            <a:picLocks noChangeAspect="1"/>
          </p:cNvPicPr>
          <p:nvPr/>
        </p:nvPicPr>
        <p:blipFill>
          <a:blip r:embed="rId4"/>
          <a:stretch>
            <a:fillRect/>
          </a:stretch>
        </p:blipFill>
        <p:spPr>
          <a:xfrm>
            <a:off x="46013" y="1981200"/>
            <a:ext cx="4906987" cy="4724400"/>
          </a:xfrm>
          <a:prstGeom prst="rect">
            <a:avLst/>
          </a:prstGeom>
        </p:spPr>
      </p:pic>
    </p:spTree>
    <p:extLst>
      <p:ext uri="{BB962C8B-B14F-4D97-AF65-F5344CB8AC3E}">
        <p14:creationId xmlns:p14="http://schemas.microsoft.com/office/powerpoint/2010/main" val="341290693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P spid="27" grpId="0" animBg="1"/>
      <p:bldP spid="25" grpId="0" animBg="1"/>
      <p:bldP spid="28"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45"/>
            <a:ext cx="9906000" cy="727765"/>
          </a:xfrm>
        </p:spPr>
        <p:txBody>
          <a:bodyPr>
            <a:noAutofit/>
          </a:bodyPr>
          <a:lstStyle/>
          <a:p>
            <a:pPr algn="ctr"/>
            <a:r>
              <a:rPr lang="ja-JP" altLang="en-US" sz="4800" u="none" dirty="0" smtClean="0">
                <a:latin typeface="ヒラギノ丸ゴ ProN W4"/>
                <a:ea typeface="ヒラギノ丸ゴ ProN W4"/>
                <a:cs typeface="ヒラギノ丸ゴ ProN W4"/>
              </a:rPr>
              <a:t>分光コム・エリプソメトリー</a:t>
            </a:r>
            <a:endParaRPr lang="en-US" sz="4800" u="none" dirty="0">
              <a:latin typeface="ヒラギノ丸ゴ ProN W4"/>
              <a:ea typeface="ヒラギノ丸ゴ ProN W4"/>
              <a:cs typeface="ヒラギノ丸ゴ ProN W4"/>
            </a:endParaRPr>
          </a:p>
        </p:txBody>
      </p:sp>
      <p:grpSp>
        <p:nvGrpSpPr>
          <p:cNvPr id="9" name="図形グループ 8"/>
          <p:cNvGrpSpPr/>
          <p:nvPr/>
        </p:nvGrpSpPr>
        <p:grpSpPr>
          <a:xfrm rot="1800000">
            <a:off x="2231119" y="1669573"/>
            <a:ext cx="2552018" cy="1473408"/>
            <a:chOff x="275802" y="1063879"/>
            <a:chExt cx="2552018" cy="1473408"/>
          </a:xfrm>
        </p:grpSpPr>
        <p:cxnSp>
          <p:nvCxnSpPr>
            <p:cNvPr id="13" name="直線矢印コネクタ 12"/>
            <p:cNvCxnSpPr/>
            <p:nvPr/>
          </p:nvCxnSpPr>
          <p:spPr>
            <a:xfrm rot="19800000">
              <a:off x="275802" y="1063879"/>
              <a:ext cx="2552018" cy="1473408"/>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正方形/長方形 46"/>
            <p:cNvSpPr/>
            <p:nvPr/>
          </p:nvSpPr>
          <p:spPr>
            <a:xfrm>
              <a:off x="801318" y="1352147"/>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sp>
        <p:nvSpPr>
          <p:cNvPr id="51" name="正方形/長方形 50"/>
          <p:cNvSpPr/>
          <p:nvPr/>
        </p:nvSpPr>
        <p:spPr>
          <a:xfrm>
            <a:off x="2003236" y="2461065"/>
            <a:ext cx="1304789" cy="646331"/>
          </a:xfrm>
          <a:prstGeom prst="rect">
            <a:avLst/>
          </a:prstGeom>
        </p:spPr>
        <p:txBody>
          <a:bodyPr wrap="none">
            <a:spAutoFit/>
          </a:bodyPr>
          <a:lstStyle/>
          <a:p>
            <a:pPr algn="ctr"/>
            <a:r>
              <a:rPr lang="ja-JP" altLang="en-US" dirty="0" smtClean="0"/>
              <a:t>偏光子</a:t>
            </a:r>
            <a:endParaRPr lang="en-US" altLang="ja-JP" dirty="0" smtClean="0"/>
          </a:p>
          <a:p>
            <a:pPr algn="ctr"/>
            <a:r>
              <a:rPr lang="ja-JP" altLang="en-US" dirty="0" smtClean="0"/>
              <a:t>（方位：</a:t>
            </a:r>
            <a:r>
              <a:rPr lang="en-US" altLang="ja-JP" dirty="0" smtClean="0"/>
              <a:t>45°</a:t>
            </a:r>
            <a:r>
              <a:rPr lang="ja-JP" altLang="en-US" dirty="0" smtClean="0"/>
              <a:t>）</a:t>
            </a:r>
            <a:endParaRPr lang="en-US" altLang="ja-JP" dirty="0" smtClean="0"/>
          </a:p>
        </p:txBody>
      </p:sp>
      <p:cxnSp>
        <p:nvCxnSpPr>
          <p:cNvPr id="56" name="直線矢印コネクタ 55"/>
          <p:cNvCxnSpPr/>
          <p:nvPr/>
        </p:nvCxnSpPr>
        <p:spPr>
          <a:xfrm flipV="1">
            <a:off x="4746913" y="1678040"/>
            <a:ext cx="2552018" cy="1473408"/>
          </a:xfrm>
          <a:prstGeom prst="straightConnector1">
            <a:avLst/>
          </a:prstGeom>
          <a:ln>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3413715" y="3148010"/>
            <a:ext cx="2666389" cy="122408"/>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3413715" y="3270420"/>
            <a:ext cx="2666389" cy="33363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4134773" y="3234722"/>
            <a:ext cx="1049386" cy="369332"/>
          </a:xfrm>
          <a:prstGeom prst="rect">
            <a:avLst/>
          </a:prstGeom>
        </p:spPr>
        <p:txBody>
          <a:bodyPr wrap="none">
            <a:spAutoFit/>
          </a:bodyPr>
          <a:lstStyle/>
          <a:p>
            <a:pPr algn="ctr"/>
            <a:r>
              <a:rPr lang="ja-JP" altLang="en-US" dirty="0" smtClean="0"/>
              <a:t>サンプル</a:t>
            </a:r>
            <a:endParaRPr lang="en-US" altLang="ja-JP" dirty="0" smtClean="0"/>
          </a:p>
        </p:txBody>
      </p:sp>
      <p:sp>
        <p:nvSpPr>
          <p:cNvPr id="19" name="テキスト ボックス 18"/>
          <p:cNvSpPr txBox="1"/>
          <p:nvPr/>
        </p:nvSpPr>
        <p:spPr>
          <a:xfrm>
            <a:off x="1678978" y="4047067"/>
            <a:ext cx="5503046" cy="2308324"/>
          </a:xfrm>
          <a:prstGeom prst="rect">
            <a:avLst/>
          </a:prstGeom>
          <a:noFill/>
        </p:spPr>
        <p:txBody>
          <a:bodyPr wrap="none" rtlCol="0">
            <a:spAutoFit/>
          </a:bodyPr>
          <a:lstStyle/>
          <a:p>
            <a:r>
              <a:rPr kumimoji="1" lang="ja-JP" altLang="en-US" sz="2400" dirty="0" smtClean="0">
                <a:latin typeface="ヒラギノ丸ゴ ProN W4"/>
                <a:ea typeface="ヒラギノ丸ゴ ProN W4"/>
                <a:cs typeface="ヒラギノ丸ゴ ProN W4"/>
              </a:rPr>
              <a:t>振幅と位相の同時計測</a:t>
            </a:r>
            <a:endParaRPr kumimoji="1" lang="en-US" altLang="ja-JP" sz="2400" dirty="0" smtClean="0">
              <a:latin typeface="ヒラギノ丸ゴ ProN W4"/>
              <a:ea typeface="ヒラギノ丸ゴ ProN W4"/>
              <a:cs typeface="ヒラギノ丸ゴ ProN W4"/>
            </a:endParaRPr>
          </a:p>
          <a:p>
            <a:r>
              <a:rPr lang="en-US" altLang="ja-JP" sz="2400" dirty="0" smtClean="0">
                <a:solidFill>
                  <a:srgbClr val="8000FF"/>
                </a:solidFill>
                <a:latin typeface="ヒラギノ丸ゴ ProN W4"/>
                <a:ea typeface="ヒラギノ丸ゴ ProN W4"/>
                <a:cs typeface="ヒラギノ丸ゴ ProN W4"/>
              </a:rPr>
              <a:t>	☞</a:t>
            </a:r>
            <a:r>
              <a:rPr lang="ja-JP" altLang="en-US" sz="2400" dirty="0" smtClean="0">
                <a:solidFill>
                  <a:srgbClr val="8000FF"/>
                </a:solidFill>
                <a:latin typeface="ヒラギノ丸ゴ ProN W4"/>
                <a:ea typeface="ヒラギノ丸ゴ ProN W4"/>
                <a:cs typeface="ヒラギノ丸ゴ ProN W4"/>
              </a:rPr>
              <a:t>複素屈折率の直接算出</a:t>
            </a:r>
            <a:endParaRPr lang="en-US" altLang="ja-JP" sz="2400" dirty="0">
              <a:solidFill>
                <a:srgbClr val="8000FF"/>
              </a:solidFill>
              <a:latin typeface="ヒラギノ丸ゴ ProN W4"/>
              <a:ea typeface="ヒラギノ丸ゴ ProN W4"/>
              <a:cs typeface="ヒラギノ丸ゴ ProN W4"/>
            </a:endParaRPr>
          </a:p>
          <a:p>
            <a:r>
              <a:rPr lang="en-US" altLang="ja-JP" sz="2400" dirty="0">
                <a:solidFill>
                  <a:srgbClr val="8000FF"/>
                </a:solidFill>
                <a:latin typeface="ヒラギノ丸ゴ ProN W4"/>
                <a:ea typeface="ヒラギノ丸ゴ ProN W4"/>
                <a:cs typeface="ヒラギノ丸ゴ ProN W4"/>
              </a:rPr>
              <a:t>	</a:t>
            </a:r>
            <a:r>
              <a:rPr lang="en-US" altLang="ja-JP" sz="2400" dirty="0" smtClean="0">
                <a:solidFill>
                  <a:srgbClr val="8000FF"/>
                </a:solidFill>
                <a:latin typeface="ヒラギノ丸ゴ ProN W4"/>
                <a:ea typeface="ヒラギノ丸ゴ ProN W4"/>
                <a:cs typeface="ヒラギノ丸ゴ ProN W4"/>
              </a:rPr>
              <a:t>☞</a:t>
            </a:r>
            <a:r>
              <a:rPr lang="ja-JP" altLang="en-US" sz="2400" dirty="0" smtClean="0">
                <a:solidFill>
                  <a:srgbClr val="8000FF"/>
                </a:solidFill>
                <a:latin typeface="ヒラギノ丸ゴ ProN W4"/>
                <a:ea typeface="ヒラギノ丸ゴ ProN W4"/>
                <a:cs typeface="ヒラギノ丸ゴ ProN W4"/>
              </a:rPr>
              <a:t>偏光子の回転不要</a:t>
            </a:r>
            <a:endParaRPr lang="en-US" altLang="ja-JP" sz="2400" dirty="0" smtClean="0">
              <a:solidFill>
                <a:srgbClr val="8000FF"/>
              </a:solidFill>
              <a:latin typeface="ヒラギノ丸ゴ ProN W4"/>
              <a:ea typeface="ヒラギノ丸ゴ ProN W4"/>
              <a:cs typeface="ヒラギノ丸ゴ ProN W4"/>
            </a:endParaRPr>
          </a:p>
          <a:p>
            <a:r>
              <a:rPr lang="en-US" altLang="ja-JP" sz="2400" dirty="0" smtClean="0">
                <a:solidFill>
                  <a:srgbClr val="8000FF"/>
                </a:solidFill>
                <a:latin typeface="ヒラギノ丸ゴ ProN W4"/>
                <a:ea typeface="ヒラギノ丸ゴ ProN W4"/>
                <a:cs typeface="ヒラギノ丸ゴ ProN W4"/>
              </a:rPr>
              <a:t>	☞</a:t>
            </a:r>
            <a:r>
              <a:rPr lang="ja-JP" altLang="en-US" sz="2400" dirty="0" smtClean="0">
                <a:solidFill>
                  <a:srgbClr val="8000FF"/>
                </a:solidFill>
                <a:latin typeface="ヒラギノ丸ゴ ProN W4"/>
                <a:ea typeface="ヒラギノ丸ゴ ProN W4"/>
                <a:cs typeface="ヒラギノ丸ゴ ProN W4"/>
              </a:rPr>
              <a:t>実時間測定</a:t>
            </a:r>
            <a:endParaRPr lang="en-US" altLang="ja-JP" sz="2400" dirty="0" smtClean="0">
              <a:solidFill>
                <a:srgbClr val="8000FF"/>
              </a:solidFill>
              <a:latin typeface="ヒラギノ丸ゴ ProN W4"/>
              <a:ea typeface="ヒラギノ丸ゴ ProN W4"/>
              <a:cs typeface="ヒラギノ丸ゴ ProN W4"/>
            </a:endParaRPr>
          </a:p>
          <a:p>
            <a:r>
              <a:rPr lang="ja-JP" altLang="en-US" sz="2400" dirty="0" smtClean="0">
                <a:latin typeface="ヒラギノ丸ゴ ProN W4"/>
                <a:ea typeface="ヒラギノ丸ゴ ProN W4"/>
                <a:cs typeface="ヒラギノ丸ゴ ProN W4"/>
              </a:rPr>
              <a:t>高分解能測定</a:t>
            </a:r>
            <a:endParaRPr lang="en-US" altLang="ja-JP" sz="2400" dirty="0" smtClean="0">
              <a:latin typeface="ヒラギノ丸ゴ ProN W4"/>
              <a:ea typeface="ヒラギノ丸ゴ ProN W4"/>
              <a:cs typeface="ヒラギノ丸ゴ ProN W4"/>
            </a:endParaRPr>
          </a:p>
          <a:p>
            <a:r>
              <a:rPr kumimoji="1" lang="en-US" altLang="ja-JP" sz="2400" dirty="0">
                <a:latin typeface="ヒラギノ丸ゴ ProN W4"/>
                <a:ea typeface="ヒラギノ丸ゴ ProN W4"/>
                <a:cs typeface="ヒラギノ丸ゴ ProN W4"/>
              </a:rPr>
              <a:t>	</a:t>
            </a:r>
            <a:r>
              <a:rPr kumimoji="1" lang="en-US" altLang="ja-JP" sz="2400" dirty="0" smtClean="0">
                <a:solidFill>
                  <a:srgbClr val="8000FF"/>
                </a:solidFill>
                <a:latin typeface="ヒラギノ丸ゴ ProN W4"/>
                <a:ea typeface="ヒラギノ丸ゴ ProN W4"/>
                <a:cs typeface="ヒラギノ丸ゴ ProN W4"/>
              </a:rPr>
              <a:t>☞</a:t>
            </a:r>
            <a:r>
              <a:rPr kumimoji="1" lang="ja-JP" altLang="en-US" sz="2400" dirty="0" smtClean="0">
                <a:solidFill>
                  <a:srgbClr val="8000FF"/>
                </a:solidFill>
                <a:latin typeface="ヒラギノ丸ゴ ProN W4"/>
                <a:ea typeface="ヒラギノ丸ゴ ProN W4"/>
                <a:cs typeface="ヒラギノ丸ゴ ProN W4"/>
              </a:rPr>
              <a:t>モデルフィッティング精度の向上</a:t>
            </a:r>
            <a:endParaRPr kumimoji="1" lang="ja-JP" altLang="en-US" sz="2400" dirty="0">
              <a:solidFill>
                <a:srgbClr val="8000FF"/>
              </a:solidFill>
              <a:latin typeface="ヒラギノ丸ゴ ProN W4"/>
              <a:ea typeface="ヒラギノ丸ゴ ProN W4"/>
              <a:cs typeface="ヒラギノ丸ゴ ProN W4"/>
            </a:endParaRPr>
          </a:p>
        </p:txBody>
      </p:sp>
      <p:grpSp>
        <p:nvGrpSpPr>
          <p:cNvPr id="3" name="図形グループ 2"/>
          <p:cNvGrpSpPr/>
          <p:nvPr/>
        </p:nvGrpSpPr>
        <p:grpSpPr>
          <a:xfrm>
            <a:off x="5196014" y="1528555"/>
            <a:ext cx="1338828" cy="1207727"/>
            <a:chOff x="5196011" y="1528549"/>
            <a:chExt cx="1338828" cy="1207727"/>
          </a:xfrm>
        </p:grpSpPr>
        <p:sp>
          <p:nvSpPr>
            <p:cNvPr id="20" name="正方形/長方形 19"/>
            <p:cNvSpPr/>
            <p:nvPr/>
          </p:nvSpPr>
          <p:spPr>
            <a:xfrm rot="19800000" flipH="1">
              <a:off x="6009549" y="1875498"/>
              <a:ext cx="141111" cy="860778"/>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4" name="正方形/長方形 23"/>
            <p:cNvSpPr/>
            <p:nvPr/>
          </p:nvSpPr>
          <p:spPr>
            <a:xfrm>
              <a:off x="5196011" y="1528549"/>
              <a:ext cx="1338828" cy="369332"/>
            </a:xfrm>
            <a:prstGeom prst="rect">
              <a:avLst/>
            </a:prstGeom>
          </p:spPr>
          <p:txBody>
            <a:bodyPr wrap="none">
              <a:spAutoFit/>
            </a:bodyPr>
            <a:lstStyle/>
            <a:p>
              <a:pPr algn="ctr"/>
              <a:r>
                <a:rPr lang="ja-JP" altLang="en-US" dirty="0" smtClean="0"/>
                <a:t>回転検光子</a:t>
              </a:r>
              <a:endParaRPr lang="en-US" altLang="ja-JP" dirty="0" smtClean="0"/>
            </a:p>
          </p:txBody>
        </p:sp>
      </p:grpSp>
      <p:grpSp>
        <p:nvGrpSpPr>
          <p:cNvPr id="15" name="図形グループ 14"/>
          <p:cNvGrpSpPr/>
          <p:nvPr/>
        </p:nvGrpSpPr>
        <p:grpSpPr>
          <a:xfrm>
            <a:off x="4954687" y="1930792"/>
            <a:ext cx="2344245" cy="923330"/>
            <a:chOff x="3529712" y="1575862"/>
            <a:chExt cx="2344242" cy="923330"/>
          </a:xfrm>
        </p:grpSpPr>
        <p:sp>
          <p:nvSpPr>
            <p:cNvPr id="48" name="正方形/長方形 47"/>
            <p:cNvSpPr/>
            <p:nvPr/>
          </p:nvSpPr>
          <p:spPr>
            <a:xfrm>
              <a:off x="3529712" y="1575862"/>
              <a:ext cx="2344242" cy="860778"/>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2" name="正方形/長方形 51"/>
            <p:cNvSpPr/>
            <p:nvPr/>
          </p:nvSpPr>
          <p:spPr>
            <a:xfrm>
              <a:off x="3556109" y="1575862"/>
              <a:ext cx="2274327" cy="923330"/>
            </a:xfrm>
            <a:prstGeom prst="rect">
              <a:avLst/>
            </a:prstGeom>
          </p:spPr>
          <p:txBody>
            <a:bodyPr wrap="none">
              <a:spAutoFit/>
            </a:bodyPr>
            <a:lstStyle/>
            <a:p>
              <a:pPr algn="ctr"/>
              <a:r>
                <a:rPr lang="ja-JP" altLang="en-US" dirty="0" smtClean="0"/>
                <a:t>デュアル光コム分光</a:t>
              </a:r>
              <a:endParaRPr lang="en-US" altLang="ja-JP" dirty="0" smtClean="0"/>
            </a:p>
            <a:p>
              <a:pPr algn="ctr"/>
              <a:r>
                <a:rPr lang="ja-JP" altLang="en-US" dirty="0" smtClean="0"/>
                <a:t>（偏光計測</a:t>
              </a:r>
              <a:r>
                <a:rPr lang="en-US" altLang="ja-JP" dirty="0" smtClean="0"/>
                <a:t>@</a:t>
              </a:r>
              <a:r>
                <a:rPr lang="ja-JP" altLang="en-US" dirty="0" smtClean="0"/>
                <a:t>方位</a:t>
              </a:r>
              <a:r>
                <a:rPr lang="en-US" altLang="ja-JP" dirty="0" smtClean="0"/>
                <a:t>-45°</a:t>
              </a:r>
            </a:p>
            <a:p>
              <a:pPr algn="ctr"/>
              <a:r>
                <a:rPr lang="en-US" altLang="ja-JP" dirty="0" smtClean="0"/>
                <a:t>&amp;</a:t>
              </a:r>
              <a:r>
                <a:rPr lang="ja-JP" altLang="en-US" dirty="0" smtClean="0"/>
                <a:t>分光計測）</a:t>
              </a:r>
              <a:endParaRPr lang="en-US" altLang="ja-JP" dirty="0" smtClean="0"/>
            </a:p>
          </p:txBody>
        </p:sp>
      </p:grpSp>
    </p:spTree>
    <p:extLst>
      <p:ext uri="{BB962C8B-B14F-4D97-AF65-F5344CB8AC3E}">
        <p14:creationId xmlns:p14="http://schemas.microsoft.com/office/powerpoint/2010/main" val="1405285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06640"/>
            <a:ext cx="9969500" cy="923330"/>
          </a:xfrm>
          <a:prstGeom prst="rect">
            <a:avLst/>
          </a:prstGeom>
          <a:noFill/>
        </p:spPr>
        <p:txBody>
          <a:bodyPr wrap="square" rtlCol="0">
            <a:spAutoFit/>
          </a:bodyPr>
          <a:lstStyle/>
          <a:p>
            <a:pPr algn="ctr"/>
            <a:r>
              <a:rPr kumimoji="1" lang="en-US" altLang="ja-JP" sz="5400" b="1" dirty="0" smtClean="0">
                <a:latin typeface="Arial"/>
                <a:ea typeface="ヒラギノ丸ゴ ProN W4"/>
                <a:cs typeface="Arial"/>
              </a:rPr>
              <a:t>Optical microscopy</a:t>
            </a:r>
            <a:endParaRPr kumimoji="1" lang="ja-JP" altLang="en-US" sz="5400" b="1" dirty="0">
              <a:latin typeface="Arial"/>
              <a:ea typeface="ヒラギノ丸ゴ ProN W4"/>
              <a:cs typeface="Arial"/>
            </a:endParaRPr>
          </a:p>
        </p:txBody>
      </p:sp>
      <p:pic>
        <p:nvPicPr>
          <p:cNvPr id="3" name="図 2"/>
          <p:cNvPicPr>
            <a:picLocks noChangeAspect="1"/>
          </p:cNvPicPr>
          <p:nvPr/>
        </p:nvPicPr>
        <p:blipFill>
          <a:blip r:embed="rId3"/>
          <a:stretch>
            <a:fillRect/>
          </a:stretch>
        </p:blipFill>
        <p:spPr>
          <a:xfrm>
            <a:off x="1007062" y="1219307"/>
            <a:ext cx="8005233" cy="5412445"/>
          </a:xfrm>
          <a:prstGeom prst="rect">
            <a:avLst/>
          </a:prstGeom>
        </p:spPr>
      </p:pic>
      <p:sp>
        <p:nvSpPr>
          <p:cNvPr id="4" name="テキスト ボックス 3"/>
          <p:cNvSpPr txBox="1"/>
          <p:nvPr/>
        </p:nvSpPr>
        <p:spPr>
          <a:xfrm>
            <a:off x="1434966" y="1241781"/>
            <a:ext cx="2818350" cy="461665"/>
          </a:xfrm>
          <a:prstGeom prst="rect">
            <a:avLst/>
          </a:prstGeom>
          <a:solidFill>
            <a:schemeClr val="tx1"/>
          </a:solidFill>
        </p:spPr>
        <p:txBody>
          <a:bodyPr wrap="none" rtlCol="0">
            <a:spAutoFit/>
          </a:bodyPr>
          <a:lstStyle/>
          <a:p>
            <a:r>
              <a:rPr kumimoji="1" lang="en-US" altLang="ja-JP" sz="2400" dirty="0" smtClean="0">
                <a:solidFill>
                  <a:schemeClr val="bg1"/>
                </a:solidFill>
                <a:latin typeface="Arial"/>
                <a:ea typeface="ヒラギノ丸ゴ ProN W4"/>
                <a:cs typeface="Arial"/>
              </a:rPr>
              <a:t>Normal microscopy</a:t>
            </a:r>
            <a:endParaRPr kumimoji="1" lang="ja-JP" altLang="en-US" sz="2400" dirty="0">
              <a:solidFill>
                <a:schemeClr val="bg1"/>
              </a:solidFill>
              <a:latin typeface="Arial"/>
              <a:ea typeface="ヒラギノ丸ゴ ProN W4"/>
              <a:cs typeface="Arial"/>
            </a:endParaRPr>
          </a:p>
        </p:txBody>
      </p:sp>
      <p:sp>
        <p:nvSpPr>
          <p:cNvPr id="84" name="テキスト ボックス 83"/>
          <p:cNvSpPr txBox="1"/>
          <p:nvPr/>
        </p:nvSpPr>
        <p:spPr>
          <a:xfrm>
            <a:off x="5048622" y="1206032"/>
            <a:ext cx="3041217" cy="461665"/>
          </a:xfrm>
          <a:prstGeom prst="rect">
            <a:avLst/>
          </a:prstGeom>
          <a:solidFill>
            <a:srgbClr val="FF0000"/>
          </a:solidFill>
        </p:spPr>
        <p:txBody>
          <a:bodyPr wrap="none" rtlCol="0">
            <a:spAutoFit/>
          </a:bodyPr>
          <a:lstStyle/>
          <a:p>
            <a:r>
              <a:rPr kumimoji="1" lang="en-US" altLang="ja-JP" sz="2400" dirty="0" smtClean="0">
                <a:solidFill>
                  <a:schemeClr val="bg1"/>
                </a:solidFill>
                <a:latin typeface="Arial"/>
                <a:ea typeface="ヒラギノ丸ゴ ProN W4"/>
                <a:cs typeface="Arial"/>
              </a:rPr>
              <a:t>Confocal microscopy</a:t>
            </a:r>
            <a:endParaRPr kumimoji="1" lang="ja-JP" altLang="en-US" sz="2400" dirty="0">
              <a:solidFill>
                <a:schemeClr val="bg1"/>
              </a:solidFill>
              <a:latin typeface="Arial"/>
              <a:ea typeface="ヒラギノ丸ゴ ProN W4"/>
              <a:cs typeface="Arial"/>
            </a:endParaRPr>
          </a:p>
        </p:txBody>
      </p:sp>
      <p:sp>
        <p:nvSpPr>
          <p:cNvPr id="5" name="正方形/長方形 4"/>
          <p:cNvSpPr/>
          <p:nvPr/>
        </p:nvSpPr>
        <p:spPr>
          <a:xfrm>
            <a:off x="6720515" y="6493372"/>
            <a:ext cx="3223959" cy="369332"/>
          </a:xfrm>
          <a:prstGeom prst="rect">
            <a:avLst/>
          </a:prstGeom>
        </p:spPr>
        <p:txBody>
          <a:bodyPr wrap="none">
            <a:spAutoFit/>
          </a:bodyPr>
          <a:lstStyle/>
          <a:p>
            <a:r>
              <a:rPr lang="en-US" altLang="ja-JP" dirty="0">
                <a:solidFill>
                  <a:srgbClr val="8000FF"/>
                </a:solidFill>
                <a:latin typeface="Arial"/>
                <a:cs typeface="Arial"/>
              </a:rPr>
              <a:t>http://</a:t>
            </a:r>
            <a:r>
              <a:rPr lang="en-US" altLang="ja-JP" dirty="0" err="1">
                <a:solidFill>
                  <a:srgbClr val="8000FF"/>
                </a:solidFill>
                <a:latin typeface="Arial"/>
                <a:cs typeface="Arial"/>
              </a:rPr>
              <a:t>bioimaging.jp</a:t>
            </a:r>
            <a:r>
              <a:rPr lang="en-US" altLang="ja-JP" dirty="0">
                <a:solidFill>
                  <a:srgbClr val="8000FF"/>
                </a:solidFill>
                <a:latin typeface="Arial"/>
                <a:cs typeface="Arial"/>
              </a:rPr>
              <a:t>/learn/023/</a:t>
            </a:r>
            <a:endParaRPr lang="ja-JP" altLang="en-US" dirty="0">
              <a:solidFill>
                <a:srgbClr val="8000FF"/>
              </a:solidFill>
              <a:latin typeface="Arial"/>
              <a:cs typeface="Arial"/>
            </a:endParaRPr>
          </a:p>
        </p:txBody>
      </p:sp>
      <p:sp>
        <p:nvSpPr>
          <p:cNvPr id="6" name="テキスト ボックス 5"/>
          <p:cNvSpPr txBox="1"/>
          <p:nvPr/>
        </p:nvSpPr>
        <p:spPr>
          <a:xfrm>
            <a:off x="802047" y="3334671"/>
            <a:ext cx="1493468" cy="369332"/>
          </a:xfrm>
          <a:prstGeom prst="rect">
            <a:avLst/>
          </a:prstGeom>
          <a:solidFill>
            <a:schemeClr val="bg1"/>
          </a:solidFill>
        </p:spPr>
        <p:txBody>
          <a:bodyPr wrap="none" rtlCol="0">
            <a:spAutoFit/>
          </a:bodyPr>
          <a:lstStyle/>
          <a:p>
            <a:r>
              <a:rPr kumimoji="1" lang="en-US" altLang="ja-JP" dirty="0" smtClean="0">
                <a:latin typeface="Arial"/>
                <a:cs typeface="Arial"/>
              </a:rPr>
              <a:t>Imaging lens</a:t>
            </a:r>
            <a:endParaRPr kumimoji="1" lang="ja-JP" altLang="en-US" dirty="0">
              <a:latin typeface="Arial"/>
              <a:cs typeface="Arial"/>
            </a:endParaRPr>
          </a:p>
        </p:txBody>
      </p:sp>
      <p:sp>
        <p:nvSpPr>
          <p:cNvPr id="9" name="テキスト ボックス 8"/>
          <p:cNvSpPr txBox="1"/>
          <p:nvPr/>
        </p:nvSpPr>
        <p:spPr>
          <a:xfrm>
            <a:off x="566205" y="1881428"/>
            <a:ext cx="1762847" cy="276999"/>
          </a:xfrm>
          <a:prstGeom prst="rect">
            <a:avLst/>
          </a:prstGeom>
          <a:solidFill>
            <a:schemeClr val="bg1"/>
          </a:solidFill>
        </p:spPr>
        <p:txBody>
          <a:bodyPr wrap="none" tIns="0" bIns="0" rtlCol="0">
            <a:spAutoFit/>
          </a:bodyPr>
          <a:lstStyle/>
          <a:p>
            <a:r>
              <a:rPr kumimoji="1" lang="en-US" altLang="ja-JP" dirty="0" smtClean="0">
                <a:latin typeface="Arial"/>
                <a:cs typeface="Arial"/>
              </a:rPr>
              <a:t>Imaging sensor</a:t>
            </a:r>
            <a:endParaRPr kumimoji="1" lang="ja-JP" altLang="en-US" dirty="0">
              <a:latin typeface="Arial"/>
              <a:cs typeface="Arial"/>
            </a:endParaRPr>
          </a:p>
        </p:txBody>
      </p:sp>
      <p:sp>
        <p:nvSpPr>
          <p:cNvPr id="11" name="テキスト ボックス 10"/>
          <p:cNvSpPr txBox="1"/>
          <p:nvPr/>
        </p:nvSpPr>
        <p:spPr>
          <a:xfrm>
            <a:off x="4042743" y="2024757"/>
            <a:ext cx="1005879" cy="553998"/>
          </a:xfrm>
          <a:prstGeom prst="rect">
            <a:avLst/>
          </a:prstGeom>
          <a:solidFill>
            <a:schemeClr val="bg1"/>
          </a:solidFill>
        </p:spPr>
        <p:txBody>
          <a:bodyPr wrap="none" tIns="0" bIns="0" rtlCol="0">
            <a:spAutoFit/>
          </a:bodyPr>
          <a:lstStyle/>
          <a:p>
            <a:pPr algn="ctr"/>
            <a:r>
              <a:rPr kumimoji="1" lang="en-US" altLang="ja-JP" dirty="0" smtClean="0">
                <a:latin typeface="Arial"/>
                <a:cs typeface="Arial"/>
              </a:rPr>
              <a:t>Imaging</a:t>
            </a:r>
          </a:p>
          <a:p>
            <a:pPr algn="ctr"/>
            <a:r>
              <a:rPr kumimoji="1" lang="en-US" altLang="ja-JP" dirty="0" smtClean="0">
                <a:latin typeface="Arial"/>
                <a:cs typeface="Arial"/>
              </a:rPr>
              <a:t>plane</a:t>
            </a:r>
            <a:endParaRPr kumimoji="1" lang="ja-JP" altLang="en-US" dirty="0">
              <a:latin typeface="Arial"/>
              <a:cs typeface="Arial"/>
            </a:endParaRPr>
          </a:p>
        </p:txBody>
      </p:sp>
      <p:sp>
        <p:nvSpPr>
          <p:cNvPr id="13" name="テキスト ボックス 12"/>
          <p:cNvSpPr txBox="1"/>
          <p:nvPr/>
        </p:nvSpPr>
        <p:spPr>
          <a:xfrm>
            <a:off x="1136174" y="4399658"/>
            <a:ext cx="1068633"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Beam</a:t>
            </a:r>
          </a:p>
          <a:p>
            <a:pPr algn="ctr"/>
            <a:r>
              <a:rPr lang="en-US" altLang="ja-JP" dirty="0" smtClean="0">
                <a:latin typeface="Arial"/>
                <a:cs typeface="Arial"/>
              </a:rPr>
              <a:t>splitter</a:t>
            </a:r>
            <a:endParaRPr kumimoji="1" lang="ja-JP" altLang="en-US" dirty="0">
              <a:latin typeface="Arial"/>
              <a:cs typeface="Arial"/>
            </a:endParaRPr>
          </a:p>
        </p:txBody>
      </p:sp>
      <p:sp>
        <p:nvSpPr>
          <p:cNvPr id="14" name="テキスト ボックス 13"/>
          <p:cNvSpPr txBox="1"/>
          <p:nvPr/>
        </p:nvSpPr>
        <p:spPr>
          <a:xfrm>
            <a:off x="1007064" y="5459204"/>
            <a:ext cx="1197743"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Objective</a:t>
            </a:r>
          </a:p>
          <a:p>
            <a:pPr algn="ctr"/>
            <a:r>
              <a:rPr lang="en-US" altLang="ja-JP" dirty="0" smtClean="0">
                <a:latin typeface="Arial"/>
                <a:cs typeface="Arial"/>
              </a:rPr>
              <a:t>lens</a:t>
            </a:r>
            <a:endParaRPr kumimoji="1" lang="ja-JP" altLang="en-US" dirty="0">
              <a:latin typeface="Arial"/>
              <a:cs typeface="Arial"/>
            </a:endParaRPr>
          </a:p>
        </p:txBody>
      </p:sp>
      <p:sp>
        <p:nvSpPr>
          <p:cNvPr id="15" name="テキスト ボックス 14"/>
          <p:cNvSpPr txBox="1"/>
          <p:nvPr/>
        </p:nvSpPr>
        <p:spPr>
          <a:xfrm>
            <a:off x="3719001" y="3704003"/>
            <a:ext cx="1068633"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Beam</a:t>
            </a:r>
          </a:p>
          <a:p>
            <a:pPr algn="ctr"/>
            <a:r>
              <a:rPr lang="en-US" altLang="ja-JP" dirty="0" smtClean="0">
                <a:latin typeface="Arial"/>
                <a:cs typeface="Arial"/>
              </a:rPr>
              <a:t>splitter</a:t>
            </a:r>
            <a:endParaRPr kumimoji="1" lang="ja-JP" altLang="en-US" dirty="0">
              <a:latin typeface="Arial"/>
              <a:cs typeface="Arial"/>
            </a:endParaRPr>
          </a:p>
        </p:txBody>
      </p:sp>
      <p:sp>
        <p:nvSpPr>
          <p:cNvPr id="16" name="テキスト ボックス 15"/>
          <p:cNvSpPr txBox="1"/>
          <p:nvPr/>
        </p:nvSpPr>
        <p:spPr>
          <a:xfrm>
            <a:off x="4681288" y="5250558"/>
            <a:ext cx="1068633"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Light</a:t>
            </a:r>
          </a:p>
          <a:p>
            <a:pPr algn="ctr"/>
            <a:r>
              <a:rPr lang="en-US" altLang="ja-JP" dirty="0" smtClean="0">
                <a:latin typeface="Arial"/>
                <a:cs typeface="Arial"/>
              </a:rPr>
              <a:t>source</a:t>
            </a:r>
            <a:endParaRPr kumimoji="1" lang="ja-JP" altLang="en-US" dirty="0">
              <a:latin typeface="Arial"/>
              <a:cs typeface="Arial"/>
            </a:endParaRPr>
          </a:p>
        </p:txBody>
      </p:sp>
      <p:sp>
        <p:nvSpPr>
          <p:cNvPr id="17" name="テキスト ボックス 16"/>
          <p:cNvSpPr txBox="1"/>
          <p:nvPr/>
        </p:nvSpPr>
        <p:spPr>
          <a:xfrm>
            <a:off x="3338000" y="6125757"/>
            <a:ext cx="1068633" cy="276999"/>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Sample</a:t>
            </a:r>
            <a:endParaRPr kumimoji="1" lang="ja-JP" altLang="en-US" dirty="0">
              <a:latin typeface="Arial"/>
              <a:cs typeface="Arial"/>
            </a:endParaRPr>
          </a:p>
        </p:txBody>
      </p:sp>
      <p:sp>
        <p:nvSpPr>
          <p:cNvPr id="21" name="テキスト ボックス 20"/>
          <p:cNvSpPr txBox="1"/>
          <p:nvPr/>
        </p:nvSpPr>
        <p:spPr>
          <a:xfrm>
            <a:off x="6901874" y="2161731"/>
            <a:ext cx="1187965" cy="276999"/>
          </a:xfrm>
          <a:prstGeom prst="rect">
            <a:avLst/>
          </a:prstGeom>
          <a:solidFill>
            <a:schemeClr val="bg1"/>
          </a:solidFill>
        </p:spPr>
        <p:txBody>
          <a:bodyPr wrap="square" tIns="0" bIns="0" rtlCol="0">
            <a:spAutoFit/>
          </a:bodyPr>
          <a:lstStyle/>
          <a:p>
            <a:pPr algn="ctr"/>
            <a:r>
              <a:rPr kumimoji="1" lang="en-US" altLang="ja-JP" dirty="0" smtClean="0">
                <a:solidFill>
                  <a:srgbClr val="0000FF"/>
                </a:solidFill>
                <a:latin typeface="Arial"/>
                <a:cs typeface="Arial"/>
              </a:rPr>
              <a:t>Pinhole 2</a:t>
            </a:r>
            <a:endParaRPr kumimoji="1" lang="ja-JP" altLang="en-US" dirty="0">
              <a:solidFill>
                <a:srgbClr val="0000FF"/>
              </a:solidFill>
              <a:latin typeface="Arial"/>
              <a:cs typeface="Arial"/>
            </a:endParaRPr>
          </a:p>
        </p:txBody>
      </p:sp>
      <p:sp>
        <p:nvSpPr>
          <p:cNvPr id="22" name="テキスト ボックス 21"/>
          <p:cNvSpPr txBox="1"/>
          <p:nvPr/>
        </p:nvSpPr>
        <p:spPr>
          <a:xfrm>
            <a:off x="6901872" y="1742928"/>
            <a:ext cx="1688772" cy="276999"/>
          </a:xfrm>
          <a:prstGeom prst="rect">
            <a:avLst/>
          </a:prstGeom>
          <a:solidFill>
            <a:schemeClr val="bg1"/>
          </a:solidFill>
        </p:spPr>
        <p:txBody>
          <a:bodyPr wrap="square" tIns="0" bIns="0" rtlCol="0">
            <a:spAutoFit/>
          </a:bodyPr>
          <a:lstStyle/>
          <a:p>
            <a:pPr algn="ctr"/>
            <a:r>
              <a:rPr kumimoji="1" lang="en-US" altLang="ja-JP" dirty="0" smtClean="0">
                <a:solidFill>
                  <a:srgbClr val="0000FF"/>
                </a:solidFill>
                <a:latin typeface="Arial"/>
                <a:cs typeface="Arial"/>
              </a:rPr>
              <a:t>Point detector</a:t>
            </a:r>
            <a:endParaRPr kumimoji="1" lang="ja-JP" altLang="en-US" dirty="0">
              <a:solidFill>
                <a:srgbClr val="0000FF"/>
              </a:solidFill>
              <a:latin typeface="Arial"/>
              <a:cs typeface="Arial"/>
            </a:endParaRPr>
          </a:p>
        </p:txBody>
      </p:sp>
      <p:sp>
        <p:nvSpPr>
          <p:cNvPr id="7" name="正方形/長方形 6"/>
          <p:cNvSpPr/>
          <p:nvPr/>
        </p:nvSpPr>
        <p:spPr>
          <a:xfrm>
            <a:off x="8200575" y="5107218"/>
            <a:ext cx="766366" cy="272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8773867" y="4666852"/>
            <a:ext cx="869062" cy="553998"/>
          </a:xfrm>
          <a:prstGeom prst="rect">
            <a:avLst/>
          </a:prstGeom>
          <a:solidFill>
            <a:schemeClr val="bg1"/>
          </a:solidFill>
        </p:spPr>
        <p:txBody>
          <a:bodyPr wrap="square" tIns="0" bIns="0" rtlCol="0">
            <a:spAutoFit/>
          </a:bodyPr>
          <a:lstStyle/>
          <a:p>
            <a:pPr algn="ctr"/>
            <a:r>
              <a:rPr kumimoji="1" lang="en-US" altLang="ja-JP" dirty="0" smtClean="0">
                <a:solidFill>
                  <a:srgbClr val="0000FF"/>
                </a:solidFill>
                <a:latin typeface="Arial"/>
                <a:cs typeface="Arial"/>
              </a:rPr>
              <a:t>Point</a:t>
            </a:r>
          </a:p>
          <a:p>
            <a:pPr algn="ctr"/>
            <a:r>
              <a:rPr lang="en-US" altLang="ja-JP" dirty="0" smtClean="0">
                <a:solidFill>
                  <a:srgbClr val="0000FF"/>
                </a:solidFill>
                <a:latin typeface="Arial"/>
                <a:cs typeface="Arial"/>
              </a:rPr>
              <a:t>source</a:t>
            </a:r>
          </a:p>
        </p:txBody>
      </p:sp>
      <p:sp>
        <p:nvSpPr>
          <p:cNvPr id="23" name="正方形/長方形 22"/>
          <p:cNvSpPr/>
          <p:nvPr/>
        </p:nvSpPr>
        <p:spPr>
          <a:xfrm>
            <a:off x="7620000" y="5477334"/>
            <a:ext cx="1233714" cy="2721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8420890" y="5250560"/>
            <a:ext cx="1358110" cy="553998"/>
          </a:xfrm>
          <a:prstGeom prst="rect">
            <a:avLst/>
          </a:prstGeom>
          <a:solidFill>
            <a:schemeClr val="bg1"/>
          </a:solidFill>
        </p:spPr>
        <p:txBody>
          <a:bodyPr wrap="square" tIns="0" bIns="0" rtlCol="0">
            <a:spAutoFit/>
          </a:bodyPr>
          <a:lstStyle/>
          <a:p>
            <a:pPr algn="ctr"/>
            <a:r>
              <a:rPr kumimoji="1" lang="en-US" altLang="ja-JP" dirty="0" smtClean="0">
                <a:solidFill>
                  <a:srgbClr val="0000FF"/>
                </a:solidFill>
                <a:latin typeface="Arial"/>
                <a:cs typeface="Arial"/>
              </a:rPr>
              <a:t>(Laser with Pinhole 1)</a:t>
            </a:r>
            <a:endParaRPr kumimoji="1" lang="ja-JP" altLang="en-US" dirty="0">
              <a:solidFill>
                <a:srgbClr val="0000FF"/>
              </a:solidFill>
              <a:latin typeface="Arial"/>
              <a:cs typeface="Arial"/>
            </a:endParaRPr>
          </a:p>
        </p:txBody>
      </p:sp>
    </p:spTree>
    <p:extLst>
      <p:ext uri="{BB962C8B-B14F-4D97-AF65-F5344CB8AC3E}">
        <p14:creationId xmlns:p14="http://schemas.microsoft.com/office/powerpoint/2010/main" val="397142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208908"/>
            <a:ext cx="9906000" cy="769441"/>
          </a:xfrm>
          <a:prstGeom prst="rect">
            <a:avLst/>
          </a:prstGeom>
          <a:noFill/>
        </p:spPr>
        <p:txBody>
          <a:bodyPr wrap="square" rtlCol="0">
            <a:spAutoFit/>
          </a:bodyPr>
          <a:lstStyle/>
          <a:p>
            <a:pPr algn="ctr"/>
            <a:r>
              <a:rPr kumimoji="1" lang="ja-JP" altLang="en-US" sz="4400" b="1" dirty="0" smtClean="0">
                <a:latin typeface="ヒラギノ丸ゴ Pro W4"/>
                <a:ea typeface="ヒラギノ丸ゴ Pro W4"/>
                <a:cs typeface="ヒラギノ丸ゴ Pro W4"/>
              </a:rPr>
              <a:t>画像コムと非線形ラマン分光の融合</a:t>
            </a:r>
            <a:endParaRPr kumimoji="1" lang="ja-JP" altLang="en-US" sz="4400" b="1" dirty="0">
              <a:latin typeface="ヒラギノ丸ゴ Pro W4"/>
              <a:ea typeface="ヒラギノ丸ゴ Pro W4"/>
              <a:cs typeface="ヒラギノ丸ゴ Pro W4"/>
            </a:endParaRPr>
          </a:p>
        </p:txBody>
      </p:sp>
      <p:pic>
        <p:nvPicPr>
          <p:cNvPr id="4" name="図 3" descr="fig5.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781" y="934058"/>
            <a:ext cx="7967135" cy="4954016"/>
          </a:xfrm>
          <a:prstGeom prst="rect">
            <a:avLst/>
          </a:prstGeom>
        </p:spPr>
      </p:pic>
      <p:sp>
        <p:nvSpPr>
          <p:cNvPr id="8" name="テキスト ボックス 7"/>
          <p:cNvSpPr txBox="1"/>
          <p:nvPr/>
        </p:nvSpPr>
        <p:spPr>
          <a:xfrm>
            <a:off x="370604" y="5864195"/>
            <a:ext cx="9187108" cy="954107"/>
          </a:xfrm>
          <a:prstGeom prst="rect">
            <a:avLst/>
          </a:prstGeom>
          <a:solidFill>
            <a:srgbClr val="000090"/>
          </a:solidFill>
        </p:spPr>
        <p:txBody>
          <a:bodyPr wrap="square" rtlCol="0">
            <a:spAutoFit/>
          </a:bodyPr>
          <a:lstStyle/>
          <a:p>
            <a:r>
              <a:rPr lang="ja-JP" altLang="en-US" sz="2800" b="1" dirty="0" smtClean="0">
                <a:solidFill>
                  <a:srgbClr val="FFFF00"/>
                </a:solidFill>
                <a:latin typeface="ヒラギノ丸ゴ Pro W4"/>
                <a:ea typeface="ヒラギノ丸ゴ Pro W4"/>
                <a:cs typeface="ヒラギノ丸ゴ Pro W4"/>
              </a:rPr>
              <a:t>分子指紋を究極の分光性能（高分解能、高確度、広帯域、実時間、高感度）で識別して画像化</a:t>
            </a:r>
            <a:endParaRPr kumimoji="1" lang="en-US" altLang="ja-JP" sz="2800" b="1" dirty="0" smtClean="0">
              <a:solidFill>
                <a:srgbClr val="00FFFF"/>
              </a:solidFill>
              <a:latin typeface="ヒラギノ丸ゴ Pro W4"/>
              <a:ea typeface="ヒラギノ丸ゴ Pro W4"/>
              <a:cs typeface="ヒラギノ丸ゴ Pro W4"/>
            </a:endParaRPr>
          </a:p>
        </p:txBody>
      </p:sp>
      <p:sp>
        <p:nvSpPr>
          <p:cNvPr id="118" name="正方形/長方形 117"/>
          <p:cNvSpPr/>
          <p:nvPr/>
        </p:nvSpPr>
        <p:spPr>
          <a:xfrm>
            <a:off x="1261326" y="3096000"/>
            <a:ext cx="698917" cy="12093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nvGrpSpPr>
          <p:cNvPr id="81" name="図形グループ 80"/>
          <p:cNvGrpSpPr/>
          <p:nvPr/>
        </p:nvGrpSpPr>
        <p:grpSpPr>
          <a:xfrm>
            <a:off x="271466" y="3046515"/>
            <a:ext cx="2612660" cy="1050408"/>
            <a:chOff x="2517089" y="2675617"/>
            <a:chExt cx="5284015" cy="1382293"/>
          </a:xfrm>
        </p:grpSpPr>
        <p:cxnSp>
          <p:nvCxnSpPr>
            <p:cNvPr id="82" name="直線矢印コネクタ 81"/>
            <p:cNvCxnSpPr/>
            <p:nvPr/>
          </p:nvCxnSpPr>
          <p:spPr bwMode="auto">
            <a:xfrm flipV="1">
              <a:off x="2538183" y="2675617"/>
              <a:ext cx="0" cy="1377584"/>
            </a:xfrm>
            <a:prstGeom prst="straightConnector1">
              <a:avLst/>
            </a:prstGeom>
            <a:noFill/>
            <a:ln w="38100" cap="flat" cmpd="sng" algn="ctr">
              <a:solidFill>
                <a:schemeClr val="tx1"/>
              </a:solidFill>
              <a:prstDash val="solid"/>
              <a:round/>
              <a:headEnd type="none" w="med" len="med"/>
              <a:tailEnd type="arrow"/>
            </a:ln>
            <a:effectLst/>
          </p:spPr>
        </p:cxnSp>
        <p:grpSp>
          <p:nvGrpSpPr>
            <p:cNvPr id="83" name="図形グループ 82"/>
            <p:cNvGrpSpPr/>
            <p:nvPr/>
          </p:nvGrpSpPr>
          <p:grpSpPr>
            <a:xfrm>
              <a:off x="2968894" y="2881716"/>
              <a:ext cx="4082150" cy="1176194"/>
              <a:chOff x="2705006" y="2881716"/>
              <a:chExt cx="4082150" cy="1176194"/>
            </a:xfrm>
          </p:grpSpPr>
          <p:cxnSp>
            <p:nvCxnSpPr>
              <p:cNvPr id="85" name="直線コネクタ 84"/>
              <p:cNvCxnSpPr/>
              <p:nvPr/>
            </p:nvCxnSpPr>
            <p:spPr bwMode="auto">
              <a:xfrm>
                <a:off x="3062081" y="3834029"/>
                <a:ext cx="0" cy="219174"/>
              </a:xfrm>
              <a:prstGeom prst="line">
                <a:avLst/>
              </a:prstGeom>
              <a:noFill/>
              <a:ln w="38100" cap="flat" cmpd="sng" algn="ctr">
                <a:solidFill>
                  <a:schemeClr val="tx1"/>
                </a:solidFill>
                <a:prstDash val="solid"/>
                <a:round/>
                <a:headEnd type="none" w="med" len="med"/>
                <a:tailEnd type="none" w="med" len="med"/>
              </a:ln>
              <a:effectLst/>
            </p:spPr>
          </p:cxnSp>
          <p:cxnSp>
            <p:nvCxnSpPr>
              <p:cNvPr id="86" name="直線コネクタ 85"/>
              <p:cNvCxnSpPr/>
              <p:nvPr/>
            </p:nvCxnSpPr>
            <p:spPr bwMode="auto">
              <a:xfrm>
                <a:off x="2705006" y="3981203"/>
                <a:ext cx="0" cy="72000"/>
              </a:xfrm>
              <a:prstGeom prst="line">
                <a:avLst/>
              </a:prstGeom>
              <a:noFill/>
              <a:ln w="38100" cap="flat" cmpd="sng" algn="ctr">
                <a:solidFill>
                  <a:schemeClr val="tx1"/>
                </a:solidFill>
                <a:prstDash val="solid"/>
                <a:round/>
                <a:headEnd type="none" w="med" len="med"/>
                <a:tailEnd type="none" w="med" len="med"/>
              </a:ln>
              <a:effectLst/>
            </p:spPr>
          </p:cxnSp>
          <p:cxnSp>
            <p:nvCxnSpPr>
              <p:cNvPr id="87" name="直線コネクタ 86"/>
              <p:cNvCxnSpPr/>
              <p:nvPr/>
            </p:nvCxnSpPr>
            <p:spPr bwMode="auto">
              <a:xfrm flipH="1">
                <a:off x="3419156" y="3549203"/>
                <a:ext cx="8616" cy="504000"/>
              </a:xfrm>
              <a:prstGeom prst="line">
                <a:avLst/>
              </a:prstGeom>
              <a:noFill/>
              <a:ln w="38100" cap="flat" cmpd="sng" algn="ctr">
                <a:solidFill>
                  <a:schemeClr val="tx1"/>
                </a:solidFill>
                <a:prstDash val="solid"/>
                <a:round/>
                <a:headEnd type="none" w="med" len="med"/>
                <a:tailEnd type="none" w="med" len="med"/>
              </a:ln>
              <a:effectLst/>
            </p:spPr>
          </p:cxnSp>
          <p:cxnSp>
            <p:nvCxnSpPr>
              <p:cNvPr id="88" name="直線コネクタ 87"/>
              <p:cNvCxnSpPr/>
              <p:nvPr/>
            </p:nvCxnSpPr>
            <p:spPr bwMode="auto">
              <a:xfrm flipH="1">
                <a:off x="3802079" y="3225204"/>
                <a:ext cx="10426" cy="827999"/>
              </a:xfrm>
              <a:prstGeom prst="line">
                <a:avLst/>
              </a:prstGeom>
              <a:noFill/>
              <a:ln w="38100" cap="flat" cmpd="sng" algn="ctr">
                <a:solidFill>
                  <a:schemeClr val="tx1"/>
                </a:solidFill>
                <a:prstDash val="solid"/>
                <a:round/>
                <a:headEnd type="none" w="med" len="med"/>
                <a:tailEnd type="none" w="med" len="med"/>
              </a:ln>
              <a:effectLst/>
            </p:spPr>
          </p:cxnSp>
          <p:cxnSp>
            <p:nvCxnSpPr>
              <p:cNvPr id="89" name="直線コネクタ 88"/>
              <p:cNvCxnSpPr/>
              <p:nvPr/>
            </p:nvCxnSpPr>
            <p:spPr bwMode="auto">
              <a:xfrm flipH="1">
                <a:off x="4190432" y="3012295"/>
                <a:ext cx="10426" cy="1040908"/>
              </a:xfrm>
              <a:prstGeom prst="line">
                <a:avLst/>
              </a:prstGeom>
              <a:noFill/>
              <a:ln w="38100" cap="flat" cmpd="sng" algn="ctr">
                <a:solidFill>
                  <a:schemeClr val="tx1"/>
                </a:solidFill>
                <a:prstDash val="solid"/>
                <a:round/>
                <a:headEnd type="none" w="med" len="med"/>
                <a:tailEnd type="none" w="med" len="med"/>
              </a:ln>
              <a:effectLst/>
            </p:spPr>
          </p:cxnSp>
          <p:cxnSp>
            <p:nvCxnSpPr>
              <p:cNvPr id="90" name="直線コネクタ 89"/>
              <p:cNvCxnSpPr/>
              <p:nvPr/>
            </p:nvCxnSpPr>
            <p:spPr bwMode="auto">
              <a:xfrm flipH="1">
                <a:off x="4578785" y="2881718"/>
                <a:ext cx="10426" cy="1171485"/>
              </a:xfrm>
              <a:prstGeom prst="line">
                <a:avLst/>
              </a:prstGeom>
              <a:noFill/>
              <a:ln w="38100" cap="flat" cmpd="sng" algn="ctr">
                <a:solidFill>
                  <a:schemeClr val="tx1"/>
                </a:solidFill>
                <a:prstDash val="solid"/>
                <a:round/>
                <a:headEnd type="none" w="med" len="med"/>
                <a:tailEnd type="none" w="med" len="med"/>
              </a:ln>
              <a:effectLst/>
            </p:spPr>
          </p:cxnSp>
          <p:cxnSp>
            <p:nvCxnSpPr>
              <p:cNvPr id="91" name="直線コネクタ 90"/>
              <p:cNvCxnSpPr/>
              <p:nvPr/>
            </p:nvCxnSpPr>
            <p:spPr bwMode="auto">
              <a:xfrm flipH="1">
                <a:off x="4967138" y="2969581"/>
                <a:ext cx="10426" cy="1083622"/>
              </a:xfrm>
              <a:prstGeom prst="line">
                <a:avLst/>
              </a:prstGeom>
              <a:noFill/>
              <a:ln w="38100" cap="flat" cmpd="sng" algn="ctr">
                <a:solidFill>
                  <a:schemeClr val="tx1"/>
                </a:solidFill>
                <a:prstDash val="solid"/>
                <a:round/>
                <a:headEnd type="none" w="med" len="med"/>
                <a:tailEnd type="none" w="med" len="med"/>
              </a:ln>
              <a:effectLst/>
            </p:spPr>
          </p:cxnSp>
          <p:cxnSp>
            <p:nvCxnSpPr>
              <p:cNvPr id="92" name="直線コネクタ 91"/>
              <p:cNvCxnSpPr/>
              <p:nvPr/>
            </p:nvCxnSpPr>
            <p:spPr bwMode="auto">
              <a:xfrm flipH="1">
                <a:off x="5355491" y="3081204"/>
                <a:ext cx="10426" cy="971999"/>
              </a:xfrm>
              <a:prstGeom prst="line">
                <a:avLst/>
              </a:prstGeom>
              <a:noFill/>
              <a:ln w="38100" cap="flat" cmpd="sng" algn="ctr">
                <a:solidFill>
                  <a:schemeClr val="tx1"/>
                </a:solidFill>
                <a:prstDash val="solid"/>
                <a:round/>
                <a:headEnd type="none" w="med" len="med"/>
                <a:tailEnd type="none" w="med" len="med"/>
              </a:ln>
              <a:effectLst/>
            </p:spPr>
          </p:cxnSp>
          <p:cxnSp>
            <p:nvCxnSpPr>
              <p:cNvPr id="93" name="直線コネクタ 92"/>
              <p:cNvCxnSpPr/>
              <p:nvPr/>
            </p:nvCxnSpPr>
            <p:spPr bwMode="auto">
              <a:xfrm flipH="1">
                <a:off x="5742940" y="3262452"/>
                <a:ext cx="10426" cy="790751"/>
              </a:xfrm>
              <a:prstGeom prst="line">
                <a:avLst/>
              </a:prstGeom>
              <a:noFill/>
              <a:ln w="38100" cap="flat" cmpd="sng" algn="ctr">
                <a:solidFill>
                  <a:schemeClr val="tx1"/>
                </a:solidFill>
                <a:prstDash val="solid"/>
                <a:round/>
                <a:headEnd type="none" w="med" len="med"/>
                <a:tailEnd type="none" w="med" len="med"/>
              </a:ln>
              <a:effectLst/>
            </p:spPr>
          </p:cxnSp>
          <p:cxnSp>
            <p:nvCxnSpPr>
              <p:cNvPr id="94" name="直線コネクタ 93"/>
              <p:cNvCxnSpPr/>
              <p:nvPr/>
            </p:nvCxnSpPr>
            <p:spPr bwMode="auto">
              <a:xfrm flipH="1">
                <a:off x="6130388" y="3513203"/>
                <a:ext cx="9526" cy="540000"/>
              </a:xfrm>
              <a:prstGeom prst="line">
                <a:avLst/>
              </a:prstGeom>
              <a:noFill/>
              <a:ln w="38100" cap="flat" cmpd="sng" algn="ctr">
                <a:solidFill>
                  <a:schemeClr val="tx1"/>
                </a:solidFill>
                <a:prstDash val="solid"/>
                <a:round/>
                <a:headEnd type="none" w="med" len="med"/>
                <a:tailEnd type="none" w="med" len="med"/>
              </a:ln>
              <a:effectLst/>
            </p:spPr>
          </p:cxnSp>
          <p:cxnSp>
            <p:nvCxnSpPr>
              <p:cNvPr id="95" name="直線コネクタ 94"/>
              <p:cNvCxnSpPr/>
              <p:nvPr/>
            </p:nvCxnSpPr>
            <p:spPr bwMode="auto">
              <a:xfrm flipH="1">
                <a:off x="6517841" y="3765203"/>
                <a:ext cx="10426" cy="288000"/>
              </a:xfrm>
              <a:prstGeom prst="line">
                <a:avLst/>
              </a:prstGeom>
              <a:noFill/>
              <a:ln w="38100" cap="flat" cmpd="sng" algn="ctr">
                <a:solidFill>
                  <a:schemeClr val="tx1"/>
                </a:solidFill>
                <a:prstDash val="solid"/>
                <a:round/>
                <a:headEnd type="none" w="med" len="med"/>
                <a:tailEnd type="none" w="med" len="med"/>
              </a:ln>
              <a:effectLst/>
            </p:spPr>
          </p:cxnSp>
          <p:cxnSp>
            <p:nvCxnSpPr>
              <p:cNvPr id="96" name="直線コネクタ 95"/>
              <p:cNvCxnSpPr/>
              <p:nvPr/>
            </p:nvCxnSpPr>
            <p:spPr bwMode="auto">
              <a:xfrm>
                <a:off x="3181107" y="3726025"/>
                <a:ext cx="0" cy="327176"/>
              </a:xfrm>
              <a:prstGeom prst="line">
                <a:avLst/>
              </a:prstGeom>
              <a:noFill/>
              <a:ln w="38100" cap="flat" cmpd="sng" algn="ctr">
                <a:solidFill>
                  <a:schemeClr val="tx1"/>
                </a:solidFill>
                <a:prstDash val="solid"/>
                <a:round/>
                <a:headEnd type="none" w="med" len="med"/>
                <a:tailEnd type="none" w="med" len="med"/>
              </a:ln>
              <a:effectLst/>
            </p:spPr>
          </p:cxnSp>
          <p:cxnSp>
            <p:nvCxnSpPr>
              <p:cNvPr id="97" name="直線コネクタ 96"/>
              <p:cNvCxnSpPr/>
              <p:nvPr/>
            </p:nvCxnSpPr>
            <p:spPr bwMode="auto">
              <a:xfrm>
                <a:off x="2824032" y="3909201"/>
                <a:ext cx="0" cy="144000"/>
              </a:xfrm>
              <a:prstGeom prst="line">
                <a:avLst/>
              </a:prstGeom>
              <a:noFill/>
              <a:ln w="38100" cap="flat" cmpd="sng" algn="ctr">
                <a:solidFill>
                  <a:schemeClr val="tx1"/>
                </a:solidFill>
                <a:prstDash val="solid"/>
                <a:round/>
                <a:headEnd type="none" w="med" len="med"/>
                <a:tailEnd type="none" w="med" len="med"/>
              </a:ln>
              <a:effectLst/>
            </p:spPr>
          </p:cxnSp>
          <p:cxnSp>
            <p:nvCxnSpPr>
              <p:cNvPr id="98" name="直線コネクタ 97"/>
              <p:cNvCxnSpPr/>
              <p:nvPr/>
            </p:nvCxnSpPr>
            <p:spPr bwMode="auto">
              <a:xfrm rot="5400000">
                <a:off x="3241300" y="3740358"/>
                <a:ext cx="618341" cy="7344"/>
              </a:xfrm>
              <a:prstGeom prst="line">
                <a:avLst/>
              </a:prstGeom>
              <a:noFill/>
              <a:ln w="38100" cap="flat" cmpd="sng" algn="ctr">
                <a:solidFill>
                  <a:schemeClr val="tx1"/>
                </a:solidFill>
                <a:prstDash val="solid"/>
                <a:round/>
                <a:headEnd type="none" w="med" len="med"/>
                <a:tailEnd type="none" w="med" len="med"/>
              </a:ln>
              <a:effectLst/>
            </p:spPr>
          </p:cxnSp>
          <p:cxnSp>
            <p:nvCxnSpPr>
              <p:cNvPr id="99" name="直線コネクタ 98"/>
              <p:cNvCxnSpPr/>
              <p:nvPr/>
            </p:nvCxnSpPr>
            <p:spPr bwMode="auto">
              <a:xfrm flipH="1">
                <a:off x="3931531" y="3145300"/>
                <a:ext cx="10426" cy="907901"/>
              </a:xfrm>
              <a:prstGeom prst="line">
                <a:avLst/>
              </a:prstGeom>
              <a:noFill/>
              <a:ln w="38100" cap="flat" cmpd="sng" algn="ctr">
                <a:solidFill>
                  <a:schemeClr val="tx1"/>
                </a:solidFill>
                <a:prstDash val="solid"/>
                <a:round/>
                <a:headEnd type="none" w="med" len="med"/>
                <a:tailEnd type="none" w="med" len="med"/>
              </a:ln>
              <a:effectLst/>
            </p:spPr>
          </p:cxnSp>
          <p:cxnSp>
            <p:nvCxnSpPr>
              <p:cNvPr id="100" name="直線コネクタ 99"/>
              <p:cNvCxnSpPr/>
              <p:nvPr/>
            </p:nvCxnSpPr>
            <p:spPr bwMode="auto">
              <a:xfrm flipH="1">
                <a:off x="4319884" y="2940291"/>
                <a:ext cx="10426" cy="1112910"/>
              </a:xfrm>
              <a:prstGeom prst="line">
                <a:avLst/>
              </a:prstGeom>
              <a:noFill/>
              <a:ln w="38100" cap="flat" cmpd="sng" algn="ctr">
                <a:solidFill>
                  <a:schemeClr val="tx1"/>
                </a:solidFill>
                <a:prstDash val="solid"/>
                <a:round/>
                <a:headEnd type="none" w="med" len="med"/>
                <a:tailEnd type="none" w="med" len="med"/>
              </a:ln>
              <a:effectLst/>
            </p:spPr>
          </p:cxnSp>
          <p:cxnSp>
            <p:nvCxnSpPr>
              <p:cNvPr id="101" name="直線コネクタ 100"/>
              <p:cNvCxnSpPr/>
              <p:nvPr/>
            </p:nvCxnSpPr>
            <p:spPr bwMode="auto">
              <a:xfrm flipH="1">
                <a:off x="4708237" y="2881716"/>
                <a:ext cx="10426" cy="1171485"/>
              </a:xfrm>
              <a:prstGeom prst="line">
                <a:avLst/>
              </a:prstGeom>
              <a:noFill/>
              <a:ln w="38100" cap="flat" cmpd="sng" algn="ctr">
                <a:solidFill>
                  <a:schemeClr val="tx1"/>
                </a:solidFill>
                <a:prstDash val="solid"/>
                <a:round/>
                <a:headEnd type="none" w="med" len="med"/>
                <a:tailEnd type="none" w="med" len="med"/>
              </a:ln>
              <a:effectLst/>
            </p:spPr>
          </p:cxnSp>
          <p:cxnSp>
            <p:nvCxnSpPr>
              <p:cNvPr id="102" name="直線コネクタ 101"/>
              <p:cNvCxnSpPr/>
              <p:nvPr/>
            </p:nvCxnSpPr>
            <p:spPr bwMode="auto">
              <a:xfrm flipH="1">
                <a:off x="5096590" y="2969579"/>
                <a:ext cx="10426" cy="1083622"/>
              </a:xfrm>
              <a:prstGeom prst="line">
                <a:avLst/>
              </a:prstGeom>
              <a:noFill/>
              <a:ln w="38100" cap="flat" cmpd="sng" algn="ctr">
                <a:solidFill>
                  <a:schemeClr val="tx1"/>
                </a:solidFill>
                <a:prstDash val="solid"/>
                <a:round/>
                <a:headEnd type="none" w="med" len="med"/>
                <a:tailEnd type="none" w="med" len="med"/>
              </a:ln>
              <a:effectLst/>
            </p:spPr>
          </p:cxnSp>
          <p:cxnSp>
            <p:nvCxnSpPr>
              <p:cNvPr id="103" name="直線コネクタ 102"/>
              <p:cNvCxnSpPr/>
              <p:nvPr/>
            </p:nvCxnSpPr>
            <p:spPr bwMode="auto">
              <a:xfrm flipH="1">
                <a:off x="5484943" y="3145301"/>
                <a:ext cx="10426" cy="907900"/>
              </a:xfrm>
              <a:prstGeom prst="line">
                <a:avLst/>
              </a:prstGeom>
              <a:noFill/>
              <a:ln w="38100" cap="flat" cmpd="sng" algn="ctr">
                <a:solidFill>
                  <a:schemeClr val="tx1"/>
                </a:solidFill>
                <a:prstDash val="solid"/>
                <a:round/>
                <a:headEnd type="none" w="med" len="med"/>
                <a:tailEnd type="none" w="med" len="med"/>
              </a:ln>
              <a:effectLst/>
            </p:spPr>
          </p:cxnSp>
          <p:cxnSp>
            <p:nvCxnSpPr>
              <p:cNvPr id="104" name="直線コネクタ 103"/>
              <p:cNvCxnSpPr/>
              <p:nvPr/>
            </p:nvCxnSpPr>
            <p:spPr bwMode="auto">
              <a:xfrm flipH="1">
                <a:off x="5872392" y="3298450"/>
                <a:ext cx="10426" cy="754751"/>
              </a:xfrm>
              <a:prstGeom prst="line">
                <a:avLst/>
              </a:prstGeom>
              <a:noFill/>
              <a:ln w="38100" cap="flat" cmpd="sng" algn="ctr">
                <a:solidFill>
                  <a:schemeClr val="tx1"/>
                </a:solidFill>
                <a:prstDash val="solid"/>
                <a:round/>
                <a:headEnd type="none" w="med" len="med"/>
                <a:tailEnd type="none" w="med" len="med"/>
              </a:ln>
              <a:effectLst/>
            </p:spPr>
          </p:cxnSp>
          <p:cxnSp>
            <p:nvCxnSpPr>
              <p:cNvPr id="105" name="直線コネクタ 104"/>
              <p:cNvCxnSpPr/>
              <p:nvPr/>
            </p:nvCxnSpPr>
            <p:spPr bwMode="auto">
              <a:xfrm flipH="1">
                <a:off x="6258940" y="3585201"/>
                <a:ext cx="10426" cy="468000"/>
              </a:xfrm>
              <a:prstGeom prst="line">
                <a:avLst/>
              </a:prstGeom>
              <a:noFill/>
              <a:ln w="38100" cap="flat" cmpd="sng" algn="ctr">
                <a:solidFill>
                  <a:schemeClr val="tx1"/>
                </a:solidFill>
                <a:prstDash val="solid"/>
                <a:round/>
                <a:headEnd type="none" w="med" len="med"/>
                <a:tailEnd type="none" w="med" len="med"/>
              </a:ln>
              <a:effectLst/>
            </p:spPr>
          </p:cxnSp>
          <p:cxnSp>
            <p:nvCxnSpPr>
              <p:cNvPr id="106" name="直線コネクタ 105"/>
              <p:cNvCxnSpPr/>
              <p:nvPr/>
            </p:nvCxnSpPr>
            <p:spPr bwMode="auto">
              <a:xfrm flipH="1">
                <a:off x="6647293" y="3848201"/>
                <a:ext cx="10426" cy="205000"/>
              </a:xfrm>
              <a:prstGeom prst="line">
                <a:avLst/>
              </a:prstGeom>
              <a:noFill/>
              <a:ln w="38100" cap="flat" cmpd="sng" algn="ctr">
                <a:solidFill>
                  <a:schemeClr val="tx1"/>
                </a:solidFill>
                <a:prstDash val="solid"/>
                <a:round/>
                <a:headEnd type="none" w="med" len="med"/>
                <a:tailEnd type="none" w="med" len="med"/>
              </a:ln>
              <a:effectLst/>
            </p:spPr>
          </p:cxnSp>
          <p:cxnSp>
            <p:nvCxnSpPr>
              <p:cNvPr id="107" name="直線コネクタ 106"/>
              <p:cNvCxnSpPr/>
              <p:nvPr/>
            </p:nvCxnSpPr>
            <p:spPr bwMode="auto">
              <a:xfrm rot="5400000">
                <a:off x="3105187" y="3851413"/>
                <a:ext cx="396735" cy="6843"/>
              </a:xfrm>
              <a:prstGeom prst="line">
                <a:avLst/>
              </a:prstGeom>
              <a:noFill/>
              <a:ln w="38100" cap="flat" cmpd="sng" algn="ctr">
                <a:solidFill>
                  <a:schemeClr val="tx1"/>
                </a:solidFill>
                <a:prstDash val="solid"/>
                <a:round/>
                <a:headEnd type="none" w="med" len="med"/>
                <a:tailEnd type="none" w="med" len="med"/>
              </a:ln>
              <a:effectLst/>
            </p:spPr>
          </p:cxnSp>
          <p:cxnSp>
            <p:nvCxnSpPr>
              <p:cNvPr id="108" name="直線コネクタ 107"/>
              <p:cNvCxnSpPr/>
              <p:nvPr/>
            </p:nvCxnSpPr>
            <p:spPr bwMode="auto">
              <a:xfrm>
                <a:off x="2943056" y="3867229"/>
                <a:ext cx="0" cy="185974"/>
              </a:xfrm>
              <a:prstGeom prst="line">
                <a:avLst/>
              </a:prstGeom>
              <a:noFill/>
              <a:ln w="38100" cap="flat" cmpd="sng" algn="ctr">
                <a:solidFill>
                  <a:schemeClr val="tx1"/>
                </a:solidFill>
                <a:prstDash val="solid"/>
                <a:round/>
                <a:headEnd type="none" w="med" len="med"/>
                <a:tailEnd type="none" w="med" len="med"/>
              </a:ln>
              <a:effectLst/>
            </p:spPr>
          </p:cxnSp>
          <p:cxnSp>
            <p:nvCxnSpPr>
              <p:cNvPr id="109" name="直線コネクタ 108"/>
              <p:cNvCxnSpPr/>
              <p:nvPr/>
            </p:nvCxnSpPr>
            <p:spPr bwMode="auto">
              <a:xfrm flipH="1">
                <a:off x="3674438" y="3306721"/>
                <a:ext cx="8616" cy="744574"/>
              </a:xfrm>
              <a:prstGeom prst="line">
                <a:avLst/>
              </a:prstGeom>
              <a:noFill/>
              <a:ln w="38100" cap="flat" cmpd="sng" algn="ctr">
                <a:solidFill>
                  <a:schemeClr val="tx1"/>
                </a:solidFill>
                <a:prstDash val="solid"/>
                <a:round/>
                <a:headEnd type="none" w="med" len="med"/>
                <a:tailEnd type="none" w="med" len="med"/>
              </a:ln>
              <a:effectLst/>
            </p:spPr>
          </p:cxnSp>
          <p:cxnSp>
            <p:nvCxnSpPr>
              <p:cNvPr id="110" name="直線コネクタ 109"/>
              <p:cNvCxnSpPr/>
              <p:nvPr/>
            </p:nvCxnSpPr>
            <p:spPr bwMode="auto">
              <a:xfrm flipH="1">
                <a:off x="4060981" y="3102686"/>
                <a:ext cx="10426" cy="943899"/>
              </a:xfrm>
              <a:prstGeom prst="line">
                <a:avLst/>
              </a:prstGeom>
              <a:noFill/>
              <a:ln w="38100" cap="flat" cmpd="sng" algn="ctr">
                <a:solidFill>
                  <a:schemeClr val="tx1"/>
                </a:solidFill>
                <a:prstDash val="solid"/>
                <a:round/>
                <a:headEnd type="none" w="med" len="med"/>
                <a:tailEnd type="none" w="med" len="med"/>
              </a:ln>
              <a:effectLst/>
            </p:spPr>
          </p:cxnSp>
          <p:cxnSp>
            <p:nvCxnSpPr>
              <p:cNvPr id="111" name="直線コネクタ 110"/>
              <p:cNvCxnSpPr/>
              <p:nvPr/>
            </p:nvCxnSpPr>
            <p:spPr bwMode="auto">
              <a:xfrm flipH="1">
                <a:off x="4449334" y="2940293"/>
                <a:ext cx="10426" cy="1112910"/>
              </a:xfrm>
              <a:prstGeom prst="line">
                <a:avLst/>
              </a:prstGeom>
              <a:noFill/>
              <a:ln w="38100" cap="flat" cmpd="sng" algn="ctr">
                <a:solidFill>
                  <a:schemeClr val="tx1"/>
                </a:solidFill>
                <a:prstDash val="solid"/>
                <a:round/>
                <a:headEnd type="none" w="med" len="med"/>
                <a:tailEnd type="none" w="med" len="med"/>
              </a:ln>
              <a:effectLst/>
            </p:spPr>
          </p:cxnSp>
          <p:cxnSp>
            <p:nvCxnSpPr>
              <p:cNvPr id="112" name="直線コネクタ 111"/>
              <p:cNvCxnSpPr/>
              <p:nvPr/>
            </p:nvCxnSpPr>
            <p:spPr bwMode="auto">
              <a:xfrm flipH="1">
                <a:off x="4837687" y="2915810"/>
                <a:ext cx="10426" cy="1116000"/>
              </a:xfrm>
              <a:prstGeom prst="line">
                <a:avLst/>
              </a:prstGeom>
              <a:noFill/>
              <a:ln w="38100" cap="flat" cmpd="sng" algn="ctr">
                <a:solidFill>
                  <a:schemeClr val="tx1"/>
                </a:solidFill>
                <a:prstDash val="solid"/>
                <a:round/>
                <a:headEnd type="none" w="med" len="med"/>
                <a:tailEnd type="none" w="med" len="med"/>
              </a:ln>
              <a:effectLst/>
            </p:spPr>
          </p:cxnSp>
          <p:cxnSp>
            <p:nvCxnSpPr>
              <p:cNvPr id="113" name="直線コネクタ 112"/>
              <p:cNvCxnSpPr/>
              <p:nvPr/>
            </p:nvCxnSpPr>
            <p:spPr bwMode="auto">
              <a:xfrm flipH="1">
                <a:off x="5226040" y="3046288"/>
                <a:ext cx="10426" cy="1011622"/>
              </a:xfrm>
              <a:prstGeom prst="line">
                <a:avLst/>
              </a:prstGeom>
              <a:noFill/>
              <a:ln w="38100" cap="flat" cmpd="sng" algn="ctr">
                <a:solidFill>
                  <a:schemeClr val="tx1"/>
                </a:solidFill>
                <a:prstDash val="solid"/>
                <a:round/>
                <a:headEnd type="none" w="med" len="med"/>
                <a:tailEnd type="none" w="med" len="med"/>
              </a:ln>
              <a:effectLst/>
            </p:spPr>
          </p:cxnSp>
          <p:cxnSp>
            <p:nvCxnSpPr>
              <p:cNvPr id="114" name="直線コネクタ 113"/>
              <p:cNvCxnSpPr/>
              <p:nvPr/>
            </p:nvCxnSpPr>
            <p:spPr bwMode="auto">
              <a:xfrm flipH="1">
                <a:off x="5614393" y="3187214"/>
                <a:ext cx="9522" cy="865989"/>
              </a:xfrm>
              <a:prstGeom prst="line">
                <a:avLst/>
              </a:prstGeom>
              <a:noFill/>
              <a:ln w="38100" cap="flat" cmpd="sng" algn="ctr">
                <a:solidFill>
                  <a:schemeClr val="tx1"/>
                </a:solidFill>
                <a:prstDash val="solid"/>
                <a:round/>
                <a:headEnd type="none" w="med" len="med"/>
                <a:tailEnd type="none" w="med" len="med"/>
              </a:ln>
              <a:effectLst/>
            </p:spPr>
          </p:cxnSp>
          <p:cxnSp>
            <p:nvCxnSpPr>
              <p:cNvPr id="115" name="直線コネクタ 114"/>
              <p:cNvCxnSpPr/>
              <p:nvPr/>
            </p:nvCxnSpPr>
            <p:spPr bwMode="auto">
              <a:xfrm flipH="1">
                <a:off x="6001842" y="3403295"/>
                <a:ext cx="9521" cy="648000"/>
              </a:xfrm>
              <a:prstGeom prst="line">
                <a:avLst/>
              </a:prstGeom>
              <a:noFill/>
              <a:ln w="38100" cap="flat" cmpd="sng" algn="ctr">
                <a:solidFill>
                  <a:schemeClr val="tx1"/>
                </a:solidFill>
                <a:prstDash val="solid"/>
                <a:round/>
                <a:headEnd type="none" w="med" len="med"/>
                <a:tailEnd type="none" w="med" len="med"/>
              </a:ln>
              <a:effectLst/>
            </p:spPr>
          </p:cxnSp>
          <p:cxnSp>
            <p:nvCxnSpPr>
              <p:cNvPr id="116" name="直線コネクタ 115"/>
              <p:cNvCxnSpPr/>
              <p:nvPr/>
            </p:nvCxnSpPr>
            <p:spPr bwMode="auto">
              <a:xfrm flipH="1">
                <a:off x="6388390" y="3672478"/>
                <a:ext cx="10426" cy="380725"/>
              </a:xfrm>
              <a:prstGeom prst="line">
                <a:avLst/>
              </a:prstGeom>
              <a:noFill/>
              <a:ln w="38100" cap="flat" cmpd="sng" algn="ctr">
                <a:solidFill>
                  <a:schemeClr val="tx1"/>
                </a:solidFill>
                <a:prstDash val="solid"/>
                <a:round/>
                <a:headEnd type="none" w="med" len="med"/>
                <a:tailEnd type="none" w="med" len="med"/>
              </a:ln>
              <a:effectLst/>
            </p:spPr>
          </p:cxnSp>
          <p:cxnSp>
            <p:nvCxnSpPr>
              <p:cNvPr id="117" name="直線コネクタ 116"/>
              <p:cNvCxnSpPr/>
              <p:nvPr/>
            </p:nvCxnSpPr>
            <p:spPr bwMode="auto">
              <a:xfrm flipH="1">
                <a:off x="6776730" y="3848203"/>
                <a:ext cx="10426" cy="205000"/>
              </a:xfrm>
              <a:prstGeom prst="line">
                <a:avLst/>
              </a:prstGeom>
              <a:noFill/>
              <a:ln w="38100" cap="flat" cmpd="sng" algn="ctr">
                <a:solidFill>
                  <a:schemeClr val="tx1"/>
                </a:solidFill>
                <a:prstDash val="solid"/>
                <a:round/>
                <a:headEnd type="none" w="med" len="med"/>
                <a:tailEnd type="none" w="med" len="med"/>
              </a:ln>
              <a:effectLst/>
            </p:spPr>
          </p:cxnSp>
        </p:grpSp>
        <p:cxnSp>
          <p:nvCxnSpPr>
            <p:cNvPr id="84" name="直線矢印コネクタ 83"/>
            <p:cNvCxnSpPr/>
            <p:nvPr/>
          </p:nvCxnSpPr>
          <p:spPr bwMode="auto">
            <a:xfrm>
              <a:off x="2517089" y="4053201"/>
              <a:ext cx="5284015" cy="0"/>
            </a:xfrm>
            <a:prstGeom prst="straightConnector1">
              <a:avLst/>
            </a:prstGeom>
            <a:noFill/>
            <a:ln w="38100" cap="flat" cmpd="sng" algn="ctr">
              <a:solidFill>
                <a:schemeClr val="tx1"/>
              </a:solidFill>
              <a:prstDash val="solid"/>
              <a:round/>
              <a:headEnd type="none" w="med" len="med"/>
              <a:tailEnd type="arrow"/>
            </a:ln>
            <a:effectLst/>
          </p:spPr>
        </p:cxnSp>
      </p:grpSp>
      <p:sp>
        <p:nvSpPr>
          <p:cNvPr id="120" name="角丸四角形 119"/>
          <p:cNvSpPr/>
          <p:nvPr/>
        </p:nvSpPr>
        <p:spPr>
          <a:xfrm>
            <a:off x="2355829" y="3153645"/>
            <a:ext cx="58852" cy="1102192"/>
          </a:xfrm>
          <a:prstGeom prst="roundRect">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1" name="角丸四角形 120"/>
          <p:cNvSpPr/>
          <p:nvPr/>
        </p:nvSpPr>
        <p:spPr>
          <a:xfrm>
            <a:off x="465251" y="3153645"/>
            <a:ext cx="1784177" cy="1064514"/>
          </a:xfrm>
          <a:prstGeom prst="roundRect">
            <a:avLst/>
          </a:prstGeom>
          <a:noFill/>
          <a:ln w="38100" cmpd="sng">
            <a:solidFill>
              <a:srgbClr val="0000F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2153124" y="2659000"/>
            <a:ext cx="486832" cy="461665"/>
          </a:xfrm>
          <a:prstGeom prst="rect">
            <a:avLst/>
          </a:prstGeom>
          <a:noFill/>
        </p:spPr>
        <p:txBody>
          <a:bodyPr wrap="none" rtlCol="0">
            <a:spAutoFit/>
          </a:bodyPr>
          <a:lstStyle/>
          <a:p>
            <a:r>
              <a:rPr kumimoji="1" lang="en-US" altLang="ja-JP" sz="2400" dirty="0" smtClean="0">
                <a:solidFill>
                  <a:srgbClr val="FF0000"/>
                </a:solidFill>
                <a:latin typeface="Symbol" charset="2"/>
                <a:cs typeface="Symbol" charset="2"/>
              </a:rPr>
              <a:t>w</a:t>
            </a:r>
            <a:r>
              <a:rPr kumimoji="1" lang="en-US" altLang="ja-JP" sz="2400" baseline="-25000" dirty="0" smtClean="0">
                <a:solidFill>
                  <a:srgbClr val="FF0000"/>
                </a:solidFill>
                <a:latin typeface="Symbol" charset="2"/>
                <a:cs typeface="Symbol" charset="2"/>
              </a:rPr>
              <a:t>1</a:t>
            </a:r>
            <a:endParaRPr kumimoji="1" lang="ja-JP" altLang="en-US" sz="2400" baseline="-25000" dirty="0">
              <a:solidFill>
                <a:srgbClr val="FF0000"/>
              </a:solidFill>
              <a:latin typeface="Symbol" charset="2"/>
              <a:cs typeface="Symbol" charset="2"/>
            </a:endParaRPr>
          </a:p>
        </p:txBody>
      </p:sp>
      <p:sp>
        <p:nvSpPr>
          <p:cNvPr id="123" name="テキスト ボックス 122"/>
          <p:cNvSpPr txBox="1"/>
          <p:nvPr/>
        </p:nvSpPr>
        <p:spPr>
          <a:xfrm>
            <a:off x="974193" y="2659000"/>
            <a:ext cx="492443" cy="461665"/>
          </a:xfrm>
          <a:prstGeom prst="rect">
            <a:avLst/>
          </a:prstGeom>
          <a:noFill/>
        </p:spPr>
        <p:txBody>
          <a:bodyPr wrap="none" rtlCol="0">
            <a:spAutoFit/>
          </a:bodyPr>
          <a:lstStyle/>
          <a:p>
            <a:r>
              <a:rPr kumimoji="1" lang="en-US" altLang="ja-JP" sz="2400" dirty="0" smtClean="0">
                <a:solidFill>
                  <a:srgbClr val="0000FF"/>
                </a:solidFill>
                <a:latin typeface="Symbol" charset="2"/>
                <a:cs typeface="Symbol" charset="2"/>
              </a:rPr>
              <a:t>w</a:t>
            </a:r>
            <a:r>
              <a:rPr kumimoji="1" lang="en-US" altLang="ja-JP" sz="2400" baseline="-25000" dirty="0" smtClean="0">
                <a:solidFill>
                  <a:srgbClr val="0000FF"/>
                </a:solidFill>
                <a:latin typeface="Symbol" charset="2"/>
                <a:cs typeface="Symbol" charset="2"/>
              </a:rPr>
              <a:t>2</a:t>
            </a:r>
            <a:endParaRPr kumimoji="1" lang="ja-JP" altLang="en-US" sz="2400" baseline="-25000" dirty="0">
              <a:solidFill>
                <a:srgbClr val="0000FF"/>
              </a:solidFill>
              <a:latin typeface="Symbol" charset="2"/>
              <a:cs typeface="Symbol" charset="2"/>
            </a:endParaRPr>
          </a:p>
        </p:txBody>
      </p:sp>
    </p:spTree>
    <p:extLst>
      <p:ext uri="{BB962C8B-B14F-4D97-AF65-F5344CB8AC3E}">
        <p14:creationId xmlns:p14="http://schemas.microsoft.com/office/powerpoint/2010/main" val="391484099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 y="222575"/>
            <a:ext cx="9905998" cy="923330"/>
          </a:xfrm>
          <a:prstGeom prst="rect">
            <a:avLst/>
          </a:prstGeom>
          <a:noFill/>
        </p:spPr>
        <p:txBody>
          <a:bodyPr wrap="square" rtlCol="0">
            <a:spAutoFit/>
          </a:bodyPr>
          <a:lstStyle/>
          <a:p>
            <a:pPr algn="ctr"/>
            <a:r>
              <a:rPr kumimoji="1" lang="en-US" altLang="ja-JP" sz="5400" dirty="0" smtClean="0">
                <a:latin typeface="ヒラギノ丸ゴ ProN W4"/>
                <a:ea typeface="ヒラギノ丸ゴ ProN W4"/>
                <a:cs typeface="ヒラギノ丸ゴ ProN W4"/>
              </a:rPr>
              <a:t>SPR</a:t>
            </a:r>
            <a:r>
              <a:rPr kumimoji="1" lang="ja-JP" altLang="en-US" sz="5400" dirty="0" smtClean="0">
                <a:latin typeface="ヒラギノ丸ゴ ProN W4"/>
                <a:ea typeface="ヒラギノ丸ゴ ProN W4"/>
                <a:cs typeface="ヒラギノ丸ゴ ProN W4"/>
              </a:rPr>
              <a:t>センシング</a:t>
            </a:r>
            <a:endParaRPr kumimoji="1" lang="ja-JP" altLang="en-US" sz="5400" dirty="0">
              <a:latin typeface="ヒラギノ丸ゴ ProN W4"/>
              <a:ea typeface="ヒラギノ丸ゴ ProN W4"/>
              <a:cs typeface="ヒラギノ丸ゴ ProN W4"/>
            </a:endParaRPr>
          </a:p>
        </p:txBody>
      </p:sp>
      <p:sp>
        <p:nvSpPr>
          <p:cNvPr id="7" name="正方形/長方形 6"/>
          <p:cNvSpPr/>
          <p:nvPr/>
        </p:nvSpPr>
        <p:spPr>
          <a:xfrm>
            <a:off x="4202021" y="5008083"/>
            <a:ext cx="5368372" cy="1938992"/>
          </a:xfrm>
          <a:prstGeom prst="rect">
            <a:avLst/>
          </a:prstGeom>
        </p:spPr>
        <p:txBody>
          <a:bodyPr wrap="square">
            <a:spAutoFit/>
          </a:bodyPr>
          <a:lstStyle/>
          <a:p>
            <a:pPr lvl="0"/>
            <a:r>
              <a:rPr lang="en-US" altLang="ja-JP" sz="2400" dirty="0" err="1" smtClean="0">
                <a:solidFill>
                  <a:srgbClr val="0000FF"/>
                </a:solidFill>
                <a:latin typeface="ヒラギノ丸ゴ ProN W4"/>
                <a:ea typeface="ヒラギノ丸ゴ ProN W4"/>
                <a:cs typeface="ヒラギノ丸ゴ ProN W4"/>
              </a:rPr>
              <a:t>f</a:t>
            </a:r>
            <a:r>
              <a:rPr lang="en-US" altLang="ja-JP" sz="2400" baseline="-25000" dirty="0" err="1" smtClean="0">
                <a:solidFill>
                  <a:srgbClr val="0000FF"/>
                </a:solidFill>
                <a:latin typeface="ヒラギノ丸ゴ ProN W4"/>
                <a:ea typeface="ヒラギノ丸ゴ ProN W4"/>
                <a:cs typeface="ヒラギノ丸ゴ ProN W4"/>
              </a:rPr>
              <a:t>rep</a:t>
            </a:r>
            <a:r>
              <a:rPr lang="ja-JP" altLang="en-US" sz="2400" dirty="0" smtClean="0">
                <a:solidFill>
                  <a:srgbClr val="0000FF"/>
                </a:solidFill>
                <a:latin typeface="ヒラギノ丸ゴ ProN W4"/>
                <a:ea typeface="ヒラギノ丸ゴ ProN W4"/>
                <a:cs typeface="ヒラギノ丸ゴ ProN W4"/>
              </a:rPr>
              <a:t>変化＠共鳴波長？</a:t>
            </a:r>
            <a:endParaRPr lang="en-US" altLang="ja-JP" sz="2400" dirty="0" smtClean="0">
              <a:solidFill>
                <a:srgbClr val="0000FF"/>
              </a:solidFill>
              <a:latin typeface="ヒラギノ丸ゴ ProN W4"/>
              <a:ea typeface="ヒラギノ丸ゴ ProN W4"/>
              <a:cs typeface="ヒラギノ丸ゴ ProN W4"/>
            </a:endParaRPr>
          </a:p>
          <a:p>
            <a:r>
              <a:rPr lang="ja-JP" altLang="en-US" sz="2400" smtClean="0">
                <a:solidFill>
                  <a:srgbClr val="0000FF"/>
                </a:solidFill>
                <a:latin typeface="ヒラギノ丸ゴ ProN W4"/>
                <a:ea typeface="ヒラギノ丸ゴ ProN W4"/>
                <a:cs typeface="ヒラギノ丸ゴ ProN W4"/>
              </a:rPr>
              <a:t>コムモードシフト＠</a:t>
            </a:r>
            <a:r>
              <a:rPr lang="ja-JP" altLang="en-US" sz="2400" dirty="0">
                <a:solidFill>
                  <a:srgbClr val="0000FF"/>
                </a:solidFill>
                <a:latin typeface="ヒラギノ丸ゴ ProN W4"/>
                <a:ea typeface="ヒラギノ丸ゴ ProN W4"/>
                <a:cs typeface="ヒラギノ丸ゴ ProN W4"/>
              </a:rPr>
              <a:t>共鳴波長</a:t>
            </a:r>
            <a:r>
              <a:rPr lang="ja-JP" altLang="en-US" sz="2400" dirty="0" smtClean="0">
                <a:solidFill>
                  <a:srgbClr val="0000FF"/>
                </a:solidFill>
                <a:latin typeface="ヒラギノ丸ゴ ProN W4"/>
                <a:ea typeface="ヒラギノ丸ゴ ProN W4"/>
                <a:cs typeface="ヒラギノ丸ゴ ProN W4"/>
              </a:rPr>
              <a:t>？</a:t>
            </a:r>
            <a:endParaRPr lang="en-US" altLang="ja-JP" sz="2400" dirty="0" smtClean="0">
              <a:solidFill>
                <a:srgbClr val="0000FF"/>
              </a:solidFill>
              <a:latin typeface="ヒラギノ丸ゴ ProN W4"/>
              <a:ea typeface="ヒラギノ丸ゴ ProN W4"/>
              <a:cs typeface="ヒラギノ丸ゴ ProN W4"/>
            </a:endParaRPr>
          </a:p>
          <a:p>
            <a:pPr lvl="0"/>
            <a:r>
              <a:rPr lang="ja-JP" altLang="en-US" sz="2400" dirty="0" smtClean="0">
                <a:solidFill>
                  <a:srgbClr val="0000FF"/>
                </a:solidFill>
                <a:latin typeface="ヒラギノ丸ゴ ProN W4"/>
                <a:ea typeface="ヒラギノ丸ゴ ProN W4"/>
                <a:cs typeface="ヒラギノ丸ゴ ProN W4"/>
              </a:rPr>
              <a:t>高分解</a:t>
            </a:r>
            <a:r>
              <a:rPr lang="ja-JP" altLang="en-US" sz="2400" dirty="0">
                <a:solidFill>
                  <a:srgbClr val="0000FF"/>
                </a:solidFill>
                <a:latin typeface="ヒラギノ丸ゴ ProN W4"/>
                <a:ea typeface="ヒラギノ丸ゴ ProN W4"/>
                <a:cs typeface="ヒラギノ丸ゴ ProN W4"/>
              </a:rPr>
              <a:t>能</a:t>
            </a:r>
            <a:r>
              <a:rPr lang="ja-JP" altLang="en-US" sz="2400" dirty="0" smtClean="0">
                <a:solidFill>
                  <a:srgbClr val="0000FF"/>
                </a:solidFill>
                <a:latin typeface="ヒラギノ丸ゴ ProN W4"/>
                <a:ea typeface="ヒラギノ丸ゴ ProN W4"/>
                <a:cs typeface="ヒラギノ丸ゴ ProN W4"/>
              </a:rPr>
              <a:t>スペクトル＠デュアル光コム</a:t>
            </a:r>
            <a:endParaRPr lang="en-US" altLang="ja-JP" sz="2400" dirty="0" smtClean="0">
              <a:solidFill>
                <a:srgbClr val="0000FF"/>
              </a:solidFill>
              <a:latin typeface="ヒラギノ丸ゴ ProN W4"/>
              <a:ea typeface="ヒラギノ丸ゴ ProN W4"/>
              <a:cs typeface="ヒラギノ丸ゴ ProN W4"/>
            </a:endParaRPr>
          </a:p>
          <a:p>
            <a:pPr lvl="0"/>
            <a:r>
              <a:rPr lang="ja-JP" altLang="en-US" sz="2400" dirty="0" smtClean="0">
                <a:solidFill>
                  <a:srgbClr val="0000FF"/>
                </a:solidFill>
                <a:latin typeface="ヒラギノ丸ゴ ProN W4"/>
                <a:ea typeface="ヒラギノ丸ゴ ProN W4"/>
                <a:cs typeface="ヒラギノ丸ゴ ProN W4"/>
              </a:rPr>
              <a:t>複素</a:t>
            </a:r>
            <a:r>
              <a:rPr lang="en-US" altLang="ja-JP" sz="2400" dirty="0" smtClean="0">
                <a:solidFill>
                  <a:srgbClr val="0000FF"/>
                </a:solidFill>
                <a:latin typeface="ヒラギノ丸ゴ ProN W4"/>
                <a:ea typeface="ヒラギノ丸ゴ ProN W4"/>
                <a:cs typeface="ヒラギノ丸ゴ ProN W4"/>
              </a:rPr>
              <a:t>SPR</a:t>
            </a:r>
            <a:r>
              <a:rPr lang="ja-JP" altLang="en-US" sz="2400" dirty="0" smtClean="0">
                <a:solidFill>
                  <a:srgbClr val="0000FF"/>
                </a:solidFill>
                <a:latin typeface="ヒラギノ丸ゴ ProN W4"/>
                <a:ea typeface="ヒラギノ丸ゴ ProN W4"/>
                <a:cs typeface="ヒラギノ丸ゴ ProN W4"/>
              </a:rPr>
              <a:t>スペクトル（</a:t>
            </a:r>
            <a:r>
              <a:rPr lang="en-US" altLang="ja-JP" sz="2400" dirty="0" smtClean="0">
                <a:solidFill>
                  <a:srgbClr val="0000FF"/>
                </a:solidFill>
                <a:latin typeface="ヒラギノ丸ゴ ProN W4"/>
                <a:ea typeface="ヒラギノ丸ゴ ProN W4"/>
                <a:cs typeface="ヒラギノ丸ゴ ProN W4"/>
              </a:rPr>
              <a:t>K-K</a:t>
            </a:r>
            <a:r>
              <a:rPr lang="ja-JP" altLang="en-US" sz="2400" dirty="0" smtClean="0">
                <a:solidFill>
                  <a:srgbClr val="0000FF"/>
                </a:solidFill>
                <a:latin typeface="ヒラギノ丸ゴ ProN W4"/>
                <a:ea typeface="ヒラギノ丸ゴ ProN W4"/>
                <a:cs typeface="ヒラギノ丸ゴ ProN W4"/>
              </a:rPr>
              <a:t>変換なし）</a:t>
            </a:r>
            <a:endParaRPr lang="en-US" altLang="ja-JP" sz="2400" dirty="0" smtClean="0">
              <a:solidFill>
                <a:srgbClr val="0000FF"/>
              </a:solidFill>
              <a:latin typeface="ヒラギノ丸ゴ ProN W4"/>
              <a:ea typeface="ヒラギノ丸ゴ ProN W4"/>
              <a:cs typeface="ヒラギノ丸ゴ ProN W4"/>
            </a:endParaRPr>
          </a:p>
          <a:p>
            <a:pPr lvl="0"/>
            <a:r>
              <a:rPr lang="ja-JP" altLang="en-US" sz="2400" dirty="0" smtClean="0">
                <a:solidFill>
                  <a:srgbClr val="FF0000"/>
                </a:solidFill>
                <a:latin typeface="ヒラギノ丸ゴ ProN W4"/>
                <a:ea typeface="ヒラギノ丸ゴ ProN W4"/>
                <a:cs typeface="ヒラギノ丸ゴ ProN W4"/>
              </a:rPr>
              <a:t>レーザー波長の問題？</a:t>
            </a:r>
            <a:endParaRPr lang="ja-JP" altLang="en-US" sz="2400" dirty="0">
              <a:solidFill>
                <a:srgbClr val="FF0000"/>
              </a:solidFill>
              <a:latin typeface="ヒラギノ丸ゴ ProN W4"/>
              <a:ea typeface="ヒラギノ丸ゴ ProN W4"/>
              <a:cs typeface="ヒラギノ丸ゴ ProN W4"/>
            </a:endParaRPr>
          </a:p>
        </p:txBody>
      </p:sp>
      <p:pic>
        <p:nvPicPr>
          <p:cNvPr id="13" name="図 12"/>
          <p:cNvPicPr>
            <a:picLocks noChangeAspect="1"/>
          </p:cNvPicPr>
          <p:nvPr/>
        </p:nvPicPr>
        <p:blipFill>
          <a:blip r:embed="rId3"/>
          <a:stretch>
            <a:fillRect/>
          </a:stretch>
        </p:blipFill>
        <p:spPr>
          <a:xfrm>
            <a:off x="295473" y="1031056"/>
            <a:ext cx="3600000" cy="2202062"/>
          </a:xfrm>
          <a:prstGeom prst="rect">
            <a:avLst/>
          </a:prstGeom>
        </p:spPr>
      </p:pic>
      <p:sp>
        <p:nvSpPr>
          <p:cNvPr id="14" name="テキスト ボックス 13"/>
          <p:cNvSpPr txBox="1"/>
          <p:nvPr/>
        </p:nvSpPr>
        <p:spPr>
          <a:xfrm>
            <a:off x="910074" y="2833008"/>
            <a:ext cx="1997061" cy="400110"/>
          </a:xfrm>
          <a:prstGeom prst="rect">
            <a:avLst/>
          </a:prstGeom>
          <a:noFill/>
        </p:spPr>
        <p:txBody>
          <a:bodyPr wrap="none" rtlCol="0">
            <a:spAutoFit/>
          </a:bodyPr>
          <a:lstStyle/>
          <a:p>
            <a:r>
              <a:rPr kumimoji="1" lang="ja-JP" altLang="en-US" sz="2000" dirty="0" smtClean="0"/>
              <a:t>クレッチマン配置</a:t>
            </a:r>
            <a:endParaRPr kumimoji="1" lang="en-US" altLang="ja-JP" sz="2000" dirty="0" smtClean="0"/>
          </a:p>
        </p:txBody>
      </p:sp>
      <p:pic>
        <p:nvPicPr>
          <p:cNvPr id="15" name="図 14"/>
          <p:cNvPicPr>
            <a:picLocks noChangeAspect="1"/>
          </p:cNvPicPr>
          <p:nvPr/>
        </p:nvPicPr>
        <p:blipFill>
          <a:blip r:embed="rId4"/>
          <a:stretch>
            <a:fillRect/>
          </a:stretch>
        </p:blipFill>
        <p:spPr>
          <a:xfrm>
            <a:off x="302397" y="3634330"/>
            <a:ext cx="3987800" cy="2298700"/>
          </a:xfrm>
          <a:prstGeom prst="rect">
            <a:avLst/>
          </a:prstGeom>
        </p:spPr>
      </p:pic>
      <p:sp>
        <p:nvSpPr>
          <p:cNvPr id="16" name="テキスト ボックス 15"/>
          <p:cNvSpPr txBox="1"/>
          <p:nvPr/>
        </p:nvSpPr>
        <p:spPr>
          <a:xfrm>
            <a:off x="1062474" y="5988012"/>
            <a:ext cx="1945965" cy="400110"/>
          </a:xfrm>
          <a:prstGeom prst="rect">
            <a:avLst/>
          </a:prstGeom>
          <a:noFill/>
        </p:spPr>
        <p:txBody>
          <a:bodyPr wrap="none" rtlCol="0">
            <a:spAutoFit/>
          </a:bodyPr>
          <a:lstStyle/>
          <a:p>
            <a:r>
              <a:rPr kumimoji="1" lang="ja-JP" altLang="en-US" sz="2000" dirty="0" smtClean="0"/>
              <a:t>スペクトルモード</a:t>
            </a:r>
            <a:endParaRPr kumimoji="1" lang="en-US" altLang="ja-JP" sz="2000" dirty="0" smtClean="0"/>
          </a:p>
        </p:txBody>
      </p:sp>
      <p:pic>
        <p:nvPicPr>
          <p:cNvPr id="17" name="図 16"/>
          <p:cNvPicPr>
            <a:picLocks noChangeAspect="1"/>
          </p:cNvPicPr>
          <p:nvPr/>
        </p:nvPicPr>
        <p:blipFill>
          <a:blip r:embed="rId5"/>
          <a:stretch>
            <a:fillRect/>
          </a:stretch>
        </p:blipFill>
        <p:spPr>
          <a:xfrm>
            <a:off x="4517772" y="1013951"/>
            <a:ext cx="4954923" cy="4002053"/>
          </a:xfrm>
          <a:prstGeom prst="rect">
            <a:avLst/>
          </a:prstGeom>
        </p:spPr>
      </p:pic>
      <p:grpSp>
        <p:nvGrpSpPr>
          <p:cNvPr id="60" name="図形グループ 59"/>
          <p:cNvGrpSpPr/>
          <p:nvPr/>
        </p:nvGrpSpPr>
        <p:grpSpPr>
          <a:xfrm>
            <a:off x="983226" y="3909951"/>
            <a:ext cx="2829588" cy="1614129"/>
            <a:chOff x="983226" y="3909945"/>
            <a:chExt cx="2829588" cy="1614129"/>
          </a:xfrm>
        </p:grpSpPr>
        <p:cxnSp>
          <p:nvCxnSpPr>
            <p:cNvPr id="4" name="直線コネクタ 3"/>
            <p:cNvCxnSpPr/>
            <p:nvPr/>
          </p:nvCxnSpPr>
          <p:spPr>
            <a:xfrm>
              <a:off x="98322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a:off x="109205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1200886" y="4262268"/>
              <a:ext cx="0" cy="126180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直線コネクタ 18"/>
            <p:cNvCxnSpPr/>
            <p:nvPr/>
          </p:nvCxnSpPr>
          <p:spPr>
            <a:xfrm>
              <a:off x="1309716" y="4662129"/>
              <a:ext cx="0" cy="86194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1418546" y="5015998"/>
              <a:ext cx="0" cy="50807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直線コネクタ 20"/>
            <p:cNvCxnSpPr/>
            <p:nvPr/>
          </p:nvCxnSpPr>
          <p:spPr>
            <a:xfrm>
              <a:off x="1527376" y="5153742"/>
              <a:ext cx="0" cy="37033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1636206" y="5153742"/>
              <a:ext cx="0" cy="37033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1745036" y="5008083"/>
              <a:ext cx="0" cy="51599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1853866" y="4744065"/>
              <a:ext cx="0" cy="78000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直線コネクタ 24"/>
            <p:cNvCxnSpPr/>
            <p:nvPr/>
          </p:nvCxnSpPr>
          <p:spPr>
            <a:xfrm>
              <a:off x="1962696" y="4555613"/>
              <a:ext cx="0" cy="968461"/>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6" name="直線コネクタ 25"/>
            <p:cNvCxnSpPr/>
            <p:nvPr/>
          </p:nvCxnSpPr>
          <p:spPr>
            <a:xfrm>
              <a:off x="2071526" y="4424516"/>
              <a:ext cx="0" cy="10995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直線コネクタ 26"/>
            <p:cNvCxnSpPr/>
            <p:nvPr/>
          </p:nvCxnSpPr>
          <p:spPr>
            <a:xfrm>
              <a:off x="2180356" y="4262268"/>
              <a:ext cx="0" cy="126180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直線コネクタ 27"/>
            <p:cNvCxnSpPr/>
            <p:nvPr/>
          </p:nvCxnSpPr>
          <p:spPr>
            <a:xfrm>
              <a:off x="2289186" y="4170516"/>
              <a:ext cx="0" cy="13535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直線コネクタ 28"/>
            <p:cNvCxnSpPr/>
            <p:nvPr/>
          </p:nvCxnSpPr>
          <p:spPr>
            <a:xfrm>
              <a:off x="2398016" y="4170516"/>
              <a:ext cx="0" cy="135355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250684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261567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直線コネクタ 31"/>
            <p:cNvCxnSpPr/>
            <p:nvPr/>
          </p:nvCxnSpPr>
          <p:spPr>
            <a:xfrm>
              <a:off x="2724506" y="4045957"/>
              <a:ext cx="0" cy="147811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直線コネクタ 32"/>
            <p:cNvCxnSpPr/>
            <p:nvPr/>
          </p:nvCxnSpPr>
          <p:spPr>
            <a:xfrm>
              <a:off x="283333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294216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305099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p:cNvCxnSpPr/>
            <p:nvPr/>
          </p:nvCxnSpPr>
          <p:spPr>
            <a:xfrm>
              <a:off x="3159826" y="3973871"/>
              <a:ext cx="0" cy="155020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p:nvPr/>
          </p:nvCxnSpPr>
          <p:spPr>
            <a:xfrm>
              <a:off x="326865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a:off x="337748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348631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a:off x="359514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3703976"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a:off x="3812814" y="3909945"/>
              <a:ext cx="0" cy="161412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59" name="右矢印 58"/>
          <p:cNvSpPr/>
          <p:nvPr/>
        </p:nvSpPr>
        <p:spPr>
          <a:xfrm>
            <a:off x="2071526" y="4555613"/>
            <a:ext cx="1523620" cy="696452"/>
          </a:xfrm>
          <a:prstGeom prst="rightArrow">
            <a:avLst/>
          </a:prstGeom>
          <a:solidFill>
            <a:srgbClr val="8000FF"/>
          </a:solidFill>
          <a:ln>
            <a:solidFill>
              <a:srgbClr val="8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smtClean="0"/>
              <a:t>モードシフト</a:t>
            </a:r>
            <a:endParaRPr kumimoji="1" lang="ja-JP" altLang="en-US" dirty="0"/>
          </a:p>
        </p:txBody>
      </p:sp>
    </p:spTree>
    <p:extLst>
      <p:ext uri="{BB962C8B-B14F-4D97-AF65-F5344CB8AC3E}">
        <p14:creationId xmlns:p14="http://schemas.microsoft.com/office/powerpoint/2010/main" val="1063104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0868" y="222577"/>
            <a:ext cx="6046090" cy="923330"/>
          </a:xfrm>
          <a:prstGeom prst="rect">
            <a:avLst/>
          </a:prstGeom>
          <a:noFill/>
        </p:spPr>
        <p:txBody>
          <a:bodyPr wrap="square" rtlCol="0">
            <a:spAutoFit/>
          </a:bodyPr>
          <a:lstStyle/>
          <a:p>
            <a:r>
              <a:rPr kumimoji="1" lang="ja-JP" altLang="en-US" sz="5400" dirty="0" smtClean="0">
                <a:latin typeface="ヒラギノ丸ゴ ProN W4"/>
                <a:ea typeface="ヒラギノ丸ゴ ProN W4"/>
                <a:cs typeface="ヒラギノ丸ゴ ProN W4"/>
              </a:rPr>
              <a:t>チャープ光の利用</a:t>
            </a:r>
            <a:r>
              <a:rPr lang="ja-JP" altLang="en-US" sz="5400" dirty="0" smtClean="0">
                <a:latin typeface="ヒラギノ丸ゴ ProN W4"/>
                <a:ea typeface="ヒラギノ丸ゴ ProN W4"/>
                <a:cs typeface="ヒラギノ丸ゴ ProN W4"/>
              </a:rPr>
              <a:t>　</a:t>
            </a:r>
            <a:endParaRPr kumimoji="1" lang="en-US" altLang="ja-JP" sz="5400" dirty="0" smtClean="0">
              <a:latin typeface="ヒラギノ丸ゴ ProN W4"/>
              <a:ea typeface="ヒラギノ丸ゴ ProN W4"/>
              <a:cs typeface="ヒラギノ丸ゴ ProN W4"/>
            </a:endParaRPr>
          </a:p>
        </p:txBody>
      </p:sp>
      <p:sp>
        <p:nvSpPr>
          <p:cNvPr id="8" name="テキスト ボックス 7"/>
          <p:cNvSpPr txBox="1"/>
          <p:nvPr/>
        </p:nvSpPr>
        <p:spPr>
          <a:xfrm>
            <a:off x="78293" y="1053580"/>
            <a:ext cx="4922074" cy="461665"/>
          </a:xfrm>
          <a:prstGeom prst="rect">
            <a:avLst/>
          </a:prstGeom>
          <a:noFill/>
        </p:spPr>
        <p:txBody>
          <a:bodyPr wrap="square" rtlCol="0">
            <a:spAutoFit/>
          </a:bodyPr>
          <a:lstStyle/>
          <a:p>
            <a:pPr algn="ctr"/>
            <a:r>
              <a:rPr kumimoji="1" lang="ja-JP" altLang="en-US" sz="2400" b="1" dirty="0" smtClean="0">
                <a:solidFill>
                  <a:srgbClr val="8000FF"/>
                </a:solidFill>
                <a:latin typeface="ヒラギノ丸ゴ ProN W4"/>
                <a:ea typeface="ヒラギノ丸ゴ ProN W4"/>
                <a:cs typeface="ヒラギノ丸ゴ ProN W4"/>
              </a:rPr>
              <a:t>線形</a:t>
            </a:r>
            <a:r>
              <a:rPr lang="ja-JP" altLang="en-US" sz="2400" b="1" dirty="0" smtClean="0">
                <a:solidFill>
                  <a:srgbClr val="8000FF"/>
                </a:solidFill>
                <a:latin typeface="ヒラギノ丸ゴ ProN W4"/>
                <a:ea typeface="ヒラギノ丸ゴ ProN W4"/>
                <a:cs typeface="ヒラギノ丸ゴ ProN W4"/>
              </a:rPr>
              <a:t>チャープ</a:t>
            </a:r>
            <a:endParaRPr kumimoji="1" lang="en-US" altLang="ja-JP" sz="2400" b="1" dirty="0" smtClean="0">
              <a:solidFill>
                <a:srgbClr val="8000FF"/>
              </a:solidFill>
              <a:latin typeface="ヒラギノ丸ゴ ProN W4"/>
              <a:ea typeface="ヒラギノ丸ゴ ProN W4"/>
              <a:cs typeface="ヒラギノ丸ゴ ProN W4"/>
            </a:endParaRPr>
          </a:p>
        </p:txBody>
      </p:sp>
      <p:sp>
        <p:nvSpPr>
          <p:cNvPr id="9" name="下矢印 8"/>
          <p:cNvSpPr/>
          <p:nvPr/>
        </p:nvSpPr>
        <p:spPr>
          <a:xfrm>
            <a:off x="2166387" y="1464427"/>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1" name="テキスト ボックス 10"/>
          <p:cNvSpPr txBox="1"/>
          <p:nvPr/>
        </p:nvSpPr>
        <p:spPr>
          <a:xfrm>
            <a:off x="78296" y="1943524"/>
            <a:ext cx="4810554" cy="461665"/>
          </a:xfrm>
          <a:prstGeom prst="rect">
            <a:avLst/>
          </a:prstGeom>
          <a:noFill/>
        </p:spPr>
        <p:txBody>
          <a:bodyPr wrap="square" rtlCol="0">
            <a:spAutoFit/>
          </a:bodyPr>
          <a:lstStyle/>
          <a:p>
            <a:pPr algn="ctr"/>
            <a:r>
              <a:rPr kumimoji="1" lang="ja-JP" altLang="en-US" sz="2400" b="1" dirty="0" smtClean="0">
                <a:solidFill>
                  <a:srgbClr val="8000FF"/>
                </a:solidFill>
                <a:latin typeface="ヒラギノ丸ゴ ProN W4"/>
                <a:ea typeface="ヒラギノ丸ゴ ProN W4"/>
                <a:cs typeface="ヒラギノ丸ゴ ProN W4"/>
              </a:rPr>
              <a:t>時間波形をｽﾍﾟｸﾄﾙ波形にｴﾝｺｰﾄﾞ</a:t>
            </a:r>
            <a:endParaRPr kumimoji="1" lang="ja-JP" altLang="en-US" sz="2400" b="1" dirty="0">
              <a:solidFill>
                <a:srgbClr val="8000FF"/>
              </a:solidFill>
              <a:latin typeface="ヒラギノ丸ゴ ProN W4"/>
              <a:ea typeface="ヒラギノ丸ゴ ProN W4"/>
              <a:cs typeface="ヒラギノ丸ゴ ProN W4"/>
            </a:endParaRPr>
          </a:p>
        </p:txBody>
      </p:sp>
      <p:sp>
        <p:nvSpPr>
          <p:cNvPr id="12" name="下矢印 11"/>
          <p:cNvSpPr/>
          <p:nvPr/>
        </p:nvSpPr>
        <p:spPr>
          <a:xfrm>
            <a:off x="2166387" y="2496157"/>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3" name="下矢印 12"/>
          <p:cNvSpPr/>
          <p:nvPr/>
        </p:nvSpPr>
        <p:spPr>
          <a:xfrm>
            <a:off x="2166387" y="3529611"/>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4" name="テキスト ボックス 13"/>
          <p:cNvSpPr txBox="1"/>
          <p:nvPr/>
        </p:nvSpPr>
        <p:spPr>
          <a:xfrm>
            <a:off x="277222" y="2976983"/>
            <a:ext cx="4446346" cy="461665"/>
          </a:xfrm>
          <a:prstGeom prst="rect">
            <a:avLst/>
          </a:prstGeom>
          <a:noFill/>
        </p:spPr>
        <p:txBody>
          <a:bodyPr wrap="square" rtlCol="0">
            <a:spAutoFit/>
          </a:bodyPr>
          <a:lstStyle/>
          <a:p>
            <a:pPr algn="ctr"/>
            <a:r>
              <a:rPr kumimoji="1" lang="ja-JP" altLang="en-US" sz="2400" b="1" dirty="0" smtClean="0">
                <a:solidFill>
                  <a:srgbClr val="8000FF"/>
                </a:solidFill>
                <a:latin typeface="ヒラギノ丸ゴ ProN W4"/>
                <a:ea typeface="ヒラギノ丸ゴ ProN W4"/>
                <a:cs typeface="ヒラギノ丸ゴ ProN W4"/>
              </a:rPr>
              <a:t>デュアル光コムで超高分解分光</a:t>
            </a:r>
            <a:endParaRPr kumimoji="1" lang="ja-JP" altLang="en-US" sz="2400" b="1" dirty="0">
              <a:solidFill>
                <a:srgbClr val="8000FF"/>
              </a:solidFill>
              <a:latin typeface="ヒラギノ丸ゴ ProN W4"/>
              <a:ea typeface="ヒラギノ丸ゴ ProN W4"/>
              <a:cs typeface="ヒラギノ丸ゴ ProN W4"/>
            </a:endParaRPr>
          </a:p>
        </p:txBody>
      </p:sp>
      <p:sp>
        <p:nvSpPr>
          <p:cNvPr id="15" name="テキスト ボックス 14"/>
          <p:cNvSpPr txBox="1"/>
          <p:nvPr/>
        </p:nvSpPr>
        <p:spPr>
          <a:xfrm>
            <a:off x="304883" y="3952795"/>
            <a:ext cx="4792738" cy="1569660"/>
          </a:xfrm>
          <a:prstGeom prst="rect">
            <a:avLst/>
          </a:prstGeom>
          <a:solidFill>
            <a:srgbClr val="FFFF00"/>
          </a:solidFill>
        </p:spPr>
        <p:txBody>
          <a:bodyPr wrap="square" rtlCol="0">
            <a:spAutoFit/>
          </a:bodyPr>
          <a:lstStyle/>
          <a:p>
            <a:r>
              <a:rPr kumimoji="1" lang="ja-JP" altLang="en-US" sz="2400" b="1" dirty="0" smtClean="0">
                <a:solidFill>
                  <a:srgbClr val="FF0000"/>
                </a:solidFill>
                <a:latin typeface="ヒラギノ丸ゴ ProN W4"/>
                <a:ea typeface="ヒラギノ丸ゴ ProN W4"/>
                <a:cs typeface="ヒラギノ丸ゴ ProN W4"/>
              </a:rPr>
              <a:t>シャッター時間：コムモード</a:t>
            </a:r>
            <a:r>
              <a:rPr lang="ja-JP" altLang="en-US" sz="2400" b="1" dirty="0" smtClean="0">
                <a:solidFill>
                  <a:srgbClr val="FF0000"/>
                </a:solidFill>
                <a:latin typeface="ヒラギノ丸ゴ ProN W4"/>
                <a:ea typeface="ヒラギノ丸ゴ ProN W4"/>
                <a:cs typeface="ヒラギノ丸ゴ ProN W4"/>
              </a:rPr>
              <a:t>線幅</a:t>
            </a:r>
            <a:endParaRPr lang="en-US" altLang="ja-JP" sz="2400" b="1" dirty="0" smtClean="0">
              <a:solidFill>
                <a:srgbClr val="FF0000"/>
              </a:solidFill>
              <a:latin typeface="ヒラギノ丸ゴ ProN W4"/>
              <a:ea typeface="ヒラギノ丸ゴ ProN W4"/>
              <a:cs typeface="ヒラギノ丸ゴ ProN W4"/>
            </a:endParaRPr>
          </a:p>
          <a:p>
            <a:r>
              <a:rPr kumimoji="1" lang="en-US" altLang="ja-JP" sz="2400" b="1" dirty="0" smtClean="0">
                <a:solidFill>
                  <a:srgbClr val="FF0000"/>
                </a:solidFill>
                <a:latin typeface="ヒラギノ丸ゴ ProN W4"/>
                <a:ea typeface="ヒラギノ丸ゴ ProN W4"/>
                <a:cs typeface="ヒラギノ丸ゴ ProN W4"/>
              </a:rPr>
              <a:t>					</a:t>
            </a:r>
            <a:r>
              <a:rPr kumimoji="1" lang="ja-JP" altLang="en-US" sz="2400" b="1" dirty="0" smtClean="0">
                <a:solidFill>
                  <a:srgbClr val="FF0000"/>
                </a:solidFill>
                <a:latin typeface="ヒラギノ丸ゴ ProN W4"/>
                <a:ea typeface="ヒラギノ丸ゴ ProN W4"/>
                <a:cs typeface="ヒラギノ丸ゴ ProN W4"/>
              </a:rPr>
              <a:t>（パルス幅とは独立）</a:t>
            </a:r>
            <a:endParaRPr kumimoji="1" lang="en-US" altLang="ja-JP" sz="2400" b="1" dirty="0" smtClean="0">
              <a:solidFill>
                <a:srgbClr val="FF0000"/>
              </a:solidFill>
              <a:latin typeface="ヒラギノ丸ゴ ProN W4"/>
              <a:ea typeface="ヒラギノ丸ゴ ProN W4"/>
              <a:cs typeface="ヒラギノ丸ゴ ProN W4"/>
            </a:endParaRPr>
          </a:p>
          <a:p>
            <a:r>
              <a:rPr kumimoji="1" lang="ja-JP" altLang="en-US" sz="2400" b="1" dirty="0" smtClean="0">
                <a:solidFill>
                  <a:srgbClr val="FF0000"/>
                </a:solidFill>
                <a:latin typeface="ヒラギノ丸ゴ ProN W4"/>
                <a:ea typeface="ヒラギノ丸ゴ ProN W4"/>
                <a:cs typeface="ヒラギノ丸ゴ ProN W4"/>
              </a:rPr>
              <a:t>データ点数：コムモード総数</a:t>
            </a:r>
            <a:endParaRPr kumimoji="1" lang="en-US" altLang="ja-JP" sz="2400" b="1" dirty="0" smtClean="0">
              <a:solidFill>
                <a:srgbClr val="FF0000"/>
              </a:solidFill>
              <a:latin typeface="ヒラギノ丸ゴ ProN W4"/>
              <a:ea typeface="ヒラギノ丸ゴ ProN W4"/>
              <a:cs typeface="ヒラギノ丸ゴ ProN W4"/>
            </a:endParaRPr>
          </a:p>
          <a:p>
            <a:r>
              <a:rPr lang="en-US" altLang="ja-JP" sz="2400" b="1" dirty="0">
                <a:solidFill>
                  <a:srgbClr val="FF0000"/>
                </a:solidFill>
                <a:latin typeface="ヒラギノ丸ゴ ProN W4"/>
                <a:ea typeface="ヒラギノ丸ゴ ProN W4"/>
                <a:cs typeface="ヒラギノ丸ゴ ProN W4"/>
              </a:rPr>
              <a:t>	</a:t>
            </a:r>
            <a:r>
              <a:rPr lang="en-US" altLang="ja-JP" sz="2400" b="1" dirty="0" smtClean="0">
                <a:solidFill>
                  <a:srgbClr val="FF0000"/>
                </a:solidFill>
                <a:latin typeface="ヒラギノ丸ゴ ProN W4"/>
                <a:ea typeface="ヒラギノ丸ゴ ProN W4"/>
                <a:cs typeface="ヒラギノ丸ゴ ProN W4"/>
              </a:rPr>
              <a:t>				</a:t>
            </a:r>
            <a:r>
              <a:rPr kumimoji="1" lang="ja-JP" altLang="en-US" sz="2400" b="1" dirty="0" smtClean="0">
                <a:solidFill>
                  <a:srgbClr val="FF0000"/>
                </a:solidFill>
                <a:latin typeface="ヒラギノ丸ゴ ProN W4"/>
                <a:ea typeface="ヒラギノ丸ゴ ProN W4"/>
                <a:cs typeface="ヒラギノ丸ゴ ProN W4"/>
              </a:rPr>
              <a:t>（数万チャネル）</a:t>
            </a:r>
            <a:endParaRPr kumimoji="1" lang="ja-JP" altLang="en-US" sz="2400" b="1" dirty="0">
              <a:solidFill>
                <a:srgbClr val="FF0000"/>
              </a:solidFill>
              <a:latin typeface="ヒラギノ丸ゴ ProN W4"/>
              <a:ea typeface="ヒラギノ丸ゴ ProN W4"/>
              <a:cs typeface="ヒラギノ丸ゴ ProN W4"/>
            </a:endParaRPr>
          </a:p>
        </p:txBody>
      </p:sp>
      <p:sp>
        <p:nvSpPr>
          <p:cNvPr id="16" name="下矢印 15"/>
          <p:cNvSpPr/>
          <p:nvPr/>
        </p:nvSpPr>
        <p:spPr>
          <a:xfrm>
            <a:off x="2166387" y="5522463"/>
            <a:ext cx="635028" cy="400149"/>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n>
                <a:solidFill>
                  <a:srgbClr val="000000"/>
                </a:solidFill>
              </a:ln>
            </a:endParaRPr>
          </a:p>
        </p:txBody>
      </p:sp>
      <p:sp>
        <p:nvSpPr>
          <p:cNvPr id="18" name="テキスト ボックス 17"/>
          <p:cNvSpPr txBox="1"/>
          <p:nvPr/>
        </p:nvSpPr>
        <p:spPr>
          <a:xfrm>
            <a:off x="52200" y="5948709"/>
            <a:ext cx="5109091" cy="830997"/>
          </a:xfrm>
          <a:prstGeom prst="rect">
            <a:avLst/>
          </a:prstGeom>
          <a:solidFill>
            <a:srgbClr val="000090"/>
          </a:solidFill>
        </p:spPr>
        <p:txBody>
          <a:bodyPr wrap="none" rtlCol="0">
            <a:spAutoFit/>
          </a:bodyPr>
          <a:lstStyle/>
          <a:p>
            <a:pPr algn="ctr"/>
            <a:r>
              <a:rPr kumimoji="1" lang="ja-JP" altLang="en-US" sz="2400" dirty="0" smtClean="0">
                <a:solidFill>
                  <a:srgbClr val="FFFF00"/>
                </a:solidFill>
                <a:latin typeface="ヒラギノ丸ゴ ProN W4"/>
                <a:ea typeface="ヒラギノ丸ゴ ProN W4"/>
                <a:cs typeface="ヒラギノ丸ゴ ProN W4"/>
              </a:rPr>
              <a:t>究極の時間分解能（</a:t>
            </a:r>
            <a:r>
              <a:rPr kumimoji="1" lang="en-US" altLang="ja-JP" sz="2400" dirty="0" smtClean="0">
                <a:solidFill>
                  <a:srgbClr val="FFFF00"/>
                </a:solidFill>
                <a:latin typeface="ヒラギノ丸ゴ ProN W4"/>
                <a:ea typeface="ヒラギノ丸ゴ ProN W4"/>
                <a:cs typeface="ヒラギノ丸ゴ ProN W4"/>
              </a:rPr>
              <a:t>&lt;1fs</a:t>
            </a:r>
            <a:r>
              <a:rPr kumimoji="1" lang="ja-JP" altLang="en-US" sz="2400" dirty="0" smtClean="0">
                <a:solidFill>
                  <a:srgbClr val="FFFF00"/>
                </a:solidFill>
                <a:latin typeface="ヒラギノ丸ゴ ProN W4"/>
                <a:ea typeface="ヒラギノ丸ゴ ProN W4"/>
                <a:cs typeface="ヒラギノ丸ゴ ProN W4"/>
              </a:rPr>
              <a:t>）が可能</a:t>
            </a:r>
            <a:endParaRPr kumimoji="1" lang="en-US" altLang="ja-JP" sz="2400" dirty="0" smtClean="0">
              <a:solidFill>
                <a:srgbClr val="FFFF00"/>
              </a:solidFill>
              <a:latin typeface="ヒラギノ丸ゴ ProN W4"/>
              <a:ea typeface="ヒラギノ丸ゴ ProN W4"/>
              <a:cs typeface="ヒラギノ丸ゴ ProN W4"/>
            </a:endParaRPr>
          </a:p>
          <a:p>
            <a:pPr algn="ctr"/>
            <a:r>
              <a:rPr kumimoji="1" lang="ja-JP" altLang="en-US" sz="2400" dirty="0" smtClean="0">
                <a:solidFill>
                  <a:srgbClr val="FFFF00"/>
                </a:solidFill>
                <a:latin typeface="ヒラギノ丸ゴ ProN W4"/>
                <a:ea typeface="ヒラギノ丸ゴ ProN W4"/>
                <a:cs typeface="ヒラギノ丸ゴ ProN W4"/>
              </a:rPr>
              <a:t>（但し、かなり離散サンプリング）</a:t>
            </a:r>
            <a:endParaRPr kumimoji="1" lang="ja-JP" altLang="en-US" sz="2400" dirty="0">
              <a:solidFill>
                <a:srgbClr val="FFFF00"/>
              </a:solidFill>
              <a:latin typeface="ヒラギノ丸ゴ ProN W4"/>
              <a:ea typeface="ヒラギノ丸ゴ ProN W4"/>
              <a:cs typeface="ヒラギノ丸ゴ ProN W4"/>
            </a:endParaRPr>
          </a:p>
        </p:txBody>
      </p:sp>
      <p:grpSp>
        <p:nvGrpSpPr>
          <p:cNvPr id="6" name="図形グループ 5"/>
          <p:cNvGrpSpPr/>
          <p:nvPr/>
        </p:nvGrpSpPr>
        <p:grpSpPr>
          <a:xfrm>
            <a:off x="5353192" y="1446605"/>
            <a:ext cx="4558205" cy="5152472"/>
            <a:chOff x="5353192" y="1446605"/>
            <a:chExt cx="4558205" cy="5152472"/>
          </a:xfrm>
        </p:grpSpPr>
        <p:sp>
          <p:nvSpPr>
            <p:cNvPr id="4" name="テキスト ボックス 3"/>
            <p:cNvSpPr txBox="1"/>
            <p:nvPr/>
          </p:nvSpPr>
          <p:spPr>
            <a:xfrm>
              <a:off x="5353194" y="1446605"/>
              <a:ext cx="4185761" cy="461665"/>
            </a:xfrm>
            <a:prstGeom prst="rect">
              <a:avLst/>
            </a:prstGeom>
            <a:solidFill>
              <a:schemeClr val="tx1"/>
            </a:solidFill>
          </p:spPr>
          <p:txBody>
            <a:bodyPr wrap="none" rtlCol="0">
              <a:spAutoFit/>
            </a:bodyPr>
            <a:lstStyle/>
            <a:p>
              <a:r>
                <a:rPr kumimoji="1" lang="ja-JP" altLang="en-US" sz="2400" dirty="0" smtClean="0">
                  <a:solidFill>
                    <a:schemeClr val="bg1"/>
                  </a:solidFill>
                  <a:latin typeface="ヒラギノ丸ゴ ProN W4"/>
                  <a:ea typeface="ヒラギノ丸ゴ ProN W4"/>
                  <a:cs typeface="ヒラギノ丸ゴ ProN W4"/>
                </a:rPr>
                <a:t>３次元</a:t>
              </a:r>
              <a:r>
                <a:rPr lang="ja-JP" altLang="en-US" sz="2400" dirty="0" smtClean="0">
                  <a:solidFill>
                    <a:schemeClr val="bg1"/>
                  </a:solidFill>
                  <a:latin typeface="ヒラギノ丸ゴ ProN W4"/>
                  <a:ea typeface="ヒラギノ丸ゴ ProN W4"/>
                  <a:cs typeface="ヒラギノ丸ゴ ProN W4"/>
                </a:rPr>
                <a:t>形状計測＠</a:t>
              </a:r>
              <a:r>
                <a:rPr lang="ja-JP" altLang="en-US" sz="2400" dirty="0">
                  <a:solidFill>
                    <a:schemeClr val="bg1"/>
                  </a:solidFill>
                  <a:latin typeface="ヒラギノ丸ゴ ProN W4"/>
                  <a:ea typeface="ヒラギノ丸ゴ ProN W4"/>
                  <a:cs typeface="ヒラギノ丸ゴ ProN W4"/>
                </a:rPr>
                <a:t>美濃島</a:t>
              </a:r>
              <a:r>
                <a:rPr lang="ja-JP" altLang="en-US" sz="2400" dirty="0" smtClean="0">
                  <a:solidFill>
                    <a:schemeClr val="bg1"/>
                  </a:solidFill>
                  <a:latin typeface="ヒラギノ丸ゴ ProN W4"/>
                  <a:ea typeface="ヒラギノ丸ゴ ProN W4"/>
                  <a:cs typeface="ヒラギノ丸ゴ ProN W4"/>
                </a:rPr>
                <a:t>さん</a:t>
              </a:r>
              <a:endParaRPr kumimoji="1" lang="ja-JP" altLang="en-US" sz="2400" dirty="0">
                <a:solidFill>
                  <a:schemeClr val="bg1"/>
                </a:solidFill>
                <a:latin typeface="ヒラギノ丸ゴ ProN W4"/>
                <a:ea typeface="ヒラギノ丸ゴ ProN W4"/>
                <a:cs typeface="ヒラギノ丸ゴ ProN W4"/>
              </a:endParaRPr>
            </a:p>
          </p:txBody>
        </p:sp>
        <p:pic>
          <p:nvPicPr>
            <p:cNvPr id="2" name="図 1"/>
            <p:cNvPicPr>
              <a:picLocks noChangeAspect="1"/>
            </p:cNvPicPr>
            <p:nvPr/>
          </p:nvPicPr>
          <p:blipFill>
            <a:blip r:embed="rId3"/>
            <a:stretch>
              <a:fillRect/>
            </a:stretch>
          </p:blipFill>
          <p:spPr>
            <a:xfrm>
              <a:off x="5353192" y="1838476"/>
              <a:ext cx="4173400" cy="3639205"/>
            </a:xfrm>
            <a:prstGeom prst="rect">
              <a:avLst/>
            </a:prstGeom>
          </p:spPr>
        </p:pic>
        <p:sp>
          <p:nvSpPr>
            <p:cNvPr id="19" name="テキスト ボックス 18"/>
            <p:cNvSpPr txBox="1"/>
            <p:nvPr/>
          </p:nvSpPr>
          <p:spPr>
            <a:xfrm>
              <a:off x="5776932" y="5644970"/>
              <a:ext cx="4134465" cy="954107"/>
            </a:xfrm>
            <a:prstGeom prst="rect">
              <a:avLst/>
            </a:prstGeom>
            <a:noFill/>
          </p:spPr>
          <p:txBody>
            <a:bodyPr wrap="none" rtlCol="0">
              <a:spAutoFit/>
            </a:bodyPr>
            <a:lstStyle/>
            <a:p>
              <a:r>
                <a:rPr kumimoji="1" lang="ja-JP" altLang="en-US" sz="2800" dirty="0" smtClean="0">
                  <a:solidFill>
                    <a:srgbClr val="FF0000"/>
                  </a:solidFill>
                  <a:latin typeface="ヒラギノ丸ゴ ProN W4"/>
                  <a:ea typeface="ヒラギノ丸ゴ ProN W4"/>
                  <a:cs typeface="ヒラギノ丸ゴ ProN W4"/>
                </a:rPr>
                <a:t>深さ分解能の大幅な向上</a:t>
              </a:r>
              <a:endParaRPr kumimoji="1" lang="en-US" altLang="ja-JP" sz="2800" dirty="0" smtClean="0">
                <a:solidFill>
                  <a:srgbClr val="FF0000"/>
                </a:solidFill>
                <a:latin typeface="ヒラギノ丸ゴ ProN W4"/>
                <a:ea typeface="ヒラギノ丸ゴ ProN W4"/>
                <a:cs typeface="ヒラギノ丸ゴ ProN W4"/>
              </a:endParaRPr>
            </a:p>
            <a:p>
              <a:r>
                <a:rPr kumimoji="1" lang="ja-JP" altLang="en-US" sz="2800" dirty="0" smtClean="0">
                  <a:solidFill>
                    <a:srgbClr val="FF0000"/>
                  </a:solidFill>
                  <a:latin typeface="ヒラギノ丸ゴ ProN W4"/>
                  <a:ea typeface="ヒラギノ丸ゴ ProN W4"/>
                  <a:cs typeface="ヒラギノ丸ゴ ProN W4"/>
                </a:rPr>
                <a:t>画像コムと融合</a:t>
              </a:r>
              <a:endParaRPr kumimoji="1" lang="ja-JP" altLang="en-US" sz="2800" dirty="0">
                <a:solidFill>
                  <a:srgbClr val="FF0000"/>
                </a:solidFill>
                <a:latin typeface="ヒラギノ丸ゴ ProN W4"/>
                <a:ea typeface="ヒラギノ丸ゴ ProN W4"/>
                <a:cs typeface="ヒラギノ丸ゴ ProN W4"/>
              </a:endParaRPr>
            </a:p>
          </p:txBody>
        </p:sp>
      </p:grpSp>
      <p:sp>
        <p:nvSpPr>
          <p:cNvPr id="5" name="正方形/長方形 4"/>
          <p:cNvSpPr/>
          <p:nvPr/>
        </p:nvSpPr>
        <p:spPr>
          <a:xfrm>
            <a:off x="6439883" y="379616"/>
            <a:ext cx="2829082" cy="584776"/>
          </a:xfrm>
          <a:prstGeom prst="rect">
            <a:avLst/>
          </a:prstGeom>
          <a:solidFill>
            <a:srgbClr val="000090"/>
          </a:solidFill>
        </p:spPr>
        <p:txBody>
          <a:bodyPr wrap="none">
            <a:spAutoFit/>
          </a:bodyPr>
          <a:lstStyle/>
          <a:p>
            <a:pPr algn="ctr"/>
            <a:r>
              <a:rPr lang="ja-JP" altLang="en-US" sz="3200" dirty="0">
                <a:solidFill>
                  <a:srgbClr val="FFFF00"/>
                </a:solidFill>
                <a:latin typeface="ヒラギノ丸ゴ ProN W4"/>
                <a:ea typeface="ヒラギノ丸ゴ ProN W4"/>
                <a:cs typeface="ヒラギノ丸ゴ ProN W4"/>
              </a:rPr>
              <a:t>時間</a:t>
            </a:r>
            <a:r>
              <a:rPr lang="en-US" altLang="ja-JP" sz="3200" dirty="0">
                <a:solidFill>
                  <a:srgbClr val="FFFF00"/>
                </a:solidFill>
                <a:latin typeface="ヒラギノ丸ゴ ProN W4"/>
                <a:ea typeface="ヒラギノ丸ゴ ProN W4"/>
                <a:cs typeface="ヒラギノ丸ゴ ProN W4"/>
              </a:rPr>
              <a:t>-</a:t>
            </a:r>
            <a:r>
              <a:rPr lang="ja-JP" altLang="en-US" sz="3200" dirty="0">
                <a:solidFill>
                  <a:srgbClr val="FFFF00"/>
                </a:solidFill>
                <a:latin typeface="ヒラギノ丸ゴ ProN W4"/>
                <a:ea typeface="ヒラギノ丸ゴ ProN W4"/>
                <a:cs typeface="ヒラギノ丸ゴ ProN W4"/>
              </a:rPr>
              <a:t>波長変換</a:t>
            </a:r>
            <a:endParaRPr lang="en-US" altLang="ja-JP" sz="3200" dirty="0">
              <a:solidFill>
                <a:srgbClr val="FFFF00"/>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17093161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618200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bwMode="auto">
          <a:xfrm>
            <a:off x="0" y="0"/>
            <a:ext cx="990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kumimoji="1" sz="4400" kern="1200">
                <a:solidFill>
                  <a:schemeClr val="tx1"/>
                </a:solidFill>
                <a:latin typeface="+mj-lt"/>
                <a:ea typeface="+mj-ea"/>
                <a:cs typeface="ＭＳ Ｐゴシック" charset="0"/>
              </a:defRPr>
            </a:lvl1pPr>
            <a:lvl2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kumimoji="1" sz="4400">
                <a:solidFill>
                  <a:schemeClr val="tx1"/>
                </a:solidFill>
                <a:latin typeface="Calibri" charset="0"/>
                <a:ea typeface="ＭＳ Ｐゴシック" charset="0"/>
                <a:cs typeface="ＭＳ Ｐゴシック" charset="0"/>
              </a:defRPr>
            </a:lvl9pPr>
          </a:lstStyle>
          <a:p>
            <a:pPr algn="l"/>
            <a:r>
              <a:rPr lang="en-US" altLang="ja-JP" smtClean="0">
                <a:latin typeface="Arial"/>
                <a:cs typeface="Arial"/>
              </a:rPr>
              <a:t>Optical setup for line imaging with OSA</a:t>
            </a:r>
            <a:endParaRPr lang="ja-JP" altLang="en-US" dirty="0">
              <a:latin typeface="Arial"/>
              <a:cs typeface="Arial"/>
            </a:endParaRPr>
          </a:p>
        </p:txBody>
      </p:sp>
      <p:grpSp>
        <p:nvGrpSpPr>
          <p:cNvPr id="13" name="グループ化 12"/>
          <p:cNvGrpSpPr/>
          <p:nvPr/>
        </p:nvGrpSpPr>
        <p:grpSpPr>
          <a:xfrm>
            <a:off x="847729" y="978295"/>
            <a:ext cx="3166280" cy="3354358"/>
            <a:chOff x="600502" y="888298"/>
            <a:chExt cx="3166280" cy="3354358"/>
          </a:xfrm>
        </p:grpSpPr>
        <p:pic>
          <p:nvPicPr>
            <p:cNvPr id="10" name="Picture 4" descr="http://www.cvimgkk.com/products/optical_systems/24_mc/art/z24_20a.gif"/>
            <p:cNvPicPr>
              <a:picLocks noChangeAspect="1" noChangeArrowheads="1"/>
            </p:cNvPicPr>
            <p:nvPr/>
          </p:nvPicPr>
          <p:blipFill rotWithShape="1">
            <a:blip r:embed="rId2">
              <a:extLst>
                <a:ext uri="{28A0092B-C50C-407E-A947-70E740481C1C}">
                  <a14:useLocalDpi xmlns:a14="http://schemas.microsoft.com/office/drawing/2010/main" val="0"/>
                </a:ext>
              </a:extLst>
            </a:blip>
            <a:srcRect l="50210" t="8798" r="5115" b="9169"/>
            <a:stretch/>
          </p:blipFill>
          <p:spPr bwMode="auto">
            <a:xfrm>
              <a:off x="929616" y="888298"/>
              <a:ext cx="2646097" cy="2731427"/>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600502" y="3534770"/>
              <a:ext cx="3166280" cy="707886"/>
            </a:xfrm>
            <a:prstGeom prst="rect">
              <a:avLst/>
            </a:prstGeom>
            <a:noFill/>
          </p:spPr>
          <p:txBody>
            <a:bodyPr wrap="square" rtlCol="0">
              <a:spAutoFit/>
            </a:bodyPr>
            <a:lstStyle/>
            <a:p>
              <a:pPr algn="ctr"/>
              <a:r>
                <a:rPr kumimoji="1" lang="en-US" altLang="ja-JP" sz="2000" dirty="0" smtClean="0"/>
                <a:t>Sample : Test Target</a:t>
              </a:r>
            </a:p>
            <a:p>
              <a:pPr algn="ctr"/>
              <a:r>
                <a:rPr kumimoji="1" lang="en-US" altLang="ja-JP" sz="2000" dirty="0" smtClean="0"/>
                <a:t> (1951USAF negative)</a:t>
              </a:r>
              <a:endParaRPr kumimoji="1" lang="ja-JP" altLang="en-US" sz="2000" dirty="0"/>
            </a:p>
          </p:txBody>
        </p:sp>
      </p:grpSp>
      <p:grpSp>
        <p:nvGrpSpPr>
          <p:cNvPr id="15" name="グループ化 14"/>
          <p:cNvGrpSpPr/>
          <p:nvPr/>
        </p:nvGrpSpPr>
        <p:grpSpPr>
          <a:xfrm>
            <a:off x="699691" y="1476375"/>
            <a:ext cx="9166847" cy="5475670"/>
            <a:chOff x="849817" y="1476375"/>
            <a:chExt cx="9166847" cy="5475670"/>
          </a:xfrm>
        </p:grpSpPr>
        <p:grpSp>
          <p:nvGrpSpPr>
            <p:cNvPr id="8" name="グループ化 7"/>
            <p:cNvGrpSpPr/>
            <p:nvPr/>
          </p:nvGrpSpPr>
          <p:grpSpPr>
            <a:xfrm>
              <a:off x="6825363" y="1476375"/>
              <a:ext cx="3191301" cy="523220"/>
              <a:chOff x="6451240" y="1656506"/>
              <a:chExt cx="3191301" cy="523220"/>
            </a:xfrm>
          </p:grpSpPr>
          <p:cxnSp>
            <p:nvCxnSpPr>
              <p:cNvPr id="5" name="直線コネクタ 4"/>
              <p:cNvCxnSpPr>
                <a:endCxn id="6" idx="1"/>
              </p:cNvCxnSpPr>
              <p:nvPr/>
            </p:nvCxnSpPr>
            <p:spPr>
              <a:xfrm flipV="1">
                <a:off x="6451240" y="1918116"/>
                <a:ext cx="901965" cy="261610"/>
              </a:xfrm>
              <a:prstGeom prst="line">
                <a:avLst/>
              </a:prstGeom>
              <a:ln w="38100">
                <a:solidFill>
                  <a:srgbClr val="0000FF"/>
                </a:solidFill>
                <a:prstDash val="sysDot"/>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353205" y="1656506"/>
                <a:ext cx="2289336" cy="523220"/>
              </a:xfrm>
              <a:prstGeom prst="rect">
                <a:avLst/>
              </a:prstGeom>
              <a:noFill/>
            </p:spPr>
            <p:txBody>
              <a:bodyPr wrap="square" rtlCol="0">
                <a:spAutoFit/>
              </a:bodyPr>
              <a:lstStyle/>
              <a:p>
                <a:r>
                  <a:rPr kumimoji="1" lang="en-US" altLang="ja-JP" sz="2800" dirty="0" smtClean="0">
                    <a:solidFill>
                      <a:srgbClr val="0000FF"/>
                    </a:solidFill>
                    <a:latin typeface="Arial"/>
                    <a:cs typeface="Arial"/>
                  </a:rPr>
                  <a:t>Fourier plane</a:t>
                </a:r>
                <a:endParaRPr kumimoji="1" lang="ja-JP" altLang="en-US" sz="2800" dirty="0">
                  <a:solidFill>
                    <a:srgbClr val="0000FF"/>
                  </a:solidFill>
                  <a:latin typeface="Arial"/>
                  <a:cs typeface="Arial"/>
                </a:endParaRPr>
              </a:p>
            </p:txBody>
          </p:sp>
        </p:gr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17" y="1827846"/>
              <a:ext cx="8680082" cy="5124199"/>
            </a:xfrm>
            <a:prstGeom prst="rect">
              <a:avLst/>
            </a:prstGeom>
          </p:spPr>
        </p:pic>
      </p:grpSp>
    </p:spTree>
    <p:extLst>
      <p:ext uri="{BB962C8B-B14F-4D97-AF65-F5344CB8AC3E}">
        <p14:creationId xmlns:p14="http://schemas.microsoft.com/office/powerpoint/2010/main" val="357246882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1078400" y="1051284"/>
            <a:ext cx="3432381" cy="3151678"/>
            <a:chOff x="6308007" y="1808647"/>
            <a:chExt cx="2632365" cy="3151678"/>
          </a:xfrm>
        </p:grpSpPr>
        <p:pic>
          <p:nvPicPr>
            <p:cNvPr id="8" name="Picture 4" descr="http://www.cvimgkk.com/products/optical_systems/24_mc/art/z24_20a.gif"/>
            <p:cNvPicPr>
              <a:picLocks noChangeAspect="1" noChangeArrowheads="1"/>
            </p:cNvPicPr>
            <p:nvPr/>
          </p:nvPicPr>
          <p:blipFill rotWithShape="1">
            <a:blip r:embed="rId3">
              <a:extLst>
                <a:ext uri="{28A0092B-C50C-407E-A947-70E740481C1C}">
                  <a14:useLocalDpi xmlns:a14="http://schemas.microsoft.com/office/drawing/2010/main" val="0"/>
                </a:ext>
              </a:extLst>
            </a:blip>
            <a:srcRect l="50210" t="8798" r="5115" b="9169"/>
            <a:stretch/>
          </p:blipFill>
          <p:spPr bwMode="auto">
            <a:xfrm rot="5400000">
              <a:off x="6048351" y="2068303"/>
              <a:ext cx="3151678" cy="263236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コネクタ 8"/>
            <p:cNvCxnSpPr/>
            <p:nvPr/>
          </p:nvCxnSpPr>
          <p:spPr>
            <a:xfrm>
              <a:off x="6565215" y="2480557"/>
              <a:ext cx="1959392"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p:nvGrpSpPr>
        <p:grpSpPr>
          <a:xfrm>
            <a:off x="5442598" y="1205983"/>
            <a:ext cx="4049299" cy="2992969"/>
            <a:chOff x="4860032" y="1069408"/>
            <a:chExt cx="3737814" cy="2992969"/>
          </a:xfrm>
        </p:grpSpPr>
        <p:pic>
          <p:nvPicPr>
            <p:cNvPr id="12"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 r="42716" b="5807"/>
            <a:stretch/>
          </p:blipFill>
          <p:spPr bwMode="auto">
            <a:xfrm>
              <a:off x="4860032" y="1069408"/>
              <a:ext cx="3737814" cy="2992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角丸四角形 12"/>
            <p:cNvSpPr/>
            <p:nvPr/>
          </p:nvSpPr>
          <p:spPr>
            <a:xfrm>
              <a:off x="5881704" y="2645246"/>
              <a:ext cx="720080" cy="1417131"/>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タイトル 1"/>
          <p:cNvSpPr>
            <a:spLocks noGrp="1"/>
          </p:cNvSpPr>
          <p:nvPr>
            <p:ph type="title"/>
          </p:nvPr>
        </p:nvSpPr>
        <p:spPr>
          <a:xfrm>
            <a:off x="-1" y="0"/>
            <a:ext cx="9906001" cy="1143000"/>
          </a:xfrm>
        </p:spPr>
        <p:txBody>
          <a:bodyPr/>
          <a:lstStyle/>
          <a:p>
            <a:r>
              <a:rPr kumimoji="1" lang="en-US" altLang="ja-JP" dirty="0" smtClean="0">
                <a:latin typeface="Arial"/>
                <a:cs typeface="Arial"/>
              </a:rPr>
              <a:t>Results (2)</a:t>
            </a:r>
            <a:endParaRPr kumimoji="1" lang="ja-JP" altLang="en-US" dirty="0">
              <a:latin typeface="Arial"/>
              <a:cs typeface="Arial"/>
            </a:endParaRPr>
          </a:p>
        </p:txBody>
      </p:sp>
      <p:pic>
        <p:nvPicPr>
          <p:cNvPr id="7171" name="Picture 3" descr="D:\研究\M2\データ\20141127 光コムイメージング\2\2 spectrum.png"/>
          <p:cNvPicPr>
            <a:picLocks noChangeAspect="1" noChangeArrowheads="1"/>
          </p:cNvPicPr>
          <p:nvPr/>
        </p:nvPicPr>
        <p:blipFill rotWithShape="1">
          <a:blip r:embed="rId5">
            <a:extLst>
              <a:ext uri="{28A0092B-C50C-407E-A947-70E740481C1C}">
                <a14:useLocalDpi xmlns:a14="http://schemas.microsoft.com/office/drawing/2010/main" val="0"/>
              </a:ext>
            </a:extLst>
          </a:blip>
          <a:srcRect l="7422" t="5403" r="5811"/>
          <a:stretch/>
        </p:blipFill>
        <p:spPr bwMode="auto">
          <a:xfrm>
            <a:off x="491319" y="4348436"/>
            <a:ext cx="4297912" cy="24727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研究\M2\データ\20141127 光コムイメージング\2\Graph3.PNG"/>
          <p:cNvPicPr>
            <a:picLocks noChangeAspect="1" noChangeArrowheads="1"/>
          </p:cNvPicPr>
          <p:nvPr/>
        </p:nvPicPr>
        <p:blipFill rotWithShape="1">
          <a:blip r:embed="rId6">
            <a:extLst>
              <a:ext uri="{28A0092B-C50C-407E-A947-70E740481C1C}">
                <a14:useLocalDpi xmlns:a14="http://schemas.microsoft.com/office/drawing/2010/main" val="0"/>
              </a:ext>
            </a:extLst>
          </a:blip>
          <a:srcRect t="4600" r="3957"/>
          <a:stretch/>
        </p:blipFill>
        <p:spPr bwMode="auto">
          <a:xfrm>
            <a:off x="4830177" y="4346555"/>
            <a:ext cx="4791012" cy="251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5011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スクリーンショット 2015-05-24 13.08.17.png"/>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8772"/>
          <a:stretch/>
        </p:blipFill>
        <p:spPr>
          <a:xfrm>
            <a:off x="2572171" y="3932564"/>
            <a:ext cx="7333829" cy="2925436"/>
          </a:xfrm>
          <a:prstGeom prst="rect">
            <a:avLst/>
          </a:prstGeom>
        </p:spPr>
      </p:pic>
      <p:sp>
        <p:nvSpPr>
          <p:cNvPr id="5" name="テキスト ボックス 4"/>
          <p:cNvSpPr txBox="1"/>
          <p:nvPr/>
        </p:nvSpPr>
        <p:spPr>
          <a:xfrm>
            <a:off x="4758127" y="629866"/>
            <a:ext cx="4751884" cy="307777"/>
          </a:xfrm>
          <a:prstGeom prst="rect">
            <a:avLst/>
          </a:prstGeom>
          <a:noFill/>
        </p:spPr>
        <p:txBody>
          <a:bodyPr wrap="none" rtlCol="0">
            <a:spAutoFit/>
          </a:bodyPr>
          <a:lstStyle/>
          <a:p>
            <a:r>
              <a:rPr kumimoji="1" lang="en-US" altLang="ja-JP" sz="1400" dirty="0" smtClean="0">
                <a:latin typeface="Arial"/>
                <a:cs typeface="Arial"/>
              </a:rPr>
              <a:t>Ref) </a:t>
            </a:r>
            <a:r>
              <a:rPr lang="en-US" altLang="ja-JP" sz="1400" dirty="0">
                <a:latin typeface="Arial"/>
                <a:cs typeface="Arial"/>
              </a:rPr>
              <a:t>Kevin K. </a:t>
            </a:r>
            <a:r>
              <a:rPr lang="en-US" altLang="ja-JP" sz="1400" dirty="0" err="1">
                <a:latin typeface="Arial"/>
                <a:cs typeface="Arial"/>
              </a:rPr>
              <a:t>Tsia</a:t>
            </a:r>
            <a:r>
              <a:rPr lang="en-US" altLang="ja-JP" sz="1400" dirty="0">
                <a:latin typeface="Arial"/>
                <a:cs typeface="Arial"/>
              </a:rPr>
              <a:t>  </a:t>
            </a:r>
            <a:r>
              <a:rPr lang="en-US" altLang="ja-JP" sz="1400" i="1" dirty="0" smtClean="0">
                <a:latin typeface="Arial"/>
                <a:cs typeface="Arial"/>
              </a:rPr>
              <a:t>et al.</a:t>
            </a:r>
            <a:r>
              <a:rPr lang="en-US" altLang="ja-JP" sz="1400" dirty="0" smtClean="0">
                <a:latin typeface="Arial"/>
                <a:cs typeface="Arial"/>
              </a:rPr>
              <a:t>, </a:t>
            </a:r>
            <a:r>
              <a:rPr lang="en-US" altLang="ja-JP" sz="1400" i="1" dirty="0" smtClean="0">
                <a:latin typeface="Arial"/>
                <a:cs typeface="Arial"/>
              </a:rPr>
              <a:t>Opt. Express </a:t>
            </a:r>
            <a:r>
              <a:rPr lang="en-US" altLang="ja-JP" sz="1400" b="1" dirty="0" smtClean="0">
                <a:latin typeface="Arial"/>
                <a:cs typeface="Arial"/>
              </a:rPr>
              <a:t>18</a:t>
            </a:r>
            <a:r>
              <a:rPr lang="en-US" altLang="ja-JP" sz="1400" dirty="0" smtClean="0">
                <a:latin typeface="Arial"/>
                <a:cs typeface="Arial"/>
              </a:rPr>
              <a:t> , 10016 (2010).</a:t>
            </a:r>
            <a:r>
              <a:rPr kumimoji="1" lang="en-US" altLang="ja-JP" sz="1400" dirty="0" smtClean="0">
                <a:latin typeface="Arial"/>
                <a:cs typeface="Arial"/>
              </a:rPr>
              <a:t> </a:t>
            </a:r>
            <a:endParaRPr kumimoji="1" lang="ja-JP" altLang="en-US" sz="1400" dirty="0">
              <a:latin typeface="Arial"/>
              <a:cs typeface="Arial"/>
            </a:endParaRPr>
          </a:p>
        </p:txBody>
      </p:sp>
      <p:sp>
        <p:nvSpPr>
          <p:cNvPr id="7" name="テキスト ボックス 6"/>
          <p:cNvSpPr txBox="1"/>
          <p:nvPr/>
        </p:nvSpPr>
        <p:spPr>
          <a:xfrm>
            <a:off x="1390319" y="188160"/>
            <a:ext cx="6591343" cy="523220"/>
          </a:xfrm>
          <a:prstGeom prst="rect">
            <a:avLst/>
          </a:prstGeom>
          <a:noFill/>
        </p:spPr>
        <p:txBody>
          <a:bodyPr wrap="none" rtlCol="0">
            <a:spAutoFit/>
          </a:bodyPr>
          <a:lstStyle/>
          <a:p>
            <a:r>
              <a:rPr lang="en-US" altLang="ja-JP" sz="2800" dirty="0" smtClean="0">
                <a:latin typeface="Arial"/>
                <a:cs typeface="Arial"/>
              </a:rPr>
              <a:t>Spatial  resolution in 1D spectral shower </a:t>
            </a:r>
          </a:p>
        </p:txBody>
      </p:sp>
      <p:sp>
        <p:nvSpPr>
          <p:cNvPr id="8" name="テキスト ボックス 7"/>
          <p:cNvSpPr txBox="1"/>
          <p:nvPr/>
        </p:nvSpPr>
        <p:spPr>
          <a:xfrm>
            <a:off x="0" y="1183262"/>
            <a:ext cx="1992448" cy="307777"/>
          </a:xfrm>
          <a:prstGeom prst="rect">
            <a:avLst/>
          </a:prstGeom>
          <a:noFill/>
        </p:spPr>
        <p:txBody>
          <a:bodyPr wrap="none" rtlCol="0">
            <a:spAutoFit/>
          </a:bodyPr>
          <a:lstStyle/>
          <a:p>
            <a:r>
              <a:rPr lang="en-US" altLang="ja-JP" sz="1400" dirty="0" smtClean="0">
                <a:latin typeface="Arial"/>
                <a:cs typeface="Arial"/>
              </a:rPr>
              <a:t>Spectral resolution </a:t>
            </a:r>
            <a:r>
              <a:rPr lang="en-US" altLang="ja-JP" sz="1400" i="1" dirty="0" err="1">
                <a:latin typeface="Times New Roman"/>
                <a:cs typeface="Times New Roman"/>
              </a:rPr>
              <a:t>δλ</a:t>
            </a:r>
            <a:r>
              <a:rPr lang="en-US" altLang="ja-JP" sz="1400" baseline="-25000" dirty="0" err="1">
                <a:latin typeface="Times New Roman"/>
                <a:cs typeface="Times New Roman"/>
              </a:rPr>
              <a:t>g</a:t>
            </a:r>
            <a:r>
              <a:rPr lang="en-US" altLang="ja-JP" sz="1400" dirty="0" smtClean="0">
                <a:latin typeface="Arial"/>
                <a:cs typeface="Arial"/>
              </a:rPr>
              <a:t>:  </a:t>
            </a:r>
          </a:p>
        </p:txBody>
      </p:sp>
      <p:pic>
        <p:nvPicPr>
          <p:cNvPr id="9" name="図 8" descr="スクリーンショット 2015-05-24 13.14.4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2928" y="1003725"/>
            <a:ext cx="1728998" cy="683999"/>
          </a:xfrm>
          <a:prstGeom prst="rect">
            <a:avLst/>
          </a:prstGeom>
        </p:spPr>
      </p:pic>
      <p:sp>
        <p:nvSpPr>
          <p:cNvPr id="10" name="テキスト ボックス 9"/>
          <p:cNvSpPr txBox="1"/>
          <p:nvPr/>
        </p:nvSpPr>
        <p:spPr>
          <a:xfrm>
            <a:off x="4808176" y="1136323"/>
            <a:ext cx="184666" cy="307777"/>
          </a:xfrm>
          <a:prstGeom prst="rect">
            <a:avLst/>
          </a:prstGeom>
          <a:noFill/>
        </p:spPr>
        <p:txBody>
          <a:bodyPr wrap="none" rtlCol="0">
            <a:spAutoFit/>
          </a:bodyPr>
          <a:lstStyle/>
          <a:p>
            <a:r>
              <a:rPr kumimoji="1" lang="en-US" altLang="ja-JP" sz="1400" dirty="0" smtClean="0">
                <a:latin typeface="Arial"/>
                <a:cs typeface="Arial"/>
              </a:rPr>
              <a:t> </a:t>
            </a:r>
            <a:endParaRPr kumimoji="1" lang="ja-JP" altLang="en-US" sz="1400" dirty="0" smtClean="0">
              <a:latin typeface="Arial"/>
              <a:cs typeface="Arial"/>
            </a:endParaRPr>
          </a:p>
        </p:txBody>
      </p:sp>
      <p:sp>
        <p:nvSpPr>
          <p:cNvPr id="11" name="テキスト ボックス 10"/>
          <p:cNvSpPr txBox="1"/>
          <p:nvPr/>
        </p:nvSpPr>
        <p:spPr>
          <a:xfrm>
            <a:off x="3997870" y="872341"/>
            <a:ext cx="1865282" cy="954107"/>
          </a:xfrm>
          <a:prstGeom prst="rect">
            <a:avLst/>
          </a:prstGeom>
          <a:noFill/>
        </p:spPr>
        <p:txBody>
          <a:bodyPr wrap="none" rtlCol="0">
            <a:spAutoFit/>
          </a:bodyPr>
          <a:lstStyle/>
          <a:p>
            <a:r>
              <a:rPr kumimoji="1" lang="en-US" altLang="ja-JP" sz="1400" i="1" dirty="0" err="1" smtClean="0">
                <a:latin typeface="Times New Roman"/>
                <a:cs typeface="Times New Roman"/>
              </a:rPr>
              <a:t>λ</a:t>
            </a:r>
            <a:r>
              <a:rPr kumimoji="1" lang="ja-JP" altLang="en-US" sz="1400" dirty="0" smtClean="0">
                <a:latin typeface="Times New Roman"/>
                <a:cs typeface="Times New Roman"/>
              </a:rPr>
              <a:t>：</a:t>
            </a:r>
            <a:r>
              <a:rPr lang="en-US" altLang="ja-JP" sz="1400" dirty="0">
                <a:latin typeface="Arial"/>
                <a:cs typeface="Arial"/>
              </a:rPr>
              <a:t>center </a:t>
            </a:r>
            <a:r>
              <a:rPr lang="en-US" altLang="ja-JP" sz="1400" dirty="0" smtClean="0">
                <a:latin typeface="Arial"/>
                <a:cs typeface="Arial"/>
              </a:rPr>
              <a:t>wavelength</a:t>
            </a:r>
            <a:endParaRPr kumimoji="1" lang="en-US" altLang="ja-JP" sz="1400" i="1" dirty="0" smtClean="0">
              <a:latin typeface="Arial"/>
              <a:cs typeface="Arial"/>
            </a:endParaRPr>
          </a:p>
          <a:p>
            <a:r>
              <a:rPr kumimoji="1" lang="en-US" altLang="ja-JP" sz="1400" i="1" dirty="0" smtClean="0">
                <a:latin typeface="Times New Roman"/>
                <a:cs typeface="Times New Roman"/>
              </a:rPr>
              <a:t>d</a:t>
            </a:r>
            <a:r>
              <a:rPr kumimoji="1" lang="en-US" altLang="ja-JP" sz="1400" dirty="0" smtClean="0">
                <a:latin typeface="Times New Roman"/>
                <a:cs typeface="Times New Roman"/>
              </a:rPr>
              <a:t>:</a:t>
            </a:r>
            <a:r>
              <a:rPr kumimoji="1" lang="en-US" altLang="ja-JP" sz="1400" i="1" dirty="0" smtClean="0">
                <a:latin typeface="Times New Roman"/>
                <a:cs typeface="Times New Roman"/>
              </a:rPr>
              <a:t> </a:t>
            </a:r>
            <a:r>
              <a:rPr lang="en-US" altLang="ja-JP" sz="1400" dirty="0">
                <a:latin typeface="Arial"/>
                <a:cs typeface="Arial"/>
              </a:rPr>
              <a:t>grating </a:t>
            </a:r>
            <a:r>
              <a:rPr lang="en-US" altLang="ja-JP" sz="1400" dirty="0" smtClean="0">
                <a:latin typeface="Arial"/>
                <a:cs typeface="Arial"/>
              </a:rPr>
              <a:t>period</a:t>
            </a:r>
            <a:endParaRPr kumimoji="1" lang="en-US" altLang="ja-JP" sz="1400" i="1" dirty="0" smtClean="0">
              <a:latin typeface="Arial"/>
              <a:cs typeface="Arial"/>
            </a:endParaRPr>
          </a:p>
          <a:p>
            <a:r>
              <a:rPr lang="en-US" altLang="ja-JP" sz="1400" i="1" dirty="0" err="1" smtClean="0">
                <a:latin typeface="Times New Roman"/>
                <a:cs typeface="Times New Roman"/>
              </a:rPr>
              <a:t>θ</a:t>
            </a:r>
            <a:r>
              <a:rPr lang="en-US" altLang="ja-JP" sz="1400" i="1" baseline="-25000" dirty="0" err="1" smtClean="0">
                <a:latin typeface="Times New Roman"/>
                <a:cs typeface="Times New Roman"/>
              </a:rPr>
              <a:t>g</a:t>
            </a:r>
            <a:r>
              <a:rPr lang="en-US" altLang="ja-JP" sz="1400" dirty="0" smtClean="0">
                <a:latin typeface="Times New Roman"/>
                <a:cs typeface="Times New Roman"/>
              </a:rPr>
              <a:t>: </a:t>
            </a:r>
            <a:r>
              <a:rPr lang="en-US" altLang="ja-JP" sz="1400" dirty="0">
                <a:latin typeface="Arial"/>
                <a:cs typeface="Arial"/>
              </a:rPr>
              <a:t>diffracted </a:t>
            </a:r>
            <a:r>
              <a:rPr lang="en-US" altLang="ja-JP" sz="1400" dirty="0" smtClean="0">
                <a:latin typeface="Arial"/>
                <a:cs typeface="Arial"/>
              </a:rPr>
              <a:t>angle</a:t>
            </a:r>
          </a:p>
          <a:p>
            <a:r>
              <a:rPr lang="en-US" altLang="ja-JP" sz="1400" i="1" dirty="0" smtClean="0">
                <a:latin typeface="Times New Roman"/>
                <a:cs typeface="Times New Roman"/>
              </a:rPr>
              <a:t>W</a:t>
            </a:r>
            <a:r>
              <a:rPr lang="en-US" altLang="ja-JP" sz="1400" dirty="0" smtClean="0">
                <a:latin typeface="Times New Roman"/>
                <a:cs typeface="Times New Roman"/>
              </a:rPr>
              <a:t>: </a:t>
            </a:r>
            <a:r>
              <a:rPr lang="en-US" altLang="ja-JP" sz="1400" dirty="0">
                <a:latin typeface="Arial"/>
                <a:cs typeface="Arial"/>
              </a:rPr>
              <a:t>input beam </a:t>
            </a:r>
            <a:r>
              <a:rPr lang="en-US" altLang="ja-JP" sz="1400" dirty="0" smtClean="0">
                <a:latin typeface="Arial"/>
                <a:cs typeface="Arial"/>
              </a:rPr>
              <a:t>waist</a:t>
            </a:r>
          </a:p>
        </p:txBody>
      </p:sp>
      <p:sp>
        <p:nvSpPr>
          <p:cNvPr id="12" name="テキスト ボックス 11"/>
          <p:cNvSpPr txBox="1"/>
          <p:nvPr/>
        </p:nvSpPr>
        <p:spPr>
          <a:xfrm>
            <a:off x="0" y="2044989"/>
            <a:ext cx="2195624" cy="307777"/>
          </a:xfrm>
          <a:prstGeom prst="rect">
            <a:avLst/>
          </a:prstGeom>
          <a:noFill/>
        </p:spPr>
        <p:txBody>
          <a:bodyPr wrap="none" rtlCol="0">
            <a:spAutoFit/>
          </a:bodyPr>
          <a:lstStyle/>
          <a:p>
            <a:r>
              <a:rPr lang="en-US" altLang="ja-JP" sz="1400" dirty="0" smtClean="0">
                <a:latin typeface="Arial"/>
                <a:cs typeface="Arial"/>
              </a:rPr>
              <a:t>Spatial resolution</a:t>
            </a:r>
            <a:r>
              <a:rPr lang="en-US" altLang="ja-JP" sz="1400" dirty="0" smtClean="0">
                <a:latin typeface="Arial"/>
              </a:rPr>
              <a:t> </a:t>
            </a:r>
            <a:r>
              <a:rPr lang="en-US" altLang="ja-JP" sz="1400" i="1" dirty="0" err="1" smtClean="0">
                <a:latin typeface="Times New Roman"/>
                <a:cs typeface="Times New Roman"/>
              </a:rPr>
              <a:t>δx</a:t>
            </a:r>
            <a:r>
              <a:rPr lang="en-US" altLang="ja-JP" sz="1400" i="1" baseline="30000" dirty="0" err="1" smtClean="0">
                <a:latin typeface="Times New Roman"/>
                <a:cs typeface="Times New Roman"/>
              </a:rPr>
              <a:t>spatial</a:t>
            </a:r>
            <a:r>
              <a:rPr lang="en-US" altLang="ja-JP" sz="1400" dirty="0" smtClean="0">
                <a:latin typeface="Times New Roman"/>
                <a:cs typeface="Times New Roman"/>
              </a:rPr>
              <a:t> :</a:t>
            </a:r>
            <a:r>
              <a:rPr lang="en-US" altLang="ja-JP" sz="1400" dirty="0" smtClean="0">
                <a:latin typeface="Arial"/>
              </a:rPr>
              <a:t> </a:t>
            </a:r>
          </a:p>
        </p:txBody>
      </p:sp>
      <p:pic>
        <p:nvPicPr>
          <p:cNvPr id="13" name="図 12" descr="スクリーンショット 2015-05-24 13.14.5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671" y="1887615"/>
            <a:ext cx="3072874" cy="667082"/>
          </a:xfrm>
          <a:prstGeom prst="rect">
            <a:avLst/>
          </a:prstGeom>
        </p:spPr>
      </p:pic>
      <p:sp>
        <p:nvSpPr>
          <p:cNvPr id="14" name="テキスト ボックス 13"/>
          <p:cNvSpPr txBox="1"/>
          <p:nvPr/>
        </p:nvSpPr>
        <p:spPr>
          <a:xfrm>
            <a:off x="5372546" y="1842490"/>
            <a:ext cx="3581442" cy="738664"/>
          </a:xfrm>
          <a:prstGeom prst="rect">
            <a:avLst/>
          </a:prstGeom>
          <a:noFill/>
        </p:spPr>
        <p:txBody>
          <a:bodyPr wrap="none" rtlCol="0">
            <a:spAutoFit/>
          </a:bodyPr>
          <a:lstStyle/>
          <a:p>
            <a:r>
              <a:rPr lang="en-US" altLang="ja-JP" sz="1400" i="1" dirty="0" smtClean="0">
                <a:latin typeface="Times New Roman"/>
                <a:cs typeface="Times New Roman"/>
              </a:rPr>
              <a:t>f</a:t>
            </a:r>
            <a:r>
              <a:rPr lang="ja-JP" altLang="en-US" sz="1400" dirty="0" smtClean="0">
                <a:latin typeface="Times New Roman"/>
                <a:cs typeface="Times New Roman"/>
              </a:rPr>
              <a:t>：</a:t>
            </a:r>
            <a:r>
              <a:rPr lang="en-US" altLang="ja-JP" sz="1400" dirty="0" smtClean="0">
                <a:latin typeface="Arial"/>
                <a:cs typeface="Arial"/>
              </a:rPr>
              <a:t>focal length </a:t>
            </a:r>
            <a:r>
              <a:rPr lang="en-US" altLang="ja-JP" sz="1400" dirty="0">
                <a:latin typeface="Arial"/>
                <a:cs typeface="Arial"/>
              </a:rPr>
              <a:t>of the objective lens </a:t>
            </a:r>
            <a:endParaRPr lang="en-US" altLang="ja-JP" sz="1400" i="1" dirty="0">
              <a:latin typeface="Arial"/>
              <a:cs typeface="Arial"/>
            </a:endParaRPr>
          </a:p>
          <a:p>
            <a:r>
              <a:rPr lang="en-US" altLang="ja-JP" sz="1400" i="1" dirty="0" err="1" smtClean="0">
                <a:latin typeface="Times New Roman"/>
                <a:cs typeface="Times New Roman"/>
              </a:rPr>
              <a:t>C</a:t>
            </a:r>
            <a:r>
              <a:rPr lang="en-US" altLang="ja-JP" sz="1400" i="1" baseline="-25000" dirty="0" err="1" smtClean="0">
                <a:latin typeface="Times New Roman"/>
                <a:cs typeface="Times New Roman"/>
              </a:rPr>
              <a:t>x</a:t>
            </a:r>
            <a:r>
              <a:rPr lang="en-US" altLang="ja-JP" sz="1400" dirty="0" smtClean="0">
                <a:latin typeface="Times New Roman"/>
                <a:cs typeface="Times New Roman"/>
              </a:rPr>
              <a:t>:</a:t>
            </a:r>
            <a:r>
              <a:rPr lang="en-US" altLang="ja-JP" sz="1400" i="1" dirty="0" smtClean="0">
                <a:latin typeface="Times New Roman"/>
                <a:cs typeface="Times New Roman"/>
              </a:rPr>
              <a:t> </a:t>
            </a:r>
            <a:r>
              <a:rPr lang="en-US" altLang="ja-JP" sz="1400" dirty="0">
                <a:latin typeface="Arial"/>
                <a:cs typeface="Arial"/>
              </a:rPr>
              <a:t>conversion factor </a:t>
            </a:r>
            <a:r>
              <a:rPr lang="en-US" altLang="ja-JP" sz="1400" dirty="0" smtClean="0">
                <a:latin typeface="Arial"/>
                <a:cs typeface="Arial"/>
              </a:rPr>
              <a:t>(</a:t>
            </a:r>
            <a:r>
              <a:rPr lang="en-US" altLang="ja-JP" sz="1400" dirty="0" err="1" smtClean="0">
                <a:latin typeface="Arial"/>
                <a:cs typeface="Arial"/>
              </a:rPr>
              <a:t>wavelength⇔space</a:t>
            </a:r>
            <a:r>
              <a:rPr lang="en-US" altLang="ja-JP" sz="1400" dirty="0" smtClean="0">
                <a:latin typeface="Arial"/>
                <a:cs typeface="Arial"/>
              </a:rPr>
              <a:t>)</a:t>
            </a:r>
          </a:p>
          <a:p>
            <a:r>
              <a:rPr lang="en-US" altLang="ja-JP" sz="1400" i="1" dirty="0" err="1" smtClean="0">
                <a:latin typeface="Times New Roman"/>
                <a:cs typeface="Times New Roman"/>
              </a:rPr>
              <a:t>dθ</a:t>
            </a:r>
            <a:r>
              <a:rPr lang="en-US" altLang="ja-JP" sz="1400" i="1" baseline="-25000" dirty="0" err="1" smtClean="0">
                <a:latin typeface="Times New Roman"/>
                <a:cs typeface="Times New Roman"/>
              </a:rPr>
              <a:t>g</a:t>
            </a:r>
            <a:r>
              <a:rPr lang="en-US" altLang="ja-JP" sz="1400" i="1" dirty="0" smtClean="0">
                <a:latin typeface="Times New Roman"/>
                <a:cs typeface="Times New Roman"/>
              </a:rPr>
              <a:t>/</a:t>
            </a:r>
            <a:r>
              <a:rPr lang="en-US" altLang="ja-JP" sz="1400" i="1" dirty="0" err="1" smtClean="0">
                <a:latin typeface="Times New Roman"/>
                <a:cs typeface="Times New Roman"/>
              </a:rPr>
              <a:t>dλ</a:t>
            </a:r>
            <a:r>
              <a:rPr lang="en-US" altLang="ja-JP" sz="1400" i="1" dirty="0" smtClean="0">
                <a:latin typeface="Times New Roman"/>
                <a:cs typeface="Times New Roman"/>
              </a:rPr>
              <a:t> = 1/</a:t>
            </a:r>
            <a:r>
              <a:rPr lang="en-US" altLang="ja-JP" sz="1400" i="1" dirty="0" err="1" smtClean="0">
                <a:latin typeface="Times New Roman"/>
                <a:cs typeface="Times New Roman"/>
              </a:rPr>
              <a:t>dcos</a:t>
            </a:r>
            <a:r>
              <a:rPr lang="en-US" altLang="ja-JP" sz="1400" i="1" dirty="0" smtClean="0">
                <a:latin typeface="Times New Roman"/>
                <a:cs typeface="Times New Roman"/>
              </a:rPr>
              <a:t>(</a:t>
            </a:r>
            <a:r>
              <a:rPr lang="en-US" altLang="ja-JP" sz="1400" i="1" dirty="0" err="1" smtClean="0">
                <a:latin typeface="Times New Roman"/>
                <a:cs typeface="Times New Roman"/>
              </a:rPr>
              <a:t>θ</a:t>
            </a:r>
            <a:r>
              <a:rPr lang="en-US" altLang="ja-JP" sz="1400" i="1" baseline="-25000" dirty="0" err="1" smtClean="0">
                <a:latin typeface="Times New Roman"/>
                <a:cs typeface="Times New Roman"/>
              </a:rPr>
              <a:t>g</a:t>
            </a:r>
            <a:r>
              <a:rPr lang="en-US" altLang="ja-JP" sz="1400" i="1" dirty="0">
                <a:latin typeface="Times New Roman"/>
                <a:cs typeface="Times New Roman"/>
              </a:rPr>
              <a:t>)</a:t>
            </a:r>
            <a:r>
              <a:rPr lang="en-US" altLang="ja-JP" sz="1400" dirty="0" smtClean="0">
                <a:latin typeface="Times New Roman"/>
                <a:cs typeface="Times New Roman"/>
              </a:rPr>
              <a:t>: </a:t>
            </a:r>
            <a:r>
              <a:rPr lang="en-US" altLang="ja-JP" sz="1400" dirty="0">
                <a:latin typeface="Arial"/>
                <a:cs typeface="Arial"/>
              </a:rPr>
              <a:t>angular </a:t>
            </a:r>
            <a:r>
              <a:rPr lang="en-US" altLang="ja-JP" sz="1400" dirty="0" smtClean="0">
                <a:latin typeface="Arial"/>
                <a:cs typeface="Arial"/>
              </a:rPr>
              <a:t>dispersion</a:t>
            </a:r>
          </a:p>
        </p:txBody>
      </p:sp>
      <p:graphicFrame>
        <p:nvGraphicFramePr>
          <p:cNvPr id="15" name="オブジェクト 14"/>
          <p:cNvGraphicFramePr>
            <a:graphicFrameLocks noChangeAspect="1"/>
          </p:cNvGraphicFramePr>
          <p:nvPr>
            <p:extLst>
              <p:ext uri="{D42A27DB-BD31-4B8C-83A1-F6EECF244321}">
                <p14:modId xmlns:p14="http://schemas.microsoft.com/office/powerpoint/2010/main" val="486969912"/>
              </p:ext>
            </p:extLst>
          </p:nvPr>
        </p:nvGraphicFramePr>
        <p:xfrm>
          <a:off x="2996405" y="2554697"/>
          <a:ext cx="3271044" cy="666750"/>
        </p:xfrm>
        <a:graphic>
          <a:graphicData uri="http://schemas.openxmlformats.org/presentationml/2006/ole">
            <mc:AlternateContent xmlns:mc="http://schemas.openxmlformats.org/markup-compatibility/2006">
              <mc:Choice xmlns:v="urn:schemas-microsoft-com:vml" Requires="v">
                <p:oleObj spid="_x0000_s7195" name="数式" r:id="rId7" imgW="2413000" imgH="533400" progId="Equation.DSMT4">
                  <p:embed/>
                </p:oleObj>
              </mc:Choice>
              <mc:Fallback>
                <p:oleObj name="数式" r:id="rId7" imgW="2413000" imgH="533400" progId="Equation.DSMT4">
                  <p:embed/>
                  <p:pic>
                    <p:nvPicPr>
                      <p:cNvPr id="0" name=""/>
                      <p:cNvPicPr/>
                      <p:nvPr/>
                    </p:nvPicPr>
                    <p:blipFill>
                      <a:blip r:embed="rId8"/>
                      <a:stretch>
                        <a:fillRect/>
                      </a:stretch>
                    </p:blipFill>
                    <p:spPr>
                      <a:xfrm>
                        <a:off x="2996405" y="2554697"/>
                        <a:ext cx="3271044" cy="666750"/>
                      </a:xfrm>
                      <a:prstGeom prst="rect">
                        <a:avLst/>
                      </a:prstGeom>
                    </p:spPr>
                  </p:pic>
                </p:oleObj>
              </mc:Fallback>
            </mc:AlternateContent>
          </a:graphicData>
        </a:graphic>
      </p:graphicFrame>
      <p:sp>
        <p:nvSpPr>
          <p:cNvPr id="17" name="テキスト ボックス 16"/>
          <p:cNvSpPr txBox="1"/>
          <p:nvPr/>
        </p:nvSpPr>
        <p:spPr>
          <a:xfrm>
            <a:off x="8609" y="3573928"/>
            <a:ext cx="5767056" cy="307777"/>
          </a:xfrm>
          <a:prstGeom prst="rect">
            <a:avLst/>
          </a:prstGeom>
          <a:noFill/>
        </p:spPr>
        <p:txBody>
          <a:bodyPr wrap="none" rtlCol="0">
            <a:spAutoFit/>
          </a:bodyPr>
          <a:lstStyle/>
          <a:p>
            <a:r>
              <a:rPr kumimoji="1" lang="en-US" altLang="ja-JP" sz="1400" i="1" dirty="0" smtClean="0">
                <a:latin typeface="Times New Roman"/>
                <a:cs typeface="Times New Roman"/>
              </a:rPr>
              <a:t>f</a:t>
            </a:r>
            <a:r>
              <a:rPr kumimoji="1" lang="en-US" altLang="ja-JP" sz="1400" dirty="0" smtClean="0">
                <a:latin typeface="Times New Roman"/>
                <a:cs typeface="Times New Roman"/>
              </a:rPr>
              <a:t> = 16.6 mm, </a:t>
            </a:r>
            <a:r>
              <a:rPr kumimoji="1" lang="en-US" altLang="ja-JP" sz="1400" i="1" dirty="0" smtClean="0">
                <a:latin typeface="Times New Roman"/>
                <a:cs typeface="Times New Roman"/>
              </a:rPr>
              <a:t>1/d </a:t>
            </a:r>
            <a:r>
              <a:rPr kumimoji="1" lang="en-US" altLang="ja-JP" sz="1400" dirty="0" smtClean="0">
                <a:latin typeface="Times New Roman"/>
                <a:cs typeface="Times New Roman"/>
              </a:rPr>
              <a:t>= 1200/mm , </a:t>
            </a:r>
            <a:r>
              <a:rPr kumimoji="1" lang="en-US" altLang="ja-JP" sz="1400" i="1" dirty="0" err="1" smtClean="0">
                <a:latin typeface="Times New Roman"/>
                <a:cs typeface="Times New Roman"/>
              </a:rPr>
              <a:t>θ</a:t>
            </a:r>
            <a:r>
              <a:rPr kumimoji="1" lang="en-US" altLang="ja-JP" sz="1400" i="1" baseline="-25000" dirty="0" err="1" smtClean="0">
                <a:latin typeface="Times New Roman"/>
                <a:cs typeface="Times New Roman"/>
              </a:rPr>
              <a:t>g</a:t>
            </a:r>
            <a:r>
              <a:rPr kumimoji="1" lang="en-US" altLang="ja-JP" sz="1400" i="1" dirty="0" smtClean="0">
                <a:latin typeface="Times New Roman"/>
                <a:cs typeface="Times New Roman"/>
              </a:rPr>
              <a:t> </a:t>
            </a:r>
            <a:r>
              <a:rPr kumimoji="1" lang="en-US" altLang="ja-JP" sz="1400" dirty="0" smtClean="0">
                <a:latin typeface="Times New Roman"/>
                <a:cs typeface="Times New Roman"/>
              </a:rPr>
              <a:t>= 63°</a:t>
            </a:r>
            <a:r>
              <a:rPr lang="en-US" altLang="ja-JP" sz="1400" dirty="0" smtClean="0">
                <a:latin typeface="Times New Roman"/>
                <a:cs typeface="Times New Roman"/>
              </a:rPr>
              <a:t>, </a:t>
            </a:r>
            <a:r>
              <a:rPr kumimoji="1" lang="en-US" altLang="ja-JP" sz="1400" i="1" dirty="0" err="1" smtClean="0">
                <a:latin typeface="Times New Roman"/>
                <a:cs typeface="Times New Roman"/>
              </a:rPr>
              <a:t>Δλ</a:t>
            </a:r>
            <a:r>
              <a:rPr kumimoji="1" lang="en-US" altLang="ja-JP" sz="1400" dirty="0" smtClean="0">
                <a:latin typeface="Times New Roman"/>
                <a:cs typeface="Times New Roman"/>
              </a:rPr>
              <a:t> = 10 nm, </a:t>
            </a:r>
            <a:r>
              <a:rPr kumimoji="1" lang="en-US" altLang="ja-JP" sz="1400" i="1" dirty="0" smtClean="0">
                <a:latin typeface="Times New Roman"/>
                <a:cs typeface="Times New Roman"/>
              </a:rPr>
              <a:t>W</a:t>
            </a:r>
            <a:r>
              <a:rPr kumimoji="1" lang="en-US" altLang="ja-JP" sz="1400" dirty="0" smtClean="0">
                <a:latin typeface="Times New Roman"/>
                <a:cs typeface="Times New Roman"/>
              </a:rPr>
              <a:t> = 8 mm, </a:t>
            </a:r>
            <a:r>
              <a:rPr kumimoji="1" lang="en-US" altLang="ja-JP" sz="1400" i="1" dirty="0" err="1" smtClean="0">
                <a:latin typeface="Times New Roman"/>
                <a:cs typeface="Times New Roman"/>
              </a:rPr>
              <a:t>λ</a:t>
            </a:r>
            <a:r>
              <a:rPr kumimoji="1" lang="en-US" altLang="ja-JP" sz="1400" dirty="0" smtClean="0">
                <a:latin typeface="Times New Roman"/>
                <a:cs typeface="Times New Roman"/>
              </a:rPr>
              <a:t> = 1550 nm </a:t>
            </a:r>
            <a:endParaRPr kumimoji="1" lang="ja-JP" altLang="en-US" sz="1400" dirty="0" smtClean="0">
              <a:latin typeface="Times New Roman"/>
              <a:cs typeface="Times New Roman"/>
            </a:endParaRPr>
          </a:p>
        </p:txBody>
      </p:sp>
      <p:sp>
        <p:nvSpPr>
          <p:cNvPr id="3" name="テキスト ボックス 2"/>
          <p:cNvSpPr txBox="1"/>
          <p:nvPr/>
        </p:nvSpPr>
        <p:spPr>
          <a:xfrm>
            <a:off x="814917" y="3976084"/>
            <a:ext cx="2382166" cy="461665"/>
          </a:xfrm>
          <a:prstGeom prst="rect">
            <a:avLst/>
          </a:prstGeom>
          <a:noFill/>
          <a:ln w="38100" cmpd="sng">
            <a:solidFill>
              <a:srgbClr val="0000FF"/>
            </a:solidFill>
          </a:ln>
        </p:spPr>
        <p:txBody>
          <a:bodyPr wrap="none" rtlCol="0">
            <a:spAutoFit/>
          </a:bodyPr>
          <a:lstStyle/>
          <a:p>
            <a:r>
              <a:rPr lang="en-US" altLang="ja-JP" sz="2400" i="1" dirty="0" err="1" smtClean="0">
                <a:latin typeface="Times New Roman"/>
                <a:cs typeface="Times New Roman"/>
              </a:rPr>
              <a:t>δx</a:t>
            </a:r>
            <a:r>
              <a:rPr lang="en-US" altLang="ja-JP" sz="2400" i="1" baseline="30000" dirty="0" err="1" smtClean="0">
                <a:latin typeface="Times New Roman"/>
                <a:cs typeface="Times New Roman"/>
              </a:rPr>
              <a:t>spatial</a:t>
            </a:r>
            <a:r>
              <a:rPr lang="en-US" altLang="ja-JP" sz="2400" baseline="-25000" dirty="0" smtClean="0">
                <a:latin typeface="Times New Roman"/>
                <a:cs typeface="Times New Roman"/>
              </a:rPr>
              <a:t> </a:t>
            </a:r>
            <a:r>
              <a:rPr lang="en-US" altLang="ja-JP" sz="2400" dirty="0" smtClean="0">
                <a:latin typeface="Times New Roman"/>
                <a:cs typeface="Times New Roman"/>
              </a:rPr>
              <a:t>= 3.23 </a:t>
            </a:r>
            <a:r>
              <a:rPr lang="en-US" altLang="ja-JP" sz="2400" dirty="0" err="1" smtClean="0">
                <a:latin typeface="Times New Roman"/>
                <a:cs typeface="Times New Roman"/>
              </a:rPr>
              <a:t>μm</a:t>
            </a:r>
            <a:r>
              <a:rPr lang="en-US" altLang="ja-JP" sz="2400" dirty="0" smtClean="0">
                <a:latin typeface="Times New Roman"/>
                <a:cs typeface="Times New Roman"/>
              </a:rPr>
              <a:t> </a:t>
            </a:r>
            <a:endParaRPr kumimoji="1" lang="ja-JP" altLang="en-US" sz="2400" dirty="0" smtClean="0">
              <a:latin typeface="Arial"/>
              <a:cs typeface="Arial"/>
            </a:endParaRPr>
          </a:p>
        </p:txBody>
      </p:sp>
    </p:spTree>
    <p:extLst>
      <p:ext uri="{BB962C8B-B14F-4D97-AF65-F5344CB8AC3E}">
        <p14:creationId xmlns:p14="http://schemas.microsoft.com/office/powerpoint/2010/main" val="144695862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図形グループ 7"/>
          <p:cNvGrpSpPr/>
          <p:nvPr/>
        </p:nvGrpSpPr>
        <p:grpSpPr>
          <a:xfrm>
            <a:off x="4990641" y="1682648"/>
            <a:ext cx="4643318" cy="1464778"/>
            <a:chOff x="0" y="3077914"/>
            <a:chExt cx="4286140" cy="1464778"/>
          </a:xfrm>
        </p:grpSpPr>
        <p:pic>
          <p:nvPicPr>
            <p:cNvPr id="4" name="図 3" descr="スクリーンショット 2015-05-27 15.20.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7914"/>
              <a:ext cx="4286140" cy="1464778"/>
            </a:xfrm>
            <a:prstGeom prst="rect">
              <a:avLst/>
            </a:prstGeom>
          </p:spPr>
        </p:pic>
        <p:cxnSp>
          <p:nvCxnSpPr>
            <p:cNvPr id="6" name="直線矢印コネクタ 5"/>
            <p:cNvCxnSpPr/>
            <p:nvPr/>
          </p:nvCxnSpPr>
          <p:spPr>
            <a:xfrm>
              <a:off x="457200" y="4132385"/>
              <a:ext cx="3626338"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1582615" y="3824608"/>
              <a:ext cx="769275" cy="307777"/>
            </a:xfrm>
            <a:prstGeom prst="rect">
              <a:avLst/>
            </a:prstGeom>
            <a:noFill/>
          </p:spPr>
          <p:txBody>
            <a:bodyPr wrap="none" rtlCol="0">
              <a:spAutoFit/>
            </a:bodyPr>
            <a:lstStyle/>
            <a:p>
              <a:r>
                <a:rPr kumimoji="1" lang="en-US" altLang="ja-JP" sz="1400" dirty="0" smtClean="0">
                  <a:solidFill>
                    <a:srgbClr val="FF0000"/>
                  </a:solidFill>
                  <a:latin typeface="Arial"/>
                  <a:cs typeface="Arial"/>
                </a:rPr>
                <a:t>10.4 nm</a:t>
              </a:r>
              <a:endParaRPr kumimoji="1" lang="ja-JP" altLang="en-US" sz="1400" dirty="0" smtClean="0">
                <a:solidFill>
                  <a:srgbClr val="FF0000"/>
                </a:solidFill>
                <a:latin typeface="Arial"/>
                <a:cs typeface="Arial"/>
              </a:endParaRPr>
            </a:p>
          </p:txBody>
        </p:sp>
      </p:grpSp>
      <p:sp>
        <p:nvSpPr>
          <p:cNvPr id="9" name="テキスト ボックス 8"/>
          <p:cNvSpPr txBox="1"/>
          <p:nvPr/>
        </p:nvSpPr>
        <p:spPr>
          <a:xfrm>
            <a:off x="4758127" y="441706"/>
            <a:ext cx="4751884" cy="307777"/>
          </a:xfrm>
          <a:prstGeom prst="rect">
            <a:avLst/>
          </a:prstGeom>
          <a:noFill/>
        </p:spPr>
        <p:txBody>
          <a:bodyPr wrap="none" rtlCol="0">
            <a:spAutoFit/>
          </a:bodyPr>
          <a:lstStyle/>
          <a:p>
            <a:r>
              <a:rPr kumimoji="1" lang="en-US" altLang="ja-JP" sz="1400" dirty="0" smtClean="0">
                <a:latin typeface="Arial"/>
                <a:cs typeface="Arial"/>
              </a:rPr>
              <a:t>Ref) </a:t>
            </a:r>
            <a:r>
              <a:rPr lang="en-US" altLang="ja-JP" sz="1400" dirty="0">
                <a:latin typeface="Arial"/>
                <a:cs typeface="Arial"/>
              </a:rPr>
              <a:t>Kevin K. </a:t>
            </a:r>
            <a:r>
              <a:rPr lang="en-US" altLang="ja-JP" sz="1400" dirty="0" err="1">
                <a:latin typeface="Arial"/>
                <a:cs typeface="Arial"/>
              </a:rPr>
              <a:t>Tsia</a:t>
            </a:r>
            <a:r>
              <a:rPr lang="en-US" altLang="ja-JP" sz="1400" dirty="0">
                <a:latin typeface="Arial"/>
                <a:cs typeface="Arial"/>
              </a:rPr>
              <a:t>  </a:t>
            </a:r>
            <a:r>
              <a:rPr lang="en-US" altLang="ja-JP" sz="1400" i="1" dirty="0" smtClean="0">
                <a:latin typeface="Arial"/>
                <a:cs typeface="Arial"/>
              </a:rPr>
              <a:t>et al.</a:t>
            </a:r>
            <a:r>
              <a:rPr lang="en-US" altLang="ja-JP" sz="1400" dirty="0" smtClean="0">
                <a:latin typeface="Arial"/>
                <a:cs typeface="Arial"/>
              </a:rPr>
              <a:t>, </a:t>
            </a:r>
            <a:r>
              <a:rPr lang="en-US" altLang="ja-JP" sz="1400" i="1" dirty="0" smtClean="0">
                <a:latin typeface="Arial"/>
                <a:cs typeface="Arial"/>
              </a:rPr>
              <a:t>Opt. Express </a:t>
            </a:r>
            <a:r>
              <a:rPr lang="en-US" altLang="ja-JP" sz="1400" b="1" dirty="0" smtClean="0">
                <a:latin typeface="Arial"/>
                <a:cs typeface="Arial"/>
              </a:rPr>
              <a:t>18</a:t>
            </a:r>
            <a:r>
              <a:rPr lang="en-US" altLang="ja-JP" sz="1400" dirty="0" smtClean="0">
                <a:latin typeface="Arial"/>
                <a:cs typeface="Arial"/>
              </a:rPr>
              <a:t> , 10016 (2010).</a:t>
            </a:r>
            <a:r>
              <a:rPr kumimoji="1" lang="en-US" altLang="ja-JP" sz="1400" dirty="0" smtClean="0">
                <a:latin typeface="Arial"/>
                <a:cs typeface="Arial"/>
              </a:rPr>
              <a:t> </a:t>
            </a:r>
            <a:endParaRPr kumimoji="1" lang="ja-JP" altLang="en-US" sz="1400" dirty="0">
              <a:latin typeface="Arial"/>
              <a:cs typeface="Arial"/>
            </a:endParaRPr>
          </a:p>
        </p:txBody>
      </p:sp>
      <p:sp>
        <p:nvSpPr>
          <p:cNvPr id="10" name="テキスト ボックス 9"/>
          <p:cNvSpPr txBox="1"/>
          <p:nvPr/>
        </p:nvSpPr>
        <p:spPr>
          <a:xfrm>
            <a:off x="3132474" y="0"/>
            <a:ext cx="3430463" cy="523220"/>
          </a:xfrm>
          <a:prstGeom prst="rect">
            <a:avLst/>
          </a:prstGeom>
          <a:noFill/>
        </p:spPr>
        <p:txBody>
          <a:bodyPr wrap="none" rtlCol="0">
            <a:spAutoFit/>
          </a:bodyPr>
          <a:lstStyle/>
          <a:p>
            <a:r>
              <a:rPr lang="en-US" altLang="ja-JP" sz="2800" dirty="0" smtClean="0">
                <a:latin typeface="Arial"/>
                <a:cs typeface="Arial"/>
              </a:rPr>
              <a:t>Field of View (</a:t>
            </a:r>
            <a:r>
              <a:rPr lang="en-US" altLang="ja-JP" sz="2800" dirty="0" err="1" smtClean="0">
                <a:latin typeface="Arial"/>
                <a:cs typeface="Arial"/>
              </a:rPr>
              <a:t>FOV</a:t>
            </a:r>
            <a:r>
              <a:rPr lang="en-US" altLang="ja-JP" sz="2800" baseline="-25000" dirty="0" err="1" smtClean="0">
                <a:latin typeface="Arial"/>
                <a:cs typeface="Arial"/>
              </a:rPr>
              <a:t>x</a:t>
            </a:r>
            <a:r>
              <a:rPr lang="en-US" altLang="ja-JP" sz="2800" dirty="0" smtClean="0">
                <a:latin typeface="Arial"/>
                <a:cs typeface="Arial"/>
              </a:rPr>
              <a:t>)</a:t>
            </a:r>
          </a:p>
        </p:txBody>
      </p:sp>
      <p:sp>
        <p:nvSpPr>
          <p:cNvPr id="11" name="テキスト ボックス 10"/>
          <p:cNvSpPr txBox="1"/>
          <p:nvPr/>
        </p:nvSpPr>
        <p:spPr>
          <a:xfrm>
            <a:off x="84668" y="1058296"/>
            <a:ext cx="943283" cy="307777"/>
          </a:xfrm>
          <a:prstGeom prst="rect">
            <a:avLst/>
          </a:prstGeom>
          <a:noFill/>
        </p:spPr>
        <p:txBody>
          <a:bodyPr wrap="none" rtlCol="0">
            <a:spAutoFit/>
          </a:bodyPr>
          <a:lstStyle/>
          <a:p>
            <a:r>
              <a:rPr lang="en-US" altLang="ja-JP" sz="1400" dirty="0" err="1" smtClean="0">
                <a:latin typeface="Arial"/>
                <a:cs typeface="Arial"/>
              </a:rPr>
              <a:t>FOV</a:t>
            </a:r>
            <a:r>
              <a:rPr lang="en-US" altLang="ja-JP" sz="1400" baseline="-25000" dirty="0" err="1" smtClean="0">
                <a:latin typeface="Arial"/>
                <a:cs typeface="Arial"/>
              </a:rPr>
              <a:t>x</a:t>
            </a:r>
            <a:r>
              <a:rPr lang="en-US" altLang="ja-JP" sz="1400" dirty="0" smtClean="0">
                <a:latin typeface="Arial"/>
                <a:cs typeface="Arial"/>
              </a:rPr>
              <a:t> </a:t>
            </a:r>
            <a:r>
              <a:rPr lang="en-US" altLang="ja-JP" sz="1400" i="1" dirty="0" err="1" smtClean="0">
                <a:latin typeface="Times New Roman"/>
                <a:cs typeface="Times New Roman"/>
              </a:rPr>
              <a:t>Δx</a:t>
            </a:r>
            <a:r>
              <a:rPr lang="en-US" altLang="ja-JP" sz="1400" dirty="0" smtClean="0">
                <a:latin typeface="Times New Roman"/>
                <a:cs typeface="Times New Roman"/>
              </a:rPr>
              <a:t> :</a:t>
            </a:r>
            <a:r>
              <a:rPr lang="en-US" altLang="ja-JP" sz="1400" dirty="0" smtClean="0">
                <a:latin typeface="Arial"/>
              </a:rPr>
              <a:t> </a:t>
            </a:r>
          </a:p>
        </p:txBody>
      </p:sp>
      <p:sp>
        <p:nvSpPr>
          <p:cNvPr id="13" name="テキスト ボックス 12"/>
          <p:cNvSpPr txBox="1"/>
          <p:nvPr/>
        </p:nvSpPr>
        <p:spPr>
          <a:xfrm>
            <a:off x="3987268" y="876802"/>
            <a:ext cx="3581442" cy="738664"/>
          </a:xfrm>
          <a:prstGeom prst="rect">
            <a:avLst/>
          </a:prstGeom>
          <a:noFill/>
        </p:spPr>
        <p:txBody>
          <a:bodyPr wrap="none" rtlCol="0">
            <a:spAutoFit/>
          </a:bodyPr>
          <a:lstStyle/>
          <a:p>
            <a:r>
              <a:rPr lang="en-US" altLang="ja-JP" sz="1400" i="1" dirty="0" smtClean="0">
                <a:latin typeface="Times New Roman"/>
                <a:cs typeface="Times New Roman"/>
              </a:rPr>
              <a:t>f</a:t>
            </a:r>
            <a:r>
              <a:rPr lang="ja-JP" altLang="en-US" sz="1400" dirty="0" smtClean="0">
                <a:latin typeface="Times New Roman"/>
                <a:cs typeface="Times New Roman"/>
              </a:rPr>
              <a:t>：</a:t>
            </a:r>
            <a:r>
              <a:rPr lang="en-US" altLang="ja-JP" sz="1400" dirty="0" smtClean="0">
                <a:latin typeface="Arial"/>
                <a:cs typeface="Arial"/>
              </a:rPr>
              <a:t>focal length </a:t>
            </a:r>
            <a:r>
              <a:rPr lang="en-US" altLang="ja-JP" sz="1400" dirty="0">
                <a:latin typeface="Arial"/>
                <a:cs typeface="Arial"/>
              </a:rPr>
              <a:t>of the objective lens </a:t>
            </a:r>
            <a:endParaRPr lang="en-US" altLang="ja-JP" sz="1400" i="1" dirty="0">
              <a:latin typeface="Arial"/>
              <a:cs typeface="Arial"/>
            </a:endParaRPr>
          </a:p>
          <a:p>
            <a:r>
              <a:rPr lang="en-US" altLang="ja-JP" sz="1400" i="1" dirty="0" err="1" smtClean="0">
                <a:latin typeface="Times New Roman"/>
                <a:cs typeface="Times New Roman"/>
              </a:rPr>
              <a:t>C</a:t>
            </a:r>
            <a:r>
              <a:rPr lang="en-US" altLang="ja-JP" sz="1400" i="1" baseline="-25000" dirty="0" err="1" smtClean="0">
                <a:latin typeface="Times New Roman"/>
                <a:cs typeface="Times New Roman"/>
              </a:rPr>
              <a:t>x</a:t>
            </a:r>
            <a:r>
              <a:rPr lang="en-US" altLang="ja-JP" sz="1400" dirty="0" smtClean="0">
                <a:latin typeface="Times New Roman"/>
                <a:cs typeface="Times New Roman"/>
              </a:rPr>
              <a:t>:</a:t>
            </a:r>
            <a:r>
              <a:rPr lang="en-US" altLang="ja-JP" sz="1400" i="1" dirty="0" smtClean="0">
                <a:latin typeface="Times New Roman"/>
                <a:cs typeface="Times New Roman"/>
              </a:rPr>
              <a:t> </a:t>
            </a:r>
            <a:r>
              <a:rPr lang="en-US" altLang="ja-JP" sz="1400" dirty="0">
                <a:latin typeface="Arial"/>
                <a:cs typeface="Arial"/>
              </a:rPr>
              <a:t>conversion factor </a:t>
            </a:r>
            <a:r>
              <a:rPr lang="en-US" altLang="ja-JP" sz="1400" dirty="0" smtClean="0">
                <a:latin typeface="Arial"/>
                <a:cs typeface="Arial"/>
              </a:rPr>
              <a:t>(</a:t>
            </a:r>
            <a:r>
              <a:rPr lang="en-US" altLang="ja-JP" sz="1400" dirty="0" err="1" smtClean="0">
                <a:latin typeface="Arial"/>
                <a:cs typeface="Arial"/>
              </a:rPr>
              <a:t>wavelength⇔space</a:t>
            </a:r>
            <a:r>
              <a:rPr lang="en-US" altLang="ja-JP" sz="1400" dirty="0" smtClean="0">
                <a:latin typeface="Arial"/>
                <a:cs typeface="Arial"/>
              </a:rPr>
              <a:t>)</a:t>
            </a:r>
          </a:p>
          <a:p>
            <a:r>
              <a:rPr lang="en-US" altLang="ja-JP" sz="1400" i="1" dirty="0" err="1" smtClean="0">
                <a:latin typeface="Times New Roman"/>
                <a:cs typeface="Times New Roman"/>
              </a:rPr>
              <a:t>Δλ</a:t>
            </a:r>
            <a:r>
              <a:rPr lang="en-US" altLang="ja-JP" sz="1400" dirty="0" smtClean="0">
                <a:latin typeface="Times New Roman"/>
                <a:cs typeface="Times New Roman"/>
              </a:rPr>
              <a:t>: </a:t>
            </a:r>
            <a:r>
              <a:rPr lang="en-US" altLang="ja-JP" sz="1400" dirty="0" smtClean="0">
                <a:latin typeface="Arial"/>
                <a:cs typeface="Arial"/>
              </a:rPr>
              <a:t>bandwidth</a:t>
            </a:r>
          </a:p>
        </p:txBody>
      </p:sp>
      <p:graphicFrame>
        <p:nvGraphicFramePr>
          <p:cNvPr id="14" name="オブジェクト 13"/>
          <p:cNvGraphicFramePr>
            <a:graphicFrameLocks noChangeAspect="1"/>
          </p:cNvGraphicFramePr>
          <p:nvPr>
            <p:extLst>
              <p:ext uri="{D42A27DB-BD31-4B8C-83A1-F6EECF244321}">
                <p14:modId xmlns:p14="http://schemas.microsoft.com/office/powerpoint/2010/main" val="1526409726"/>
              </p:ext>
            </p:extLst>
          </p:nvPr>
        </p:nvGraphicFramePr>
        <p:xfrm>
          <a:off x="993646" y="907562"/>
          <a:ext cx="2877211" cy="666750"/>
        </p:xfrm>
        <a:graphic>
          <a:graphicData uri="http://schemas.openxmlformats.org/presentationml/2006/ole">
            <mc:AlternateContent xmlns:mc="http://schemas.openxmlformats.org/markup-compatibility/2006">
              <mc:Choice xmlns:v="urn:schemas-microsoft-com:vml" Requires="v">
                <p:oleObj spid="_x0000_s8218" name="数式" r:id="rId4" imgW="2120900" imgH="533400" progId="Equation.DSMT4">
                  <p:embed/>
                </p:oleObj>
              </mc:Choice>
              <mc:Fallback>
                <p:oleObj name="数式" r:id="rId4" imgW="2120900" imgH="533400" progId="Equation.DSMT4">
                  <p:embed/>
                  <p:pic>
                    <p:nvPicPr>
                      <p:cNvPr id="0" name=""/>
                      <p:cNvPicPr/>
                      <p:nvPr/>
                    </p:nvPicPr>
                    <p:blipFill>
                      <a:blip r:embed="rId5"/>
                      <a:stretch>
                        <a:fillRect/>
                      </a:stretch>
                    </p:blipFill>
                    <p:spPr>
                      <a:xfrm>
                        <a:off x="993646" y="907562"/>
                        <a:ext cx="2877211" cy="666750"/>
                      </a:xfrm>
                      <a:prstGeom prst="rect">
                        <a:avLst/>
                      </a:prstGeom>
                    </p:spPr>
                  </p:pic>
                </p:oleObj>
              </mc:Fallback>
            </mc:AlternateContent>
          </a:graphicData>
        </a:graphic>
      </p:graphicFrame>
      <p:sp>
        <p:nvSpPr>
          <p:cNvPr id="15" name="テキスト ボックス 14"/>
          <p:cNvSpPr txBox="1"/>
          <p:nvPr/>
        </p:nvSpPr>
        <p:spPr>
          <a:xfrm>
            <a:off x="-4904" y="1682651"/>
            <a:ext cx="4070345" cy="307777"/>
          </a:xfrm>
          <a:prstGeom prst="rect">
            <a:avLst/>
          </a:prstGeom>
          <a:noFill/>
        </p:spPr>
        <p:txBody>
          <a:bodyPr wrap="none" rtlCol="0">
            <a:spAutoFit/>
          </a:bodyPr>
          <a:lstStyle/>
          <a:p>
            <a:r>
              <a:rPr kumimoji="1" lang="en-US" altLang="ja-JP" sz="1400" i="1" dirty="0" smtClean="0">
                <a:latin typeface="Times New Roman"/>
                <a:cs typeface="Times New Roman"/>
              </a:rPr>
              <a:t>f</a:t>
            </a:r>
            <a:r>
              <a:rPr kumimoji="1" lang="en-US" altLang="ja-JP" sz="1400" dirty="0" smtClean="0">
                <a:latin typeface="Times New Roman"/>
                <a:cs typeface="Times New Roman"/>
              </a:rPr>
              <a:t> = 16.6 mm, </a:t>
            </a:r>
            <a:r>
              <a:rPr kumimoji="1" lang="en-US" altLang="ja-JP" sz="1400" i="1" dirty="0" smtClean="0">
                <a:latin typeface="Times New Roman"/>
                <a:cs typeface="Times New Roman"/>
              </a:rPr>
              <a:t>1/d </a:t>
            </a:r>
            <a:r>
              <a:rPr kumimoji="1" lang="en-US" altLang="ja-JP" sz="1400" dirty="0" smtClean="0">
                <a:latin typeface="Times New Roman"/>
                <a:cs typeface="Times New Roman"/>
              </a:rPr>
              <a:t>= 1200/mm , </a:t>
            </a:r>
            <a:r>
              <a:rPr kumimoji="1" lang="en-US" altLang="ja-JP" sz="1400" i="1" dirty="0" err="1" smtClean="0">
                <a:latin typeface="Times New Roman"/>
                <a:cs typeface="Times New Roman"/>
              </a:rPr>
              <a:t>θ</a:t>
            </a:r>
            <a:r>
              <a:rPr kumimoji="1" lang="en-US" altLang="ja-JP" sz="1400" i="1" baseline="-25000" dirty="0" err="1" smtClean="0">
                <a:latin typeface="Times New Roman"/>
                <a:cs typeface="Times New Roman"/>
              </a:rPr>
              <a:t>g</a:t>
            </a:r>
            <a:r>
              <a:rPr kumimoji="1" lang="en-US" altLang="ja-JP" sz="1400" i="1" dirty="0" smtClean="0">
                <a:latin typeface="Times New Roman"/>
                <a:cs typeface="Times New Roman"/>
              </a:rPr>
              <a:t> </a:t>
            </a:r>
            <a:r>
              <a:rPr kumimoji="1" lang="en-US" altLang="ja-JP" sz="1400" dirty="0" smtClean="0">
                <a:latin typeface="Times New Roman"/>
                <a:cs typeface="Times New Roman"/>
              </a:rPr>
              <a:t>= 63°</a:t>
            </a:r>
            <a:r>
              <a:rPr lang="en-US" altLang="ja-JP" sz="1400" dirty="0" smtClean="0">
                <a:latin typeface="Times New Roman"/>
                <a:cs typeface="Times New Roman"/>
              </a:rPr>
              <a:t>, </a:t>
            </a:r>
            <a:r>
              <a:rPr kumimoji="1" lang="en-US" altLang="ja-JP" sz="1400" i="1" dirty="0" err="1" smtClean="0">
                <a:latin typeface="Times New Roman"/>
                <a:cs typeface="Times New Roman"/>
              </a:rPr>
              <a:t>Δλ</a:t>
            </a:r>
            <a:r>
              <a:rPr kumimoji="1" lang="en-US" altLang="ja-JP" sz="1400" dirty="0" smtClean="0">
                <a:latin typeface="Times New Roman"/>
                <a:cs typeface="Times New Roman"/>
              </a:rPr>
              <a:t> = 10.4 nm  </a:t>
            </a:r>
            <a:endParaRPr kumimoji="1" lang="ja-JP" altLang="en-US" sz="1400" dirty="0" smtClean="0">
              <a:latin typeface="Times New Roman"/>
              <a:cs typeface="Times New Roman"/>
            </a:endParaRPr>
          </a:p>
        </p:txBody>
      </p:sp>
      <p:sp>
        <p:nvSpPr>
          <p:cNvPr id="16" name="テキスト ボックス 15"/>
          <p:cNvSpPr txBox="1"/>
          <p:nvPr/>
        </p:nvSpPr>
        <p:spPr>
          <a:xfrm>
            <a:off x="1106557" y="2244676"/>
            <a:ext cx="2215044" cy="369332"/>
          </a:xfrm>
          <a:prstGeom prst="rect">
            <a:avLst/>
          </a:prstGeom>
          <a:noFill/>
          <a:ln w="38100" cmpd="sng">
            <a:solidFill>
              <a:srgbClr val="0000FF"/>
            </a:solidFill>
          </a:ln>
        </p:spPr>
        <p:txBody>
          <a:bodyPr wrap="none" rtlCol="0">
            <a:spAutoFit/>
          </a:bodyPr>
          <a:lstStyle/>
          <a:p>
            <a:r>
              <a:rPr kumimoji="1" lang="en-US" altLang="ja-JP" dirty="0" err="1" smtClean="0">
                <a:latin typeface="Arial"/>
                <a:cs typeface="Arial"/>
              </a:rPr>
              <a:t>FOV</a:t>
            </a:r>
            <a:r>
              <a:rPr kumimoji="1" lang="en-US" altLang="ja-JP" baseline="-25000" dirty="0" err="1" smtClean="0">
                <a:latin typeface="Arial"/>
                <a:cs typeface="Arial"/>
              </a:rPr>
              <a:t>x</a:t>
            </a:r>
            <a:r>
              <a:rPr kumimoji="1" lang="en-US" altLang="ja-JP" baseline="-25000" dirty="0" smtClean="0">
                <a:latin typeface="Arial"/>
                <a:cs typeface="Arial"/>
              </a:rPr>
              <a:t> </a:t>
            </a:r>
            <a:r>
              <a:rPr kumimoji="1" lang="en-US" altLang="ja-JP" dirty="0" smtClean="0">
                <a:latin typeface="Arial"/>
                <a:cs typeface="Arial"/>
              </a:rPr>
              <a:t>: </a:t>
            </a:r>
            <a:r>
              <a:rPr kumimoji="1" lang="en-US" altLang="ja-JP" i="1" dirty="0" err="1" smtClean="0">
                <a:latin typeface="Arial"/>
                <a:cs typeface="Arial"/>
              </a:rPr>
              <a:t>Δx</a:t>
            </a:r>
            <a:r>
              <a:rPr kumimoji="1" lang="en-US" altLang="ja-JP" dirty="0" smtClean="0">
                <a:latin typeface="Arial"/>
                <a:cs typeface="Arial"/>
              </a:rPr>
              <a:t> </a:t>
            </a:r>
            <a:r>
              <a:rPr lang="en-US" altLang="ja-JP" dirty="0" smtClean="0">
                <a:latin typeface="Arial"/>
                <a:cs typeface="Arial"/>
              </a:rPr>
              <a:t>= 456 </a:t>
            </a:r>
            <a:r>
              <a:rPr lang="en-US" altLang="ja-JP" dirty="0" err="1" smtClean="0">
                <a:latin typeface="Arial"/>
                <a:cs typeface="Arial"/>
              </a:rPr>
              <a:t>μm</a:t>
            </a:r>
            <a:endParaRPr kumimoji="1" lang="ja-JP" altLang="en-US" dirty="0" smtClean="0">
              <a:latin typeface="Arial"/>
              <a:cs typeface="Arial"/>
            </a:endParaRPr>
          </a:p>
        </p:txBody>
      </p:sp>
      <p:grpSp>
        <p:nvGrpSpPr>
          <p:cNvPr id="31" name="図形グループ 30"/>
          <p:cNvGrpSpPr/>
          <p:nvPr/>
        </p:nvGrpSpPr>
        <p:grpSpPr>
          <a:xfrm>
            <a:off x="84667" y="3462820"/>
            <a:ext cx="4758126" cy="3309672"/>
            <a:chOff x="0" y="570605"/>
            <a:chExt cx="5438062" cy="4097843"/>
          </a:xfrm>
        </p:grpSpPr>
        <p:pic>
          <p:nvPicPr>
            <p:cNvPr id="32" name="図 31" descr="スクリーンショット 2015-05-28 18.41.2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0605"/>
              <a:ext cx="5438062" cy="4097843"/>
            </a:xfrm>
            <a:prstGeom prst="rect">
              <a:avLst/>
            </a:prstGeom>
          </p:spPr>
        </p:pic>
        <p:cxnSp>
          <p:nvCxnSpPr>
            <p:cNvPr id="33" name="直線コネクタ 32"/>
            <p:cNvCxnSpPr/>
            <p:nvPr/>
          </p:nvCxnSpPr>
          <p:spPr>
            <a:xfrm flipV="1">
              <a:off x="477240" y="1699171"/>
              <a:ext cx="4252333" cy="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2421118" y="1699171"/>
              <a:ext cx="0" cy="2667497"/>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2663383" y="1699171"/>
              <a:ext cx="0" cy="2667497"/>
            </a:xfrm>
            <a:prstGeom prst="line">
              <a:avLst/>
            </a:prstGeom>
            <a:ln>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pic>
        <p:nvPicPr>
          <p:cNvPr id="36" name="図 35" descr="スクリーンショット 2015-05-28 18.51.1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2872" y="4056848"/>
            <a:ext cx="4081601" cy="1483072"/>
          </a:xfrm>
          <a:prstGeom prst="rect">
            <a:avLst/>
          </a:prstGeom>
        </p:spPr>
      </p:pic>
      <p:sp>
        <p:nvSpPr>
          <p:cNvPr id="37" name="テキスト ボックス 36"/>
          <p:cNvSpPr txBox="1"/>
          <p:nvPr/>
        </p:nvSpPr>
        <p:spPr>
          <a:xfrm>
            <a:off x="6588581" y="3790002"/>
            <a:ext cx="1518364" cy="307777"/>
          </a:xfrm>
          <a:prstGeom prst="rect">
            <a:avLst/>
          </a:prstGeom>
          <a:noFill/>
        </p:spPr>
        <p:txBody>
          <a:bodyPr wrap="none" rtlCol="0">
            <a:spAutoFit/>
          </a:bodyPr>
          <a:lstStyle/>
          <a:p>
            <a:r>
              <a:rPr kumimoji="1" lang="en-US" altLang="ja-JP" sz="1400" dirty="0" smtClean="0">
                <a:latin typeface="Arial"/>
                <a:cs typeface="Arial"/>
              </a:rPr>
              <a:t>USAF test target</a:t>
            </a:r>
            <a:endParaRPr kumimoji="1" lang="ja-JP" altLang="en-US" sz="1400" dirty="0" smtClean="0">
              <a:latin typeface="Arial"/>
              <a:cs typeface="Arial"/>
            </a:endParaRPr>
          </a:p>
        </p:txBody>
      </p:sp>
      <p:sp>
        <p:nvSpPr>
          <p:cNvPr id="38" name="正方形/長方形 37"/>
          <p:cNvSpPr/>
          <p:nvPr/>
        </p:nvSpPr>
        <p:spPr>
          <a:xfrm>
            <a:off x="8428674" y="4838618"/>
            <a:ext cx="297038" cy="169318"/>
          </a:xfrm>
          <a:prstGeom prst="rect">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Arial"/>
            </a:endParaRPr>
          </a:p>
        </p:txBody>
      </p:sp>
      <p:sp>
        <p:nvSpPr>
          <p:cNvPr id="39" name="テキスト ボックス 38"/>
          <p:cNvSpPr txBox="1"/>
          <p:nvPr/>
        </p:nvSpPr>
        <p:spPr>
          <a:xfrm>
            <a:off x="6934878" y="6159424"/>
            <a:ext cx="2215044" cy="369332"/>
          </a:xfrm>
          <a:prstGeom prst="rect">
            <a:avLst/>
          </a:prstGeom>
          <a:noFill/>
          <a:ln w="38100" cmpd="sng">
            <a:solidFill>
              <a:srgbClr val="FF0000"/>
            </a:solidFill>
          </a:ln>
        </p:spPr>
        <p:txBody>
          <a:bodyPr wrap="none" rtlCol="0">
            <a:spAutoFit/>
          </a:bodyPr>
          <a:lstStyle/>
          <a:p>
            <a:r>
              <a:rPr kumimoji="1" lang="en-US" altLang="ja-JP" dirty="0" err="1" smtClean="0">
                <a:latin typeface="Arial"/>
                <a:cs typeface="Arial"/>
              </a:rPr>
              <a:t>FOV</a:t>
            </a:r>
            <a:r>
              <a:rPr kumimoji="1" lang="en-US" altLang="ja-JP" baseline="-25000" dirty="0" err="1" smtClean="0">
                <a:latin typeface="Arial"/>
                <a:cs typeface="Arial"/>
              </a:rPr>
              <a:t>x</a:t>
            </a:r>
            <a:r>
              <a:rPr kumimoji="1" lang="en-US" altLang="ja-JP" baseline="-25000" dirty="0" smtClean="0">
                <a:latin typeface="Arial"/>
                <a:cs typeface="Arial"/>
              </a:rPr>
              <a:t> </a:t>
            </a:r>
            <a:r>
              <a:rPr kumimoji="1" lang="en-US" altLang="ja-JP" dirty="0" smtClean="0">
                <a:latin typeface="Arial"/>
                <a:cs typeface="Arial"/>
              </a:rPr>
              <a:t>: </a:t>
            </a:r>
            <a:r>
              <a:rPr kumimoji="1" lang="en-US" altLang="ja-JP" i="1" dirty="0" err="1" smtClean="0">
                <a:latin typeface="Arial"/>
                <a:cs typeface="Arial"/>
              </a:rPr>
              <a:t>Δx</a:t>
            </a:r>
            <a:r>
              <a:rPr kumimoji="1" lang="en-US" altLang="ja-JP" dirty="0" smtClean="0">
                <a:latin typeface="Arial"/>
                <a:cs typeface="Arial"/>
              </a:rPr>
              <a:t> </a:t>
            </a:r>
            <a:r>
              <a:rPr lang="en-US" altLang="ja-JP" dirty="0" smtClean="0">
                <a:latin typeface="Arial"/>
                <a:cs typeface="Arial"/>
              </a:rPr>
              <a:t>= 456 </a:t>
            </a:r>
            <a:r>
              <a:rPr lang="en-US" altLang="ja-JP" dirty="0" err="1" smtClean="0">
                <a:latin typeface="Arial"/>
                <a:cs typeface="Arial"/>
              </a:rPr>
              <a:t>μm</a:t>
            </a:r>
            <a:endParaRPr kumimoji="1" lang="ja-JP" altLang="en-US" dirty="0" smtClean="0">
              <a:latin typeface="Arial"/>
              <a:cs typeface="Arial"/>
            </a:endParaRPr>
          </a:p>
        </p:txBody>
      </p:sp>
      <p:sp>
        <p:nvSpPr>
          <p:cNvPr id="40" name="テキスト ボックス 39"/>
          <p:cNvSpPr txBox="1"/>
          <p:nvPr/>
        </p:nvSpPr>
        <p:spPr>
          <a:xfrm>
            <a:off x="4769136" y="6189911"/>
            <a:ext cx="1761395" cy="307777"/>
          </a:xfrm>
          <a:prstGeom prst="rect">
            <a:avLst/>
          </a:prstGeom>
          <a:noFill/>
        </p:spPr>
        <p:txBody>
          <a:bodyPr wrap="none" rtlCol="0">
            <a:spAutoFit/>
          </a:bodyPr>
          <a:lstStyle/>
          <a:p>
            <a:r>
              <a:rPr kumimoji="1" lang="en-US" altLang="ja-JP" sz="1400" dirty="0" smtClean="0">
                <a:latin typeface="Arial"/>
                <a:cs typeface="Arial"/>
              </a:rPr>
              <a:t>measurement value </a:t>
            </a:r>
            <a:endParaRPr kumimoji="1" lang="ja-JP" altLang="en-US" sz="1400" dirty="0" smtClean="0">
              <a:latin typeface="Arial"/>
              <a:cs typeface="Arial"/>
            </a:endParaRPr>
          </a:p>
        </p:txBody>
      </p:sp>
      <p:sp>
        <p:nvSpPr>
          <p:cNvPr id="41" name="テキスト ボックス 40"/>
          <p:cNvSpPr txBox="1"/>
          <p:nvPr/>
        </p:nvSpPr>
        <p:spPr>
          <a:xfrm>
            <a:off x="8575053" y="3795482"/>
            <a:ext cx="1062623" cy="307777"/>
          </a:xfrm>
          <a:prstGeom prst="rect">
            <a:avLst/>
          </a:prstGeom>
          <a:noFill/>
        </p:spPr>
        <p:txBody>
          <a:bodyPr wrap="none" rtlCol="0">
            <a:spAutoFit/>
          </a:bodyPr>
          <a:lstStyle/>
          <a:p>
            <a:r>
              <a:rPr kumimoji="1" lang="en-US" altLang="ja-JP" sz="1400" dirty="0" smtClean="0">
                <a:latin typeface="Arial"/>
                <a:cs typeface="Arial"/>
              </a:rPr>
              <a:t>unit: </a:t>
            </a:r>
            <a:r>
              <a:rPr kumimoji="1" lang="en-US" altLang="ja-JP" sz="1400" dirty="0" err="1" smtClean="0">
                <a:latin typeface="Arial"/>
                <a:cs typeface="Arial"/>
              </a:rPr>
              <a:t>lp</a:t>
            </a:r>
            <a:r>
              <a:rPr kumimoji="1" lang="en-US" altLang="ja-JP" sz="1400" dirty="0" smtClean="0">
                <a:latin typeface="Arial"/>
                <a:cs typeface="Arial"/>
              </a:rPr>
              <a:t>/mm</a:t>
            </a:r>
            <a:endParaRPr kumimoji="1" lang="ja-JP" altLang="en-US" sz="1400" dirty="0" smtClean="0">
              <a:latin typeface="Arial"/>
              <a:cs typeface="Arial"/>
            </a:endParaRPr>
          </a:p>
        </p:txBody>
      </p:sp>
    </p:spTree>
    <p:extLst>
      <p:ext uri="{BB962C8B-B14F-4D97-AF65-F5344CB8AC3E}">
        <p14:creationId xmlns:p14="http://schemas.microsoft.com/office/powerpoint/2010/main" val="157658115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3107166" y="193827"/>
            <a:ext cx="3417839" cy="523220"/>
          </a:xfrm>
          <a:prstGeom prst="rect">
            <a:avLst/>
          </a:prstGeom>
          <a:noFill/>
        </p:spPr>
        <p:txBody>
          <a:bodyPr wrap="none" rtlCol="0">
            <a:spAutoFit/>
          </a:bodyPr>
          <a:lstStyle/>
          <a:p>
            <a:r>
              <a:rPr kumimoji="1" lang="en-US" altLang="ja-JP" sz="2800" dirty="0" smtClean="0">
                <a:latin typeface="Arial"/>
                <a:cs typeface="Arial"/>
              </a:rPr>
              <a:t>Large </a:t>
            </a:r>
            <a:r>
              <a:rPr kumimoji="1" lang="en-US" altLang="ja-JP" sz="2800" dirty="0" err="1" smtClean="0">
                <a:latin typeface="Arial"/>
                <a:cs typeface="Arial"/>
              </a:rPr>
              <a:t>FOV</a:t>
            </a:r>
            <a:r>
              <a:rPr lang="en-US" altLang="ja-JP" sz="2800" baseline="-25000" dirty="0" err="1">
                <a:latin typeface="Arial"/>
                <a:cs typeface="Arial"/>
              </a:rPr>
              <a:t>x</a:t>
            </a:r>
            <a:r>
              <a:rPr kumimoji="1" lang="en-US" altLang="ja-JP" sz="2800" dirty="0" smtClean="0">
                <a:latin typeface="Arial"/>
                <a:cs typeface="Arial"/>
              </a:rPr>
              <a:t> imaging</a:t>
            </a:r>
            <a:endParaRPr kumimoji="1" lang="ja-JP" altLang="en-US" sz="2800" dirty="0" smtClean="0">
              <a:latin typeface="Arial"/>
              <a:cs typeface="Arial"/>
            </a:endParaRPr>
          </a:p>
        </p:txBody>
      </p:sp>
      <p:sp>
        <p:nvSpPr>
          <p:cNvPr id="25" name="テキスト ボックス 24"/>
          <p:cNvSpPr txBox="1"/>
          <p:nvPr/>
        </p:nvSpPr>
        <p:spPr>
          <a:xfrm>
            <a:off x="232653" y="839980"/>
            <a:ext cx="4324843" cy="307777"/>
          </a:xfrm>
          <a:prstGeom prst="rect">
            <a:avLst/>
          </a:prstGeom>
          <a:noFill/>
        </p:spPr>
        <p:txBody>
          <a:bodyPr wrap="none" rtlCol="0">
            <a:spAutoFit/>
          </a:bodyPr>
          <a:lstStyle/>
          <a:p>
            <a:r>
              <a:rPr kumimoji="1" lang="en-US" altLang="ja-JP" sz="1400" dirty="0" smtClean="0">
                <a:latin typeface="Arial"/>
                <a:cs typeface="Arial"/>
              </a:rPr>
              <a:t>▶︎</a:t>
            </a:r>
            <a:r>
              <a:rPr kumimoji="1" lang="en-US" altLang="ja-JP" sz="1400" dirty="0" err="1" smtClean="0">
                <a:latin typeface="Arial"/>
                <a:cs typeface="Arial"/>
              </a:rPr>
              <a:t>FOV</a:t>
            </a:r>
            <a:r>
              <a:rPr lang="en-US" altLang="ja-JP" sz="1400" baseline="-25000" dirty="0" err="1">
                <a:latin typeface="Arial"/>
                <a:cs typeface="Arial"/>
              </a:rPr>
              <a:t>x</a:t>
            </a:r>
            <a:r>
              <a:rPr kumimoji="1" lang="en-US" altLang="ja-JP" sz="1400" dirty="0" smtClean="0">
                <a:latin typeface="Arial"/>
                <a:cs typeface="Arial"/>
              </a:rPr>
              <a:t> can enlarge by changing focal length of lens</a:t>
            </a:r>
            <a:endParaRPr kumimoji="1" lang="ja-JP" altLang="en-US" sz="1400" dirty="0" smtClean="0">
              <a:latin typeface="Arial"/>
              <a:cs typeface="Arial"/>
            </a:endParaRPr>
          </a:p>
        </p:txBody>
      </p:sp>
      <p:grpSp>
        <p:nvGrpSpPr>
          <p:cNvPr id="3" name="図形グループ 2"/>
          <p:cNvGrpSpPr/>
          <p:nvPr/>
        </p:nvGrpSpPr>
        <p:grpSpPr>
          <a:xfrm>
            <a:off x="240777" y="1259064"/>
            <a:ext cx="5341491" cy="2316600"/>
            <a:chOff x="222254" y="1248904"/>
            <a:chExt cx="4347308" cy="2042542"/>
          </a:xfrm>
        </p:grpSpPr>
        <p:pic>
          <p:nvPicPr>
            <p:cNvPr id="19" name="図 18" descr="スクリーンショット 2015-05-24 13.08.17.png"/>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8772"/>
            <a:stretch/>
          </p:blipFill>
          <p:spPr>
            <a:xfrm>
              <a:off x="222254" y="1248904"/>
              <a:ext cx="4347308" cy="1878635"/>
            </a:xfrm>
            <a:prstGeom prst="rect">
              <a:avLst/>
            </a:prstGeom>
          </p:spPr>
        </p:pic>
        <p:sp>
          <p:nvSpPr>
            <p:cNvPr id="20" name="テキスト ボックス 19"/>
            <p:cNvSpPr txBox="1"/>
            <p:nvPr/>
          </p:nvSpPr>
          <p:spPr>
            <a:xfrm>
              <a:off x="1973394" y="1382123"/>
              <a:ext cx="1059765" cy="271366"/>
            </a:xfrm>
            <a:prstGeom prst="rect">
              <a:avLst/>
            </a:prstGeom>
            <a:solidFill>
              <a:schemeClr val="bg1"/>
            </a:solidFill>
          </p:spPr>
          <p:txBody>
            <a:bodyPr wrap="none" rtlCol="0">
              <a:spAutoFit/>
            </a:bodyPr>
            <a:lstStyle/>
            <a:p>
              <a:r>
                <a:rPr kumimoji="1" lang="en-US" altLang="ja-JP" sz="1400" b="1" dirty="0" smtClean="0">
                  <a:solidFill>
                    <a:srgbClr val="FF0000"/>
                  </a:solidFill>
                  <a:latin typeface="Arial"/>
                  <a:cs typeface="Arial"/>
                </a:rPr>
                <a:t>Convex Lens</a:t>
              </a:r>
              <a:endParaRPr kumimoji="1" lang="ja-JP" altLang="en-US" sz="1400" b="1" dirty="0" smtClean="0">
                <a:solidFill>
                  <a:srgbClr val="FF0000"/>
                </a:solidFill>
                <a:latin typeface="Arial"/>
                <a:cs typeface="Arial"/>
              </a:endParaRPr>
            </a:p>
          </p:txBody>
        </p:sp>
        <p:cxnSp>
          <p:nvCxnSpPr>
            <p:cNvPr id="23" name="直線矢印コネクタ 22"/>
            <p:cNvCxnSpPr/>
            <p:nvPr/>
          </p:nvCxnSpPr>
          <p:spPr>
            <a:xfrm flipV="1">
              <a:off x="3334130" y="2730273"/>
              <a:ext cx="573568" cy="283308"/>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3135759" y="3020080"/>
              <a:ext cx="505159" cy="271366"/>
            </a:xfrm>
            <a:prstGeom prst="rect">
              <a:avLst/>
            </a:prstGeom>
            <a:noFill/>
          </p:spPr>
          <p:txBody>
            <a:bodyPr wrap="none" rtlCol="0">
              <a:spAutoFit/>
            </a:bodyPr>
            <a:lstStyle/>
            <a:p>
              <a:r>
                <a:rPr kumimoji="1" lang="en-US" altLang="ja-JP" sz="1400" b="1" dirty="0" err="1" smtClean="0">
                  <a:solidFill>
                    <a:srgbClr val="FF0000"/>
                  </a:solidFill>
                  <a:latin typeface="Arial"/>
                  <a:cs typeface="Arial"/>
                </a:rPr>
                <a:t>FOV</a:t>
              </a:r>
              <a:r>
                <a:rPr kumimoji="1" lang="en-US" altLang="ja-JP" sz="1400" b="1" baseline="-25000" dirty="0" err="1" smtClean="0">
                  <a:solidFill>
                    <a:srgbClr val="FF0000"/>
                  </a:solidFill>
                  <a:latin typeface="Arial"/>
                  <a:cs typeface="Arial"/>
                </a:rPr>
                <a:t>x</a:t>
              </a:r>
              <a:endParaRPr kumimoji="1" lang="ja-JP" altLang="en-US" sz="1400" b="1" dirty="0" smtClean="0">
                <a:solidFill>
                  <a:srgbClr val="FF0000"/>
                </a:solidFill>
                <a:latin typeface="Arial"/>
                <a:cs typeface="Arial"/>
              </a:endParaRPr>
            </a:p>
          </p:txBody>
        </p:sp>
        <p:cxnSp>
          <p:nvCxnSpPr>
            <p:cNvPr id="27" name="直線矢印コネクタ 26"/>
            <p:cNvCxnSpPr/>
            <p:nvPr/>
          </p:nvCxnSpPr>
          <p:spPr>
            <a:xfrm>
              <a:off x="2868150" y="1709436"/>
              <a:ext cx="1039548" cy="708222"/>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rot="2057795">
              <a:off x="3019603" y="1844871"/>
              <a:ext cx="970223" cy="271366"/>
            </a:xfrm>
            <a:prstGeom prst="rect">
              <a:avLst/>
            </a:prstGeom>
            <a:noFill/>
          </p:spPr>
          <p:txBody>
            <a:bodyPr wrap="none" rtlCol="0">
              <a:spAutoFit/>
            </a:bodyPr>
            <a:lstStyle/>
            <a:p>
              <a:r>
                <a:rPr kumimoji="1" lang="en-US" altLang="ja-JP" sz="1400" b="1" dirty="0" smtClean="0">
                  <a:solidFill>
                    <a:srgbClr val="FF0000"/>
                  </a:solidFill>
                  <a:latin typeface="Arial"/>
                  <a:cs typeface="Arial"/>
                </a:rPr>
                <a:t>focal length</a:t>
              </a:r>
              <a:endParaRPr kumimoji="1" lang="ja-JP" altLang="en-US" sz="1400" b="1" dirty="0" smtClean="0">
                <a:solidFill>
                  <a:srgbClr val="FF0000"/>
                </a:solidFill>
                <a:latin typeface="Arial"/>
                <a:cs typeface="Arial"/>
              </a:endParaRPr>
            </a:p>
          </p:txBody>
        </p:sp>
      </p:grpSp>
      <p:sp>
        <p:nvSpPr>
          <p:cNvPr id="29" name="テキスト ボックス 28"/>
          <p:cNvSpPr txBox="1"/>
          <p:nvPr/>
        </p:nvSpPr>
        <p:spPr>
          <a:xfrm>
            <a:off x="6910925" y="532204"/>
            <a:ext cx="1870946" cy="307777"/>
          </a:xfrm>
          <a:prstGeom prst="rect">
            <a:avLst/>
          </a:prstGeom>
          <a:noFill/>
        </p:spPr>
        <p:txBody>
          <a:bodyPr wrap="none" rtlCol="0">
            <a:spAutoFit/>
          </a:bodyPr>
          <a:lstStyle/>
          <a:p>
            <a:r>
              <a:rPr kumimoji="1" lang="en-US" altLang="ja-JP" sz="1400" dirty="0" smtClean="0">
                <a:latin typeface="Arial"/>
                <a:cs typeface="Arial"/>
              </a:rPr>
              <a:t>Focal length </a:t>
            </a:r>
            <a:r>
              <a:rPr kumimoji="1" lang="en-US" altLang="ja-JP" sz="1400" dirty="0" err="1" smtClean="0">
                <a:latin typeface="Arial"/>
                <a:cs typeface="Arial"/>
              </a:rPr>
              <a:t>vs</a:t>
            </a:r>
            <a:r>
              <a:rPr kumimoji="1" lang="en-US" altLang="ja-JP" sz="1400" dirty="0" smtClean="0">
                <a:latin typeface="Arial"/>
                <a:cs typeface="Arial"/>
              </a:rPr>
              <a:t> </a:t>
            </a:r>
            <a:r>
              <a:rPr kumimoji="1" lang="en-US" altLang="ja-JP" sz="1400" dirty="0" err="1" smtClean="0">
                <a:latin typeface="Arial"/>
                <a:cs typeface="Arial"/>
              </a:rPr>
              <a:t>FOV</a:t>
            </a:r>
            <a:r>
              <a:rPr kumimoji="1" lang="en-US" altLang="ja-JP" sz="1400" baseline="-25000" dirty="0" err="1" smtClean="0">
                <a:latin typeface="Arial"/>
                <a:cs typeface="Arial"/>
              </a:rPr>
              <a:t>x</a:t>
            </a:r>
            <a:endParaRPr kumimoji="1" lang="ja-JP" altLang="en-US" sz="1400" dirty="0" smtClean="0">
              <a:latin typeface="Arial"/>
              <a:cs typeface="Arial"/>
            </a:endParaRPr>
          </a:p>
        </p:txBody>
      </p:sp>
      <p:sp>
        <p:nvSpPr>
          <p:cNvPr id="30" name="正方形/長方形 29"/>
          <p:cNvSpPr/>
          <p:nvPr/>
        </p:nvSpPr>
        <p:spPr>
          <a:xfrm>
            <a:off x="5842000" y="749035"/>
            <a:ext cx="4064000" cy="261610"/>
          </a:xfrm>
          <a:prstGeom prst="rect">
            <a:avLst/>
          </a:prstGeom>
        </p:spPr>
        <p:txBody>
          <a:bodyPr wrap="square">
            <a:spAutoFit/>
          </a:bodyPr>
          <a:lstStyle/>
          <a:p>
            <a:r>
              <a:rPr lang="en-US" altLang="ja-JP" sz="1050" i="1" dirty="0" smtClean="0">
                <a:latin typeface="Times New Roman"/>
                <a:cs typeface="Times New Roman"/>
              </a:rPr>
              <a:t>1</a:t>
            </a:r>
            <a:r>
              <a:rPr lang="en-US" altLang="ja-JP" sz="1050" i="1" dirty="0">
                <a:latin typeface="Times New Roman"/>
                <a:cs typeface="Times New Roman"/>
              </a:rPr>
              <a:t>/d </a:t>
            </a:r>
            <a:r>
              <a:rPr lang="en-US" altLang="ja-JP" sz="1050" dirty="0">
                <a:latin typeface="Times New Roman"/>
                <a:cs typeface="Times New Roman"/>
              </a:rPr>
              <a:t>= 1200/mm , </a:t>
            </a:r>
            <a:r>
              <a:rPr lang="en-US" altLang="ja-JP" sz="1050" i="1" dirty="0" err="1">
                <a:latin typeface="Times New Roman"/>
                <a:cs typeface="Times New Roman"/>
              </a:rPr>
              <a:t>θ</a:t>
            </a:r>
            <a:r>
              <a:rPr lang="en-US" altLang="ja-JP" sz="1050" i="1" baseline="-25000" dirty="0" err="1">
                <a:latin typeface="Times New Roman"/>
                <a:cs typeface="Times New Roman"/>
              </a:rPr>
              <a:t>g</a:t>
            </a:r>
            <a:r>
              <a:rPr lang="en-US" altLang="ja-JP" sz="1050" i="1" dirty="0">
                <a:latin typeface="Times New Roman"/>
                <a:cs typeface="Times New Roman"/>
              </a:rPr>
              <a:t> </a:t>
            </a:r>
            <a:r>
              <a:rPr lang="en-US" altLang="ja-JP" sz="1050" dirty="0">
                <a:latin typeface="Times New Roman"/>
                <a:cs typeface="Times New Roman"/>
              </a:rPr>
              <a:t>= </a:t>
            </a:r>
            <a:r>
              <a:rPr lang="en-US" altLang="ja-JP" sz="1050" dirty="0" smtClean="0">
                <a:latin typeface="Times New Roman"/>
                <a:cs typeface="Times New Roman"/>
              </a:rPr>
              <a:t>63°</a:t>
            </a:r>
            <a:r>
              <a:rPr lang="en-US" altLang="ja-JP" sz="1050" dirty="0">
                <a:latin typeface="Times New Roman"/>
                <a:cs typeface="Times New Roman"/>
              </a:rPr>
              <a:t>, </a:t>
            </a:r>
            <a:r>
              <a:rPr lang="en-US" altLang="ja-JP" sz="1050" i="1" dirty="0" err="1">
                <a:latin typeface="Times New Roman"/>
                <a:cs typeface="Times New Roman"/>
              </a:rPr>
              <a:t>Δλ</a:t>
            </a:r>
            <a:r>
              <a:rPr lang="en-US" altLang="ja-JP" sz="1050" dirty="0">
                <a:latin typeface="Times New Roman"/>
                <a:cs typeface="Times New Roman"/>
              </a:rPr>
              <a:t> = </a:t>
            </a:r>
            <a:r>
              <a:rPr lang="en-US" altLang="ja-JP" sz="1050" dirty="0" smtClean="0">
                <a:latin typeface="Times New Roman"/>
                <a:cs typeface="Times New Roman"/>
              </a:rPr>
              <a:t>10.4 </a:t>
            </a:r>
            <a:r>
              <a:rPr lang="en-US" altLang="ja-JP" sz="1050" dirty="0">
                <a:latin typeface="Times New Roman"/>
                <a:cs typeface="Times New Roman"/>
              </a:rPr>
              <a:t>nm, </a:t>
            </a:r>
            <a:r>
              <a:rPr lang="en-US" altLang="ja-JP" sz="1050" i="1" dirty="0">
                <a:latin typeface="Times New Roman"/>
                <a:cs typeface="Times New Roman"/>
              </a:rPr>
              <a:t>W</a:t>
            </a:r>
            <a:r>
              <a:rPr lang="en-US" altLang="ja-JP" sz="1050" dirty="0">
                <a:latin typeface="Times New Roman"/>
                <a:cs typeface="Times New Roman"/>
              </a:rPr>
              <a:t> = 8 mm, </a:t>
            </a:r>
            <a:r>
              <a:rPr lang="en-US" altLang="ja-JP" sz="1050" i="1" dirty="0" err="1">
                <a:latin typeface="Times New Roman"/>
                <a:cs typeface="Times New Roman"/>
              </a:rPr>
              <a:t>λ</a:t>
            </a:r>
            <a:r>
              <a:rPr lang="en-US" altLang="ja-JP" sz="1050" dirty="0">
                <a:latin typeface="Times New Roman"/>
                <a:cs typeface="Times New Roman"/>
              </a:rPr>
              <a:t> = 1550 nm </a:t>
            </a:r>
            <a:endParaRPr lang="ja-JP" altLang="en-US" sz="1050" dirty="0">
              <a:latin typeface="Times New Roman"/>
              <a:cs typeface="Times New Roman"/>
            </a:endParaRPr>
          </a:p>
        </p:txBody>
      </p:sp>
      <p:pic>
        <p:nvPicPr>
          <p:cNvPr id="2" name="図 1" descr="fovvsfl.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0230" y="952972"/>
            <a:ext cx="3898590" cy="3146844"/>
          </a:xfrm>
          <a:prstGeom prst="rect">
            <a:avLst/>
          </a:prstGeom>
        </p:spPr>
      </p:pic>
      <p:sp>
        <p:nvSpPr>
          <p:cNvPr id="34" name="テキスト ボックス 33"/>
          <p:cNvSpPr txBox="1"/>
          <p:nvPr/>
        </p:nvSpPr>
        <p:spPr>
          <a:xfrm>
            <a:off x="1144179" y="4261293"/>
            <a:ext cx="943283" cy="307777"/>
          </a:xfrm>
          <a:prstGeom prst="rect">
            <a:avLst/>
          </a:prstGeom>
          <a:noFill/>
        </p:spPr>
        <p:txBody>
          <a:bodyPr wrap="none" rtlCol="0">
            <a:spAutoFit/>
          </a:bodyPr>
          <a:lstStyle/>
          <a:p>
            <a:r>
              <a:rPr lang="en-US" altLang="ja-JP" sz="1400" dirty="0" err="1" smtClean="0">
                <a:latin typeface="Arial"/>
                <a:cs typeface="Arial"/>
              </a:rPr>
              <a:t>FOV</a:t>
            </a:r>
            <a:r>
              <a:rPr lang="en-US" altLang="ja-JP" sz="1400" baseline="-25000" dirty="0" err="1" smtClean="0">
                <a:latin typeface="Arial"/>
                <a:cs typeface="Arial"/>
              </a:rPr>
              <a:t>x</a:t>
            </a:r>
            <a:r>
              <a:rPr lang="en-US" altLang="ja-JP" sz="1400" dirty="0" smtClean="0">
                <a:latin typeface="Arial"/>
                <a:cs typeface="Arial"/>
              </a:rPr>
              <a:t> </a:t>
            </a:r>
            <a:r>
              <a:rPr lang="en-US" altLang="ja-JP" sz="1400" i="1" dirty="0" err="1" smtClean="0">
                <a:latin typeface="Times New Roman"/>
                <a:cs typeface="Times New Roman"/>
              </a:rPr>
              <a:t>Δx</a:t>
            </a:r>
            <a:r>
              <a:rPr lang="en-US" altLang="ja-JP" sz="1400" dirty="0" smtClean="0">
                <a:latin typeface="Times New Roman"/>
                <a:cs typeface="Times New Roman"/>
              </a:rPr>
              <a:t> :</a:t>
            </a:r>
            <a:r>
              <a:rPr lang="en-US" altLang="ja-JP" sz="1400" dirty="0" smtClean="0">
                <a:latin typeface="Arial"/>
              </a:rPr>
              <a:t> </a:t>
            </a:r>
          </a:p>
        </p:txBody>
      </p:sp>
      <p:sp>
        <p:nvSpPr>
          <p:cNvPr id="35" name="テキスト ボックス 34"/>
          <p:cNvSpPr txBox="1"/>
          <p:nvPr/>
        </p:nvSpPr>
        <p:spPr>
          <a:xfrm>
            <a:off x="1318635" y="5292411"/>
            <a:ext cx="3581442" cy="738664"/>
          </a:xfrm>
          <a:prstGeom prst="rect">
            <a:avLst/>
          </a:prstGeom>
          <a:noFill/>
        </p:spPr>
        <p:txBody>
          <a:bodyPr wrap="none" rtlCol="0">
            <a:spAutoFit/>
          </a:bodyPr>
          <a:lstStyle/>
          <a:p>
            <a:r>
              <a:rPr lang="en-US" altLang="ja-JP" sz="1400" i="1" dirty="0" smtClean="0">
                <a:latin typeface="Times New Roman"/>
                <a:cs typeface="Times New Roman"/>
              </a:rPr>
              <a:t>f</a:t>
            </a:r>
            <a:r>
              <a:rPr lang="ja-JP" altLang="en-US" sz="1400" dirty="0" smtClean="0">
                <a:latin typeface="Times New Roman"/>
                <a:cs typeface="Times New Roman"/>
              </a:rPr>
              <a:t>：</a:t>
            </a:r>
            <a:r>
              <a:rPr lang="en-US" altLang="ja-JP" sz="1400" dirty="0" smtClean="0">
                <a:latin typeface="Arial"/>
                <a:cs typeface="Arial"/>
              </a:rPr>
              <a:t>focal length </a:t>
            </a:r>
            <a:r>
              <a:rPr lang="en-US" altLang="ja-JP" sz="1400" dirty="0">
                <a:latin typeface="Arial"/>
                <a:cs typeface="Arial"/>
              </a:rPr>
              <a:t>of the objective lens </a:t>
            </a:r>
            <a:endParaRPr lang="en-US" altLang="ja-JP" sz="1400" i="1" dirty="0">
              <a:latin typeface="Arial"/>
              <a:cs typeface="Arial"/>
            </a:endParaRPr>
          </a:p>
          <a:p>
            <a:r>
              <a:rPr lang="en-US" altLang="ja-JP" sz="1400" i="1" dirty="0" err="1" smtClean="0">
                <a:latin typeface="Times New Roman"/>
                <a:cs typeface="Times New Roman"/>
              </a:rPr>
              <a:t>C</a:t>
            </a:r>
            <a:r>
              <a:rPr lang="en-US" altLang="ja-JP" sz="1400" i="1" baseline="-25000" dirty="0" err="1" smtClean="0">
                <a:latin typeface="Times New Roman"/>
                <a:cs typeface="Times New Roman"/>
              </a:rPr>
              <a:t>x</a:t>
            </a:r>
            <a:r>
              <a:rPr lang="en-US" altLang="ja-JP" sz="1400" dirty="0" smtClean="0">
                <a:latin typeface="Times New Roman"/>
                <a:cs typeface="Times New Roman"/>
              </a:rPr>
              <a:t>:</a:t>
            </a:r>
            <a:r>
              <a:rPr lang="en-US" altLang="ja-JP" sz="1400" i="1" dirty="0" smtClean="0">
                <a:latin typeface="Times New Roman"/>
                <a:cs typeface="Times New Roman"/>
              </a:rPr>
              <a:t> </a:t>
            </a:r>
            <a:r>
              <a:rPr lang="en-US" altLang="ja-JP" sz="1400" dirty="0">
                <a:latin typeface="Arial"/>
                <a:cs typeface="Arial"/>
              </a:rPr>
              <a:t>conversion factor </a:t>
            </a:r>
            <a:r>
              <a:rPr lang="en-US" altLang="ja-JP" sz="1400" dirty="0" smtClean="0">
                <a:latin typeface="Arial"/>
                <a:cs typeface="Arial"/>
              </a:rPr>
              <a:t>(</a:t>
            </a:r>
            <a:r>
              <a:rPr lang="en-US" altLang="ja-JP" sz="1400" dirty="0" err="1" smtClean="0">
                <a:latin typeface="Arial"/>
                <a:cs typeface="Arial"/>
              </a:rPr>
              <a:t>wavelength⇔space</a:t>
            </a:r>
            <a:r>
              <a:rPr lang="en-US" altLang="ja-JP" sz="1400" dirty="0" smtClean="0">
                <a:latin typeface="Arial"/>
                <a:cs typeface="Arial"/>
              </a:rPr>
              <a:t>)</a:t>
            </a:r>
          </a:p>
          <a:p>
            <a:r>
              <a:rPr lang="en-US" altLang="ja-JP" sz="1400" i="1" dirty="0" err="1" smtClean="0">
                <a:latin typeface="Times New Roman"/>
                <a:cs typeface="Times New Roman"/>
              </a:rPr>
              <a:t>Δλ</a:t>
            </a:r>
            <a:r>
              <a:rPr lang="en-US" altLang="ja-JP" sz="1400" dirty="0" smtClean="0">
                <a:latin typeface="Times New Roman"/>
                <a:cs typeface="Times New Roman"/>
              </a:rPr>
              <a:t>: </a:t>
            </a:r>
            <a:r>
              <a:rPr lang="en-US" altLang="ja-JP" sz="1400" dirty="0" smtClean="0">
                <a:latin typeface="Arial"/>
                <a:cs typeface="Arial"/>
              </a:rPr>
              <a:t>bandwidth</a:t>
            </a:r>
          </a:p>
        </p:txBody>
      </p:sp>
      <p:graphicFrame>
        <p:nvGraphicFramePr>
          <p:cNvPr id="36" name="オブジェクト 35"/>
          <p:cNvGraphicFramePr>
            <a:graphicFrameLocks noChangeAspect="1"/>
          </p:cNvGraphicFramePr>
          <p:nvPr>
            <p:extLst>
              <p:ext uri="{D42A27DB-BD31-4B8C-83A1-F6EECF244321}">
                <p14:modId xmlns:p14="http://schemas.microsoft.com/office/powerpoint/2010/main" val="3878244386"/>
              </p:ext>
            </p:extLst>
          </p:nvPr>
        </p:nvGraphicFramePr>
        <p:xfrm>
          <a:off x="2053154" y="4110559"/>
          <a:ext cx="2877211" cy="666750"/>
        </p:xfrm>
        <a:graphic>
          <a:graphicData uri="http://schemas.openxmlformats.org/presentationml/2006/ole">
            <mc:AlternateContent xmlns:mc="http://schemas.openxmlformats.org/markup-compatibility/2006">
              <mc:Choice xmlns:v="urn:schemas-microsoft-com:vml" Requires="v">
                <p:oleObj spid="_x0000_s9242" name="数式" r:id="rId6" imgW="2120900" imgH="533400" progId="Equation.DSMT4">
                  <p:embed/>
                </p:oleObj>
              </mc:Choice>
              <mc:Fallback>
                <p:oleObj name="数式" r:id="rId6" imgW="2120900" imgH="533400" progId="Equation.DSMT4">
                  <p:embed/>
                  <p:pic>
                    <p:nvPicPr>
                      <p:cNvPr id="0" name=""/>
                      <p:cNvPicPr/>
                      <p:nvPr/>
                    </p:nvPicPr>
                    <p:blipFill>
                      <a:blip r:embed="rId7"/>
                      <a:stretch>
                        <a:fillRect/>
                      </a:stretch>
                    </p:blipFill>
                    <p:spPr>
                      <a:xfrm>
                        <a:off x="2053154" y="4110559"/>
                        <a:ext cx="2877211" cy="666750"/>
                      </a:xfrm>
                      <a:prstGeom prst="rect">
                        <a:avLst/>
                      </a:prstGeom>
                    </p:spPr>
                  </p:pic>
                </p:oleObj>
              </mc:Fallback>
            </mc:AlternateContent>
          </a:graphicData>
        </a:graphic>
      </p:graphicFrame>
      <p:pic>
        <p:nvPicPr>
          <p:cNvPr id="5" name="図 4" descr="navsdy.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2001" y="4281308"/>
            <a:ext cx="3134225" cy="2576695"/>
          </a:xfrm>
          <a:prstGeom prst="rect">
            <a:avLst/>
          </a:prstGeom>
        </p:spPr>
      </p:pic>
      <p:sp>
        <p:nvSpPr>
          <p:cNvPr id="12" name="テキスト ボックス 11"/>
          <p:cNvSpPr txBox="1"/>
          <p:nvPr/>
        </p:nvSpPr>
        <p:spPr>
          <a:xfrm>
            <a:off x="1238831" y="4821844"/>
            <a:ext cx="966919" cy="369332"/>
          </a:xfrm>
          <a:prstGeom prst="rect">
            <a:avLst/>
          </a:prstGeom>
          <a:noFill/>
        </p:spPr>
        <p:txBody>
          <a:bodyPr wrap="none" rtlCol="0">
            <a:spAutoFit/>
          </a:bodyPr>
          <a:lstStyle/>
          <a:p>
            <a:r>
              <a:rPr kumimoji="1" lang="en-US" altLang="ja-JP" i="1" dirty="0" smtClean="0">
                <a:latin typeface="Times New Roman"/>
                <a:cs typeface="Times New Roman"/>
              </a:rPr>
              <a:t>f</a:t>
            </a:r>
            <a:r>
              <a:rPr kumimoji="1" lang="en-US" altLang="ja-JP" dirty="0" smtClean="0">
                <a:latin typeface="Times New Roman"/>
                <a:cs typeface="Times New Roman"/>
              </a:rPr>
              <a:t> ∝</a:t>
            </a:r>
            <a:r>
              <a:rPr lang="en-US" altLang="ja-JP" dirty="0">
                <a:latin typeface="Times New Roman"/>
                <a:cs typeface="Times New Roman"/>
              </a:rPr>
              <a:t> </a:t>
            </a:r>
            <a:r>
              <a:rPr lang="en-US" altLang="ja-JP" dirty="0" smtClean="0">
                <a:latin typeface="Times New Roman"/>
                <a:cs typeface="Times New Roman"/>
              </a:rPr>
              <a:t>NA</a:t>
            </a:r>
            <a:endParaRPr kumimoji="1" lang="ja-JP" altLang="en-US" dirty="0" smtClean="0">
              <a:latin typeface="Times New Roman"/>
              <a:cs typeface="Times New Roman"/>
            </a:endParaRPr>
          </a:p>
        </p:txBody>
      </p:sp>
      <p:sp>
        <p:nvSpPr>
          <p:cNvPr id="21" name="テキスト ボックス 20"/>
          <p:cNvSpPr txBox="1"/>
          <p:nvPr/>
        </p:nvSpPr>
        <p:spPr>
          <a:xfrm>
            <a:off x="1023621" y="6390640"/>
            <a:ext cx="4113447" cy="369332"/>
          </a:xfrm>
          <a:prstGeom prst="rect">
            <a:avLst/>
          </a:prstGeom>
          <a:noFill/>
          <a:ln w="38100" cmpd="sng">
            <a:solidFill>
              <a:schemeClr val="tx1"/>
            </a:solidFill>
          </a:ln>
        </p:spPr>
        <p:txBody>
          <a:bodyPr wrap="none" rtlCol="0">
            <a:spAutoFit/>
          </a:bodyPr>
          <a:lstStyle/>
          <a:p>
            <a:r>
              <a:rPr kumimoji="1" lang="en-US" altLang="ja-JP" i="1" dirty="0" err="1" smtClean="0">
                <a:latin typeface="Times New Roman"/>
                <a:cs typeface="Times New Roman"/>
              </a:rPr>
              <a:t>δy</a:t>
            </a:r>
            <a:r>
              <a:rPr kumimoji="1" lang="en-US" altLang="ja-JP" dirty="0" smtClean="0">
                <a:latin typeface="Arial"/>
                <a:cs typeface="Arial"/>
              </a:rPr>
              <a:t> increases as</a:t>
            </a:r>
            <a:r>
              <a:rPr kumimoji="1" lang="en-US" altLang="ja-JP" i="1" dirty="0" smtClean="0">
                <a:latin typeface="Arial"/>
                <a:cs typeface="Arial"/>
              </a:rPr>
              <a:t> </a:t>
            </a:r>
            <a:r>
              <a:rPr kumimoji="1" lang="en-US" altLang="ja-JP" dirty="0" smtClean="0">
                <a:latin typeface="Arial"/>
                <a:cs typeface="Arial"/>
              </a:rPr>
              <a:t>focal length increases</a:t>
            </a:r>
            <a:r>
              <a:rPr kumimoji="1" lang="en-US" altLang="ja-JP" i="1" dirty="0" smtClean="0">
                <a:latin typeface="Arial"/>
                <a:cs typeface="Arial"/>
              </a:rPr>
              <a:t>    </a:t>
            </a:r>
            <a:endParaRPr kumimoji="1" lang="ja-JP" altLang="en-US" i="1" dirty="0" smtClean="0">
              <a:latin typeface="Arial"/>
              <a:cs typeface="Arial"/>
            </a:endParaRPr>
          </a:p>
        </p:txBody>
      </p:sp>
      <p:sp>
        <p:nvSpPr>
          <p:cNvPr id="38" name="テキスト ボックス 37"/>
          <p:cNvSpPr txBox="1"/>
          <p:nvPr/>
        </p:nvSpPr>
        <p:spPr>
          <a:xfrm>
            <a:off x="7148258" y="4044459"/>
            <a:ext cx="908284" cy="307777"/>
          </a:xfrm>
          <a:prstGeom prst="rect">
            <a:avLst/>
          </a:prstGeom>
          <a:noFill/>
        </p:spPr>
        <p:txBody>
          <a:bodyPr wrap="none" rtlCol="0">
            <a:spAutoFit/>
          </a:bodyPr>
          <a:lstStyle/>
          <a:p>
            <a:r>
              <a:rPr lang="en-US" altLang="ja-JP" sz="1400" dirty="0" smtClean="0">
                <a:latin typeface="Arial"/>
                <a:cs typeface="Arial"/>
              </a:rPr>
              <a:t>NA</a:t>
            </a:r>
            <a:r>
              <a:rPr kumimoji="1" lang="en-US" altLang="ja-JP" sz="1400" dirty="0" smtClean="0">
                <a:latin typeface="Arial"/>
                <a:cs typeface="Arial"/>
              </a:rPr>
              <a:t> </a:t>
            </a:r>
            <a:r>
              <a:rPr kumimoji="1" lang="en-US" altLang="ja-JP" sz="1400" dirty="0" err="1" smtClean="0">
                <a:latin typeface="Arial"/>
                <a:cs typeface="Arial"/>
              </a:rPr>
              <a:t>vs</a:t>
            </a:r>
            <a:r>
              <a:rPr kumimoji="1" lang="en-US" altLang="ja-JP" sz="1400" dirty="0" smtClean="0">
                <a:latin typeface="Arial"/>
                <a:cs typeface="Arial"/>
              </a:rPr>
              <a:t> </a:t>
            </a:r>
            <a:r>
              <a:rPr lang="en-US" altLang="ja-JP" sz="1400" i="1" dirty="0" err="1" smtClean="0">
                <a:latin typeface="Times New Roman"/>
                <a:cs typeface="Times New Roman"/>
              </a:rPr>
              <a:t>δ</a:t>
            </a:r>
            <a:r>
              <a:rPr lang="en-US" altLang="ja-JP" sz="1400" i="1" dirty="0" err="1">
                <a:latin typeface="Times New Roman"/>
                <a:cs typeface="Times New Roman"/>
              </a:rPr>
              <a:t>y</a:t>
            </a:r>
            <a:endParaRPr kumimoji="1" lang="ja-JP" altLang="en-US" sz="1400" i="1" dirty="0" smtClean="0">
              <a:latin typeface="Times New Roman"/>
              <a:cs typeface="Times New Roman"/>
            </a:endParaRPr>
          </a:p>
        </p:txBody>
      </p:sp>
      <p:sp>
        <p:nvSpPr>
          <p:cNvPr id="39" name="正方形/長方形 38"/>
          <p:cNvSpPr/>
          <p:nvPr/>
        </p:nvSpPr>
        <p:spPr>
          <a:xfrm>
            <a:off x="1075166" y="6031075"/>
            <a:ext cx="4064000" cy="261610"/>
          </a:xfrm>
          <a:prstGeom prst="rect">
            <a:avLst/>
          </a:prstGeom>
        </p:spPr>
        <p:txBody>
          <a:bodyPr wrap="square">
            <a:spAutoFit/>
          </a:bodyPr>
          <a:lstStyle/>
          <a:p>
            <a:r>
              <a:rPr lang="en-US" altLang="ja-JP" sz="1050" i="1" dirty="0" smtClean="0">
                <a:latin typeface="Times New Roman"/>
                <a:cs typeface="Times New Roman"/>
              </a:rPr>
              <a:t>1</a:t>
            </a:r>
            <a:r>
              <a:rPr lang="en-US" altLang="ja-JP" sz="1050" i="1" dirty="0">
                <a:latin typeface="Times New Roman"/>
                <a:cs typeface="Times New Roman"/>
              </a:rPr>
              <a:t>/d </a:t>
            </a:r>
            <a:r>
              <a:rPr lang="en-US" altLang="ja-JP" sz="1050" dirty="0">
                <a:latin typeface="Times New Roman"/>
                <a:cs typeface="Times New Roman"/>
              </a:rPr>
              <a:t>= 1200/mm , </a:t>
            </a:r>
            <a:r>
              <a:rPr lang="en-US" altLang="ja-JP" sz="1050" i="1" dirty="0" err="1">
                <a:latin typeface="Times New Roman"/>
                <a:cs typeface="Times New Roman"/>
              </a:rPr>
              <a:t>θ</a:t>
            </a:r>
            <a:r>
              <a:rPr lang="en-US" altLang="ja-JP" sz="1050" i="1" baseline="-25000" dirty="0" err="1">
                <a:latin typeface="Times New Roman"/>
                <a:cs typeface="Times New Roman"/>
              </a:rPr>
              <a:t>g</a:t>
            </a:r>
            <a:r>
              <a:rPr lang="en-US" altLang="ja-JP" sz="1050" i="1" dirty="0">
                <a:latin typeface="Times New Roman"/>
                <a:cs typeface="Times New Roman"/>
              </a:rPr>
              <a:t> </a:t>
            </a:r>
            <a:r>
              <a:rPr lang="en-US" altLang="ja-JP" sz="1050" dirty="0">
                <a:latin typeface="Times New Roman"/>
                <a:cs typeface="Times New Roman"/>
              </a:rPr>
              <a:t>= </a:t>
            </a:r>
            <a:r>
              <a:rPr lang="en-US" altLang="ja-JP" sz="1050" dirty="0" smtClean="0">
                <a:latin typeface="Times New Roman"/>
                <a:cs typeface="Times New Roman"/>
              </a:rPr>
              <a:t>63°</a:t>
            </a:r>
            <a:r>
              <a:rPr lang="en-US" altLang="ja-JP" sz="1050" dirty="0">
                <a:latin typeface="Times New Roman"/>
                <a:cs typeface="Times New Roman"/>
              </a:rPr>
              <a:t>, </a:t>
            </a:r>
            <a:r>
              <a:rPr lang="en-US" altLang="ja-JP" sz="1050" i="1" dirty="0" err="1">
                <a:latin typeface="Times New Roman"/>
                <a:cs typeface="Times New Roman"/>
              </a:rPr>
              <a:t>Δλ</a:t>
            </a:r>
            <a:r>
              <a:rPr lang="en-US" altLang="ja-JP" sz="1050" dirty="0">
                <a:latin typeface="Times New Roman"/>
                <a:cs typeface="Times New Roman"/>
              </a:rPr>
              <a:t> = </a:t>
            </a:r>
            <a:r>
              <a:rPr lang="en-US" altLang="ja-JP" sz="1050" dirty="0" smtClean="0">
                <a:latin typeface="Times New Roman"/>
                <a:cs typeface="Times New Roman"/>
              </a:rPr>
              <a:t>10.4 </a:t>
            </a:r>
            <a:r>
              <a:rPr lang="en-US" altLang="ja-JP" sz="1050" dirty="0">
                <a:latin typeface="Times New Roman"/>
                <a:cs typeface="Times New Roman"/>
              </a:rPr>
              <a:t>nm, </a:t>
            </a:r>
            <a:r>
              <a:rPr lang="en-US" altLang="ja-JP" sz="1050" i="1" dirty="0">
                <a:latin typeface="Times New Roman"/>
                <a:cs typeface="Times New Roman"/>
              </a:rPr>
              <a:t>W</a:t>
            </a:r>
            <a:r>
              <a:rPr lang="en-US" altLang="ja-JP" sz="1050" dirty="0">
                <a:latin typeface="Times New Roman"/>
                <a:cs typeface="Times New Roman"/>
              </a:rPr>
              <a:t> = 8 mm, </a:t>
            </a:r>
            <a:r>
              <a:rPr lang="en-US" altLang="ja-JP" sz="1050" i="1" dirty="0" err="1">
                <a:latin typeface="Times New Roman"/>
                <a:cs typeface="Times New Roman"/>
              </a:rPr>
              <a:t>λ</a:t>
            </a:r>
            <a:r>
              <a:rPr lang="en-US" altLang="ja-JP" sz="1050" dirty="0">
                <a:latin typeface="Times New Roman"/>
                <a:cs typeface="Times New Roman"/>
              </a:rPr>
              <a:t> = 1550 nm </a:t>
            </a:r>
            <a:endParaRPr lang="ja-JP" altLang="en-US" sz="1050" dirty="0">
              <a:latin typeface="Times New Roman"/>
              <a:cs typeface="Times New Roman"/>
            </a:endParaRPr>
          </a:p>
        </p:txBody>
      </p:sp>
    </p:spTree>
    <p:extLst>
      <p:ext uri="{BB962C8B-B14F-4D97-AF65-F5344CB8AC3E}">
        <p14:creationId xmlns:p14="http://schemas.microsoft.com/office/powerpoint/2010/main" val="16615592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 y="152216"/>
            <a:ext cx="9906000" cy="923330"/>
          </a:xfrm>
          <a:prstGeom prst="rect">
            <a:avLst/>
          </a:prstGeom>
          <a:noFill/>
        </p:spPr>
        <p:txBody>
          <a:bodyPr wrap="square" rtlCol="0">
            <a:spAutoFit/>
          </a:bodyPr>
          <a:lstStyle/>
          <a:p>
            <a:pPr algn="ctr"/>
            <a:r>
              <a:rPr lang="en-US" altLang="ja-JP" sz="5400" b="1" dirty="0" smtClean="0">
                <a:latin typeface="Arial"/>
                <a:ea typeface="ヒラギノ丸ゴ ProN W4"/>
                <a:cs typeface="Arial"/>
              </a:rPr>
              <a:t>Confocal optical microscopy</a:t>
            </a:r>
            <a:endParaRPr lang="ja-JP" altLang="en-US" sz="5400" b="1" dirty="0">
              <a:latin typeface="Arial"/>
              <a:ea typeface="ヒラギノ丸ゴ ProN W4"/>
              <a:cs typeface="Arial"/>
            </a:endParaRPr>
          </a:p>
        </p:txBody>
      </p:sp>
      <p:pic>
        <p:nvPicPr>
          <p:cNvPr id="5" name="図 4"/>
          <p:cNvPicPr>
            <a:picLocks noChangeAspect="1"/>
          </p:cNvPicPr>
          <p:nvPr/>
        </p:nvPicPr>
        <p:blipFill>
          <a:blip r:embed="rId3"/>
          <a:stretch>
            <a:fillRect/>
          </a:stretch>
        </p:blipFill>
        <p:spPr>
          <a:xfrm>
            <a:off x="322675" y="1159274"/>
            <a:ext cx="4876801" cy="4152900"/>
          </a:xfrm>
          <a:prstGeom prst="rect">
            <a:avLst/>
          </a:prstGeom>
        </p:spPr>
      </p:pic>
      <p:pic>
        <p:nvPicPr>
          <p:cNvPr id="7" name="図 6"/>
          <p:cNvPicPr>
            <a:picLocks noChangeAspect="1"/>
          </p:cNvPicPr>
          <p:nvPr/>
        </p:nvPicPr>
        <p:blipFill>
          <a:blip r:embed="rId4"/>
          <a:stretch>
            <a:fillRect/>
          </a:stretch>
        </p:blipFill>
        <p:spPr>
          <a:xfrm>
            <a:off x="6057426" y="1048331"/>
            <a:ext cx="3441700" cy="2794000"/>
          </a:xfrm>
          <a:prstGeom prst="rect">
            <a:avLst/>
          </a:prstGeom>
        </p:spPr>
      </p:pic>
      <p:pic>
        <p:nvPicPr>
          <p:cNvPr id="8" name="図 7"/>
          <p:cNvPicPr>
            <a:picLocks noChangeAspect="1"/>
          </p:cNvPicPr>
          <p:nvPr/>
        </p:nvPicPr>
        <p:blipFill>
          <a:blip r:embed="rId5"/>
          <a:stretch>
            <a:fillRect/>
          </a:stretch>
        </p:blipFill>
        <p:spPr>
          <a:xfrm>
            <a:off x="6145391" y="3956961"/>
            <a:ext cx="3429000" cy="2819400"/>
          </a:xfrm>
          <a:prstGeom prst="rect">
            <a:avLst/>
          </a:prstGeom>
        </p:spPr>
      </p:pic>
      <p:sp>
        <p:nvSpPr>
          <p:cNvPr id="10" name="正方形/長方形 9"/>
          <p:cNvSpPr/>
          <p:nvPr/>
        </p:nvSpPr>
        <p:spPr>
          <a:xfrm>
            <a:off x="2" y="6488668"/>
            <a:ext cx="3185487" cy="369332"/>
          </a:xfrm>
          <a:prstGeom prst="rect">
            <a:avLst/>
          </a:prstGeom>
        </p:spPr>
        <p:txBody>
          <a:bodyPr wrap="none">
            <a:spAutoFit/>
          </a:bodyPr>
          <a:lstStyle/>
          <a:p>
            <a:r>
              <a:rPr lang="en-US" altLang="ja-JP" dirty="0">
                <a:solidFill>
                  <a:srgbClr val="8000FF"/>
                </a:solidFill>
              </a:rPr>
              <a:t>http://</a:t>
            </a:r>
            <a:r>
              <a:rPr lang="en-US" altLang="ja-JP" dirty="0" err="1">
                <a:solidFill>
                  <a:srgbClr val="8000FF"/>
                </a:solidFill>
              </a:rPr>
              <a:t>bioimaging.jp</a:t>
            </a:r>
            <a:r>
              <a:rPr lang="en-US" altLang="ja-JP" dirty="0">
                <a:solidFill>
                  <a:srgbClr val="8000FF"/>
                </a:solidFill>
              </a:rPr>
              <a:t>/learn/023/</a:t>
            </a:r>
            <a:endParaRPr lang="ja-JP" altLang="en-US" dirty="0">
              <a:solidFill>
                <a:srgbClr val="8000FF"/>
              </a:solidFill>
            </a:endParaRPr>
          </a:p>
        </p:txBody>
      </p:sp>
      <p:sp>
        <p:nvSpPr>
          <p:cNvPr id="9" name="テキスト ボックス 8"/>
          <p:cNvSpPr txBox="1"/>
          <p:nvPr/>
        </p:nvSpPr>
        <p:spPr>
          <a:xfrm>
            <a:off x="884295" y="5284496"/>
            <a:ext cx="3045726" cy="1200329"/>
          </a:xfrm>
          <a:prstGeom prst="rect">
            <a:avLst/>
          </a:prstGeom>
          <a:noFill/>
        </p:spPr>
        <p:txBody>
          <a:bodyPr wrap="none" rtlCol="0">
            <a:spAutoFit/>
          </a:bodyPr>
          <a:lstStyle/>
          <a:p>
            <a:r>
              <a:rPr lang="en-US" altLang="ja-JP" dirty="0" smtClean="0">
                <a:solidFill>
                  <a:srgbClr val="FF0000"/>
                </a:solidFill>
                <a:latin typeface="Arial"/>
                <a:cs typeface="Arial"/>
              </a:rPr>
              <a:t>Detect signal at focal plane</a:t>
            </a:r>
          </a:p>
          <a:p>
            <a:r>
              <a:rPr lang="ja-JP" altLang="en-US" dirty="0" smtClean="0">
                <a:solidFill>
                  <a:srgbClr val="FF0000"/>
                </a:solidFill>
                <a:latin typeface="Arial"/>
                <a:cs typeface="Arial"/>
              </a:rPr>
              <a:t>・</a:t>
            </a:r>
            <a:r>
              <a:rPr lang="en-US" altLang="ja-JP" dirty="0" smtClean="0">
                <a:solidFill>
                  <a:srgbClr val="FF0000"/>
                </a:solidFill>
                <a:latin typeface="Arial"/>
                <a:cs typeface="Arial"/>
              </a:rPr>
              <a:t>No stray light</a:t>
            </a:r>
          </a:p>
          <a:p>
            <a:r>
              <a:rPr kumimoji="1" lang="ja-JP" altLang="en-US" dirty="0" smtClean="0">
                <a:solidFill>
                  <a:srgbClr val="FF0000"/>
                </a:solidFill>
                <a:latin typeface="Arial"/>
                <a:cs typeface="Arial"/>
              </a:rPr>
              <a:t>・</a:t>
            </a:r>
            <a:r>
              <a:rPr kumimoji="1" lang="en-US" altLang="ja-JP" dirty="0" smtClean="0">
                <a:solidFill>
                  <a:srgbClr val="FF0000"/>
                </a:solidFill>
                <a:latin typeface="Arial"/>
                <a:cs typeface="Arial"/>
              </a:rPr>
              <a:t>Depth resolution</a:t>
            </a:r>
          </a:p>
          <a:p>
            <a:r>
              <a:rPr kumimoji="1" lang="ja-JP" altLang="en-US" dirty="0" smtClean="0">
                <a:solidFill>
                  <a:srgbClr val="FF0000"/>
                </a:solidFill>
                <a:latin typeface="Arial"/>
                <a:cs typeface="Arial"/>
              </a:rPr>
              <a:t>・</a:t>
            </a:r>
            <a:r>
              <a:rPr kumimoji="1" lang="en-US" altLang="ja-JP" dirty="0" smtClean="0">
                <a:solidFill>
                  <a:srgbClr val="FF0000"/>
                </a:solidFill>
                <a:latin typeface="Arial"/>
                <a:cs typeface="Arial"/>
              </a:rPr>
              <a:t>Applicable for thick sample</a:t>
            </a:r>
            <a:endParaRPr kumimoji="1" lang="ja-JP" altLang="en-US" dirty="0">
              <a:solidFill>
                <a:srgbClr val="FF0000"/>
              </a:solidFill>
              <a:latin typeface="Arial"/>
              <a:cs typeface="Arial"/>
            </a:endParaRPr>
          </a:p>
        </p:txBody>
      </p:sp>
      <p:sp>
        <p:nvSpPr>
          <p:cNvPr id="11" name="テキスト ボックス 10"/>
          <p:cNvSpPr txBox="1"/>
          <p:nvPr/>
        </p:nvSpPr>
        <p:spPr>
          <a:xfrm>
            <a:off x="1005445" y="1923448"/>
            <a:ext cx="1187965" cy="553998"/>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Confocal</a:t>
            </a:r>
          </a:p>
          <a:p>
            <a:pPr algn="ctr"/>
            <a:r>
              <a:rPr kumimoji="1" lang="en-US" altLang="ja-JP" dirty="0" smtClean="0">
                <a:latin typeface="Arial"/>
                <a:cs typeface="Arial"/>
              </a:rPr>
              <a:t>Pinhole</a:t>
            </a:r>
            <a:endParaRPr kumimoji="1" lang="ja-JP" altLang="en-US" dirty="0">
              <a:latin typeface="Arial"/>
              <a:cs typeface="Arial"/>
            </a:endParaRPr>
          </a:p>
        </p:txBody>
      </p:sp>
      <p:sp>
        <p:nvSpPr>
          <p:cNvPr id="13" name="正方形/長方形 12"/>
          <p:cNvSpPr/>
          <p:nvPr/>
        </p:nvSpPr>
        <p:spPr>
          <a:xfrm>
            <a:off x="477731" y="4397834"/>
            <a:ext cx="1400055" cy="48259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322675" y="4530866"/>
            <a:ext cx="1531199" cy="276999"/>
          </a:xfrm>
          <a:prstGeom prst="rect">
            <a:avLst/>
          </a:prstGeom>
          <a:solidFill>
            <a:schemeClr val="bg1"/>
          </a:solidFill>
        </p:spPr>
        <p:txBody>
          <a:bodyPr wrap="square" tIns="0" bIns="0" rtlCol="0">
            <a:spAutoFit/>
          </a:bodyPr>
          <a:lstStyle/>
          <a:p>
            <a:pPr algn="ctr"/>
            <a:r>
              <a:rPr kumimoji="1" lang="en-US" altLang="ja-JP" dirty="0" smtClean="0">
                <a:latin typeface="Arial"/>
                <a:cs typeface="Arial"/>
              </a:rPr>
              <a:t>Focal plane</a:t>
            </a:r>
            <a:endParaRPr kumimoji="1" lang="ja-JP" altLang="en-US" dirty="0">
              <a:latin typeface="Arial"/>
              <a:cs typeface="Arial"/>
            </a:endParaRPr>
          </a:p>
        </p:txBody>
      </p:sp>
      <p:sp>
        <p:nvSpPr>
          <p:cNvPr id="14" name="テキスト ボックス 13"/>
          <p:cNvSpPr txBox="1"/>
          <p:nvPr/>
        </p:nvSpPr>
        <p:spPr>
          <a:xfrm>
            <a:off x="3668277" y="1266044"/>
            <a:ext cx="1531199" cy="738664"/>
          </a:xfrm>
          <a:prstGeom prst="rect">
            <a:avLst/>
          </a:prstGeom>
          <a:solidFill>
            <a:schemeClr val="bg1"/>
          </a:solidFill>
        </p:spPr>
        <p:txBody>
          <a:bodyPr wrap="square" tIns="0" bIns="0" rtlCol="0">
            <a:spAutoFit/>
          </a:bodyPr>
          <a:lstStyle/>
          <a:p>
            <a:pPr algn="ctr"/>
            <a:r>
              <a:rPr kumimoji="1" lang="en-US" altLang="ja-JP" sz="1600" dirty="0" smtClean="0">
                <a:latin typeface="Arial"/>
                <a:cs typeface="Arial"/>
              </a:rPr>
              <a:t>Obtain information at the focal plane</a:t>
            </a:r>
            <a:endParaRPr kumimoji="1" lang="ja-JP" altLang="en-US" sz="1600" dirty="0">
              <a:latin typeface="Arial"/>
              <a:cs typeface="Arial"/>
            </a:endParaRPr>
          </a:p>
        </p:txBody>
      </p:sp>
      <p:sp>
        <p:nvSpPr>
          <p:cNvPr id="15" name="テキスト ボックス 14"/>
          <p:cNvSpPr txBox="1"/>
          <p:nvPr/>
        </p:nvSpPr>
        <p:spPr>
          <a:xfrm>
            <a:off x="477733" y="1129970"/>
            <a:ext cx="2416055" cy="738664"/>
          </a:xfrm>
          <a:prstGeom prst="rect">
            <a:avLst/>
          </a:prstGeom>
          <a:solidFill>
            <a:schemeClr val="bg1"/>
          </a:solidFill>
        </p:spPr>
        <p:txBody>
          <a:bodyPr wrap="square" tIns="0" bIns="0" rtlCol="0">
            <a:spAutoFit/>
          </a:bodyPr>
          <a:lstStyle/>
          <a:p>
            <a:pPr algn="ctr"/>
            <a:r>
              <a:rPr kumimoji="1" lang="en-US" altLang="ja-JP" sz="1600" dirty="0" smtClean="0">
                <a:latin typeface="Arial"/>
                <a:cs typeface="Arial"/>
              </a:rPr>
              <a:t>Light coming from the focal plane can pass through the pinhole</a:t>
            </a:r>
            <a:endParaRPr kumimoji="1" lang="ja-JP" altLang="en-US" sz="1600" dirty="0">
              <a:latin typeface="Arial"/>
              <a:cs typeface="Arial"/>
            </a:endParaRPr>
          </a:p>
        </p:txBody>
      </p:sp>
      <p:sp>
        <p:nvSpPr>
          <p:cNvPr id="16" name="テキスト ボックス 15"/>
          <p:cNvSpPr txBox="1"/>
          <p:nvPr/>
        </p:nvSpPr>
        <p:spPr>
          <a:xfrm>
            <a:off x="6841537" y="3600265"/>
            <a:ext cx="1940455" cy="338554"/>
          </a:xfrm>
          <a:prstGeom prst="rect">
            <a:avLst/>
          </a:prstGeom>
          <a:solidFill>
            <a:srgbClr val="FFFFFF"/>
          </a:solidFill>
        </p:spPr>
        <p:txBody>
          <a:bodyPr wrap="none" rtlCol="0">
            <a:spAutoFit/>
          </a:bodyPr>
          <a:lstStyle/>
          <a:p>
            <a:r>
              <a:rPr kumimoji="1" lang="en-US" altLang="ja-JP" sz="1600" dirty="0" smtClean="0">
                <a:latin typeface="Arial"/>
                <a:ea typeface="ヒラギノ丸ゴ ProN W4"/>
                <a:cs typeface="Arial"/>
              </a:rPr>
              <a:t>Normal microscopy</a:t>
            </a:r>
            <a:endParaRPr kumimoji="1" lang="ja-JP" altLang="en-US" sz="1600" dirty="0">
              <a:latin typeface="Arial"/>
              <a:ea typeface="ヒラギノ丸ゴ ProN W4"/>
              <a:cs typeface="Arial"/>
            </a:endParaRPr>
          </a:p>
        </p:txBody>
      </p:sp>
      <p:sp>
        <p:nvSpPr>
          <p:cNvPr id="17" name="テキスト ボックス 16"/>
          <p:cNvSpPr txBox="1"/>
          <p:nvPr/>
        </p:nvSpPr>
        <p:spPr>
          <a:xfrm>
            <a:off x="6814324" y="6519446"/>
            <a:ext cx="2089033" cy="338554"/>
          </a:xfrm>
          <a:prstGeom prst="rect">
            <a:avLst/>
          </a:prstGeom>
          <a:solidFill>
            <a:srgbClr val="FFFFFF"/>
          </a:solidFill>
        </p:spPr>
        <p:txBody>
          <a:bodyPr wrap="none" rtlCol="0">
            <a:spAutoFit/>
          </a:bodyPr>
          <a:lstStyle/>
          <a:p>
            <a:r>
              <a:rPr kumimoji="1" lang="en-US" altLang="ja-JP" sz="1600" dirty="0" smtClean="0">
                <a:latin typeface="Arial"/>
                <a:ea typeface="ヒラギノ丸ゴ ProN W4"/>
                <a:cs typeface="Arial"/>
              </a:rPr>
              <a:t>Confocal microscopy</a:t>
            </a:r>
            <a:endParaRPr kumimoji="1" lang="ja-JP" altLang="en-US" sz="1600" dirty="0">
              <a:latin typeface="Arial"/>
              <a:ea typeface="ヒラギノ丸ゴ ProN W4"/>
              <a:cs typeface="Arial"/>
            </a:endParaRPr>
          </a:p>
        </p:txBody>
      </p:sp>
    </p:spTree>
    <p:extLst>
      <p:ext uri="{BB962C8B-B14F-4D97-AF65-F5344CB8AC3E}">
        <p14:creationId xmlns:p14="http://schemas.microsoft.com/office/powerpoint/2010/main" val="36042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340755" y="5576206"/>
            <a:ext cx="3055200" cy="461665"/>
          </a:xfrm>
          <a:prstGeom prst="rect">
            <a:avLst/>
          </a:prstGeom>
          <a:solidFill>
            <a:schemeClr val="tx1"/>
          </a:solidFill>
        </p:spPr>
        <p:txBody>
          <a:bodyPr wrap="square">
            <a:spAutoFit/>
          </a:bodyPr>
          <a:lstStyle/>
          <a:p>
            <a:r>
              <a:rPr lang="en-US" altLang="ja-JP" sz="2400" dirty="0" smtClean="0">
                <a:solidFill>
                  <a:schemeClr val="bg1"/>
                </a:solidFill>
                <a:latin typeface="Arial"/>
                <a:cs typeface="Arial"/>
              </a:rPr>
              <a:t>Optical configuration</a:t>
            </a:r>
            <a:endParaRPr lang="en-US" sz="2400" dirty="0">
              <a:solidFill>
                <a:schemeClr val="bg1"/>
              </a:solidFill>
              <a:latin typeface="Arial"/>
              <a:cs typeface="Arial"/>
            </a:endParaRPr>
          </a:p>
        </p:txBody>
      </p:sp>
      <p:sp>
        <p:nvSpPr>
          <p:cNvPr id="11" name="Rectangle 10"/>
          <p:cNvSpPr/>
          <p:nvPr/>
        </p:nvSpPr>
        <p:spPr>
          <a:xfrm>
            <a:off x="704076" y="5984341"/>
            <a:ext cx="4953000" cy="369332"/>
          </a:xfrm>
          <a:prstGeom prst="rect">
            <a:avLst/>
          </a:prstGeom>
        </p:spPr>
        <p:txBody>
          <a:bodyPr>
            <a:spAutoFit/>
          </a:bodyPr>
          <a:lstStyle/>
          <a:p>
            <a:r>
              <a:rPr lang="fi-FI" dirty="0">
                <a:solidFill>
                  <a:srgbClr val="8000FF"/>
                </a:solidFill>
                <a:latin typeface="Arial"/>
                <a:cs typeface="Arial"/>
              </a:rPr>
              <a:t>http://bioimaging.jp/learn/023/index_2.html</a:t>
            </a:r>
            <a:endParaRPr lang="en-US" dirty="0">
              <a:solidFill>
                <a:srgbClr val="8000FF"/>
              </a:solidFill>
              <a:latin typeface="Arial"/>
              <a:cs typeface="Arial"/>
            </a:endParaRPr>
          </a:p>
        </p:txBody>
      </p:sp>
      <p:sp>
        <p:nvSpPr>
          <p:cNvPr id="16" name="Rectangle 8"/>
          <p:cNvSpPr/>
          <p:nvPr/>
        </p:nvSpPr>
        <p:spPr>
          <a:xfrm>
            <a:off x="6406445" y="4899714"/>
            <a:ext cx="3091342" cy="830997"/>
          </a:xfrm>
          <a:prstGeom prst="rect">
            <a:avLst/>
          </a:prstGeom>
          <a:solidFill>
            <a:srgbClr val="000000"/>
          </a:solidFill>
        </p:spPr>
        <p:txBody>
          <a:bodyPr wrap="square">
            <a:spAutoFit/>
          </a:bodyPr>
          <a:lstStyle/>
          <a:p>
            <a:pPr algn="ctr"/>
            <a:r>
              <a:rPr lang="en-US" sz="2400" dirty="0" smtClean="0">
                <a:solidFill>
                  <a:srgbClr val="FFFFFF"/>
                </a:solidFill>
                <a:latin typeface="Arial"/>
                <a:cs typeface="Arial"/>
              </a:rPr>
              <a:t>Raster scanning of a focused laser spot</a:t>
            </a:r>
            <a:endParaRPr lang="en-US" sz="2400" dirty="0">
              <a:solidFill>
                <a:srgbClr val="FFFFFF"/>
              </a:solidFill>
              <a:latin typeface="Arial"/>
              <a:cs typeface="Arial"/>
            </a:endParaRPr>
          </a:p>
        </p:txBody>
      </p:sp>
      <p:sp>
        <p:nvSpPr>
          <p:cNvPr id="17" name="Rectangle 11"/>
          <p:cNvSpPr/>
          <p:nvPr/>
        </p:nvSpPr>
        <p:spPr>
          <a:xfrm>
            <a:off x="6406446" y="5684866"/>
            <a:ext cx="3223959" cy="369332"/>
          </a:xfrm>
          <a:prstGeom prst="rect">
            <a:avLst/>
          </a:prstGeom>
        </p:spPr>
        <p:txBody>
          <a:bodyPr wrap="none">
            <a:spAutoFit/>
          </a:bodyPr>
          <a:lstStyle/>
          <a:p>
            <a:r>
              <a:rPr lang="fi-FI" dirty="0">
                <a:solidFill>
                  <a:srgbClr val="8000FF"/>
                </a:solidFill>
                <a:latin typeface="Arial"/>
                <a:cs typeface="Arial"/>
              </a:rPr>
              <a:t>http://bioimaging.jp/learn/023/</a:t>
            </a:r>
            <a:endParaRPr lang="en-US" dirty="0">
              <a:solidFill>
                <a:srgbClr val="8000FF"/>
              </a:solidFill>
              <a:latin typeface="Arial"/>
              <a:cs typeface="Arial"/>
            </a:endParaRPr>
          </a:p>
        </p:txBody>
      </p:sp>
      <p:pic>
        <p:nvPicPr>
          <p:cNvPr id="18" name="Picture 3"/>
          <p:cNvPicPr>
            <a:picLocks noChangeAspect="1"/>
          </p:cNvPicPr>
          <p:nvPr/>
        </p:nvPicPr>
        <p:blipFill>
          <a:blip r:embed="rId3"/>
          <a:stretch>
            <a:fillRect/>
          </a:stretch>
        </p:blipFill>
        <p:spPr>
          <a:xfrm>
            <a:off x="6514631" y="1766734"/>
            <a:ext cx="3175000" cy="3124200"/>
          </a:xfrm>
          <a:prstGeom prst="rect">
            <a:avLst/>
          </a:prstGeom>
        </p:spPr>
      </p:pic>
      <p:sp>
        <p:nvSpPr>
          <p:cNvPr id="2" name="Title 1"/>
          <p:cNvSpPr>
            <a:spLocks noGrp="1"/>
          </p:cNvSpPr>
          <p:nvPr>
            <p:ph type="title"/>
          </p:nvPr>
        </p:nvSpPr>
        <p:spPr>
          <a:xfrm>
            <a:off x="128716" y="259075"/>
            <a:ext cx="9777286" cy="732041"/>
          </a:xfrm>
        </p:spPr>
        <p:txBody>
          <a:bodyPr>
            <a:noAutofit/>
          </a:bodyPr>
          <a:lstStyle/>
          <a:p>
            <a:pPr algn="ctr"/>
            <a:r>
              <a:rPr lang="en-US" altLang="ja-JP" sz="4800" u="none" dirty="0">
                <a:latin typeface="Arial"/>
                <a:ea typeface="ヒラギノ丸ゴ ProN W4"/>
                <a:cs typeface="Arial"/>
              </a:rPr>
              <a:t>Confocal </a:t>
            </a:r>
            <a:r>
              <a:rPr lang="en-US" altLang="ja-JP" sz="4800" u="none" dirty="0" smtClean="0">
                <a:latin typeface="Arial"/>
                <a:ea typeface="ヒラギノ丸ゴ ProN W4"/>
                <a:cs typeface="Arial"/>
              </a:rPr>
              <a:t>laser </a:t>
            </a:r>
            <a:r>
              <a:rPr lang="en-US" altLang="ja-JP" sz="4800" u="none" dirty="0">
                <a:latin typeface="Arial"/>
                <a:ea typeface="ヒラギノ丸ゴ ProN W4"/>
                <a:cs typeface="Arial"/>
              </a:rPr>
              <a:t>microscopy</a:t>
            </a:r>
          </a:p>
        </p:txBody>
      </p:sp>
      <p:sp>
        <p:nvSpPr>
          <p:cNvPr id="4" name="テキスト ボックス 3"/>
          <p:cNvSpPr txBox="1"/>
          <p:nvPr/>
        </p:nvSpPr>
        <p:spPr>
          <a:xfrm>
            <a:off x="454301" y="6295689"/>
            <a:ext cx="9043486" cy="523220"/>
          </a:xfrm>
          <a:prstGeom prst="rect">
            <a:avLst/>
          </a:prstGeom>
          <a:solidFill>
            <a:srgbClr val="000090"/>
          </a:solidFill>
        </p:spPr>
        <p:txBody>
          <a:bodyPr wrap="none" rtlCol="0">
            <a:spAutoFit/>
          </a:bodyPr>
          <a:lstStyle/>
          <a:p>
            <a:r>
              <a:rPr lang="en-US" altLang="ja-JP" sz="2800" b="1" dirty="0" smtClean="0">
                <a:solidFill>
                  <a:srgbClr val="FFFF00"/>
                </a:solidFill>
                <a:latin typeface="Arial"/>
                <a:ea typeface="ヒラギノ丸ゴ ProN W4"/>
                <a:cs typeface="Arial"/>
              </a:rPr>
              <a:t>Faster image acquisition ! Higher spatial resolution!</a:t>
            </a:r>
            <a:endParaRPr kumimoji="1" lang="ja-JP" altLang="en-US" sz="2800" b="1" dirty="0">
              <a:solidFill>
                <a:srgbClr val="FFFF00"/>
              </a:solidFill>
              <a:latin typeface="Arial"/>
              <a:ea typeface="ヒラギノ丸ゴ ProN W4"/>
              <a:cs typeface="Arial"/>
            </a:endParaRPr>
          </a:p>
        </p:txBody>
      </p:sp>
      <p:sp>
        <p:nvSpPr>
          <p:cNvPr id="34" name="テキスト ボックス 33"/>
          <p:cNvSpPr txBox="1"/>
          <p:nvPr/>
        </p:nvSpPr>
        <p:spPr>
          <a:xfrm>
            <a:off x="8708260" y="2054359"/>
            <a:ext cx="1197743" cy="276999"/>
          </a:xfrm>
          <a:prstGeom prst="rect">
            <a:avLst/>
          </a:prstGeom>
          <a:solidFill>
            <a:schemeClr val="bg1"/>
          </a:solidFill>
        </p:spPr>
        <p:txBody>
          <a:bodyPr wrap="square" tIns="0" bIns="0" rtlCol="0">
            <a:spAutoFit/>
          </a:bodyPr>
          <a:lstStyle/>
          <a:p>
            <a:r>
              <a:rPr kumimoji="1" lang="en-US" altLang="ja-JP" dirty="0" smtClean="0">
                <a:latin typeface="Arial"/>
                <a:cs typeface="Arial"/>
              </a:rPr>
              <a:t>Objective</a:t>
            </a:r>
          </a:p>
        </p:txBody>
      </p:sp>
      <p:sp>
        <p:nvSpPr>
          <p:cNvPr id="35" name="テキスト ボックス 34"/>
          <p:cNvSpPr txBox="1"/>
          <p:nvPr/>
        </p:nvSpPr>
        <p:spPr>
          <a:xfrm>
            <a:off x="8491886" y="2689256"/>
            <a:ext cx="1414114" cy="276999"/>
          </a:xfrm>
          <a:prstGeom prst="rect">
            <a:avLst/>
          </a:prstGeom>
          <a:solidFill>
            <a:schemeClr val="bg1"/>
          </a:solidFill>
        </p:spPr>
        <p:txBody>
          <a:bodyPr wrap="square" tIns="0" bIns="0" rtlCol="0">
            <a:spAutoFit/>
          </a:bodyPr>
          <a:lstStyle/>
          <a:p>
            <a:r>
              <a:rPr kumimoji="1" lang="en-US" altLang="ja-JP" dirty="0" smtClean="0">
                <a:latin typeface="Arial"/>
                <a:cs typeface="Arial"/>
              </a:rPr>
              <a:t>Focal spot</a:t>
            </a:r>
          </a:p>
        </p:txBody>
      </p:sp>
      <p:sp>
        <p:nvSpPr>
          <p:cNvPr id="36" name="テキスト ボックス 35"/>
          <p:cNvSpPr txBox="1"/>
          <p:nvPr/>
        </p:nvSpPr>
        <p:spPr>
          <a:xfrm>
            <a:off x="8768303" y="3244486"/>
            <a:ext cx="1414114" cy="276999"/>
          </a:xfrm>
          <a:prstGeom prst="rect">
            <a:avLst/>
          </a:prstGeom>
          <a:solidFill>
            <a:schemeClr val="bg1"/>
          </a:solidFill>
        </p:spPr>
        <p:txBody>
          <a:bodyPr wrap="square" tIns="0" bIns="0" rtlCol="0">
            <a:spAutoFit/>
          </a:bodyPr>
          <a:lstStyle/>
          <a:p>
            <a:r>
              <a:rPr kumimoji="1" lang="en-US" altLang="ja-JP" dirty="0" smtClean="0">
                <a:latin typeface="Arial"/>
                <a:cs typeface="Arial"/>
              </a:rPr>
              <a:t>X direction</a:t>
            </a:r>
          </a:p>
        </p:txBody>
      </p:sp>
      <p:sp>
        <p:nvSpPr>
          <p:cNvPr id="37" name="テキスト ボックス 36"/>
          <p:cNvSpPr txBox="1"/>
          <p:nvPr/>
        </p:nvSpPr>
        <p:spPr>
          <a:xfrm>
            <a:off x="5657078" y="4001658"/>
            <a:ext cx="1330383" cy="276999"/>
          </a:xfrm>
          <a:prstGeom prst="rect">
            <a:avLst/>
          </a:prstGeom>
          <a:solidFill>
            <a:schemeClr val="bg1"/>
          </a:solidFill>
        </p:spPr>
        <p:txBody>
          <a:bodyPr wrap="square" tIns="0" bIns="0" rtlCol="0">
            <a:spAutoFit/>
          </a:bodyPr>
          <a:lstStyle/>
          <a:p>
            <a:pPr algn="r"/>
            <a:r>
              <a:rPr kumimoji="1" lang="en-US" altLang="ja-JP" dirty="0" smtClean="0">
                <a:latin typeface="Arial"/>
                <a:cs typeface="Arial"/>
              </a:rPr>
              <a:t>Y direction</a:t>
            </a:r>
          </a:p>
        </p:txBody>
      </p:sp>
      <p:pic>
        <p:nvPicPr>
          <p:cNvPr id="8" name="図 7" descr="fig8eng2.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 y="912762"/>
            <a:ext cx="5135880" cy="4663440"/>
          </a:xfrm>
          <a:prstGeom prst="rect">
            <a:avLst/>
          </a:prstGeom>
        </p:spPr>
      </p:pic>
    </p:spTree>
    <p:extLst>
      <p:ext uri="{BB962C8B-B14F-4D97-AF65-F5344CB8AC3E}">
        <p14:creationId xmlns:p14="http://schemas.microsoft.com/office/powerpoint/2010/main" val="174804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 y="218972"/>
            <a:ext cx="9905999" cy="830997"/>
          </a:xfrm>
          <a:prstGeom prst="rect">
            <a:avLst/>
          </a:prstGeom>
          <a:noFill/>
        </p:spPr>
        <p:txBody>
          <a:bodyPr wrap="square" rtlCol="0">
            <a:spAutoFit/>
          </a:bodyPr>
          <a:lstStyle/>
          <a:p>
            <a:pPr algn="ctr"/>
            <a:r>
              <a:rPr lang="en-US" altLang="ja-JP" sz="4800" dirty="0" smtClean="0">
                <a:latin typeface="Arial"/>
                <a:ea typeface="ヒラギノ丸ゴ ProN W4"/>
                <a:cs typeface="Arial"/>
              </a:rPr>
              <a:t>Fast confocal microscopy</a:t>
            </a:r>
            <a:endParaRPr kumimoji="1" lang="ja-JP" altLang="en-US" sz="4800" dirty="0">
              <a:latin typeface="Arial"/>
              <a:ea typeface="ヒラギノ丸ゴ ProN W4"/>
              <a:cs typeface="Arial"/>
            </a:endParaRPr>
          </a:p>
        </p:txBody>
      </p:sp>
      <p:pic>
        <p:nvPicPr>
          <p:cNvPr id="12" name="図 11"/>
          <p:cNvPicPr>
            <a:picLocks noChangeAspect="1"/>
          </p:cNvPicPr>
          <p:nvPr/>
        </p:nvPicPr>
        <p:blipFill>
          <a:blip r:embed="rId3"/>
          <a:stretch>
            <a:fillRect/>
          </a:stretch>
        </p:blipFill>
        <p:spPr>
          <a:xfrm>
            <a:off x="222477" y="1784605"/>
            <a:ext cx="9501582" cy="3985466"/>
          </a:xfrm>
          <a:prstGeom prst="rect">
            <a:avLst/>
          </a:prstGeom>
        </p:spPr>
      </p:pic>
      <p:sp>
        <p:nvSpPr>
          <p:cNvPr id="4" name="テキスト ボックス 3"/>
          <p:cNvSpPr txBox="1"/>
          <p:nvPr/>
        </p:nvSpPr>
        <p:spPr>
          <a:xfrm>
            <a:off x="1152072" y="2086432"/>
            <a:ext cx="1981282" cy="461665"/>
          </a:xfrm>
          <a:prstGeom prst="rect">
            <a:avLst/>
          </a:prstGeom>
          <a:solidFill>
            <a:schemeClr val="tx1"/>
          </a:solidFill>
        </p:spPr>
        <p:txBody>
          <a:bodyPr wrap="none" rtlCol="0">
            <a:spAutoFit/>
          </a:bodyPr>
          <a:lstStyle/>
          <a:p>
            <a:r>
              <a:rPr lang="en-US" altLang="ja-JP" sz="2400" dirty="0" smtClean="0">
                <a:solidFill>
                  <a:schemeClr val="bg1"/>
                </a:solidFill>
                <a:latin typeface="Arial"/>
                <a:cs typeface="Arial"/>
              </a:rPr>
              <a:t>Conventional</a:t>
            </a:r>
            <a:endParaRPr kumimoji="1" lang="ja-JP" altLang="en-US" sz="2400" dirty="0">
              <a:solidFill>
                <a:schemeClr val="bg1"/>
              </a:solidFill>
              <a:latin typeface="Arial"/>
              <a:cs typeface="Arial"/>
            </a:endParaRPr>
          </a:p>
        </p:txBody>
      </p:sp>
      <p:sp>
        <p:nvSpPr>
          <p:cNvPr id="6" name="テキスト ボックス 5"/>
          <p:cNvSpPr txBox="1"/>
          <p:nvPr/>
        </p:nvSpPr>
        <p:spPr>
          <a:xfrm>
            <a:off x="6992248" y="2017070"/>
            <a:ext cx="1399392" cy="461665"/>
          </a:xfrm>
          <a:prstGeom prst="rect">
            <a:avLst/>
          </a:prstGeom>
          <a:solidFill>
            <a:srgbClr val="0000FF"/>
          </a:solidFill>
        </p:spPr>
        <p:txBody>
          <a:bodyPr wrap="none" rtlCol="0">
            <a:spAutoFit/>
          </a:bodyPr>
          <a:lstStyle/>
          <a:p>
            <a:r>
              <a:rPr lang="en-US" altLang="ja-JP" sz="2400" dirty="0" smtClean="0">
                <a:solidFill>
                  <a:schemeClr val="bg1"/>
                </a:solidFill>
                <a:latin typeface="Arial"/>
                <a:cs typeface="Arial"/>
              </a:rPr>
              <a:t>Proposal</a:t>
            </a:r>
            <a:endParaRPr kumimoji="1" lang="ja-JP" altLang="en-US" sz="2400" dirty="0">
              <a:solidFill>
                <a:schemeClr val="bg1"/>
              </a:solidFill>
              <a:latin typeface="Arial"/>
              <a:cs typeface="Arial"/>
            </a:endParaRPr>
          </a:p>
        </p:txBody>
      </p:sp>
      <p:sp>
        <p:nvSpPr>
          <p:cNvPr id="5" name="テキスト ボックス 4"/>
          <p:cNvSpPr txBox="1"/>
          <p:nvPr/>
        </p:nvSpPr>
        <p:spPr>
          <a:xfrm>
            <a:off x="598713" y="2821211"/>
            <a:ext cx="3089025" cy="707886"/>
          </a:xfrm>
          <a:prstGeom prst="rect">
            <a:avLst/>
          </a:prstGeom>
          <a:solidFill>
            <a:schemeClr val="bg1"/>
          </a:solidFill>
        </p:spPr>
        <p:txBody>
          <a:bodyPr wrap="square" rtlCol="0">
            <a:spAutoFit/>
          </a:bodyPr>
          <a:lstStyle/>
          <a:p>
            <a:pPr algn="ctr"/>
            <a:r>
              <a:rPr kumimoji="1" lang="en-US" altLang="ja-JP" sz="2000" dirty="0" smtClean="0">
                <a:latin typeface="Arial"/>
                <a:cs typeface="Arial"/>
              </a:rPr>
              <a:t>Serial imaging based on</a:t>
            </a:r>
          </a:p>
          <a:p>
            <a:pPr algn="ctr"/>
            <a:r>
              <a:rPr kumimoji="1" lang="en-US" altLang="ja-JP" sz="2000" dirty="0" smtClean="0">
                <a:latin typeface="Arial"/>
                <a:cs typeface="Arial"/>
              </a:rPr>
              <a:t>mechanical scanning</a:t>
            </a:r>
            <a:endParaRPr kumimoji="1" lang="ja-JP" altLang="en-US" sz="2000" dirty="0">
              <a:latin typeface="Arial"/>
              <a:cs typeface="Arial"/>
            </a:endParaRPr>
          </a:p>
        </p:txBody>
      </p:sp>
      <p:sp>
        <p:nvSpPr>
          <p:cNvPr id="8" name="テキスト ボックス 7"/>
          <p:cNvSpPr txBox="1"/>
          <p:nvPr/>
        </p:nvSpPr>
        <p:spPr>
          <a:xfrm>
            <a:off x="6141357" y="2775856"/>
            <a:ext cx="3410858" cy="707886"/>
          </a:xfrm>
          <a:prstGeom prst="rect">
            <a:avLst/>
          </a:prstGeom>
          <a:solidFill>
            <a:schemeClr val="bg1"/>
          </a:solidFill>
        </p:spPr>
        <p:txBody>
          <a:bodyPr wrap="square" rtlCol="0">
            <a:spAutoFit/>
          </a:bodyPr>
          <a:lstStyle/>
          <a:p>
            <a:pPr algn="ctr"/>
            <a:r>
              <a:rPr kumimoji="1" lang="en-US" altLang="ja-JP" sz="2000" dirty="0" smtClean="0">
                <a:solidFill>
                  <a:srgbClr val="0000FF"/>
                </a:solidFill>
                <a:latin typeface="Arial"/>
                <a:cs typeface="Arial"/>
              </a:rPr>
              <a:t>One-shot imaging </a:t>
            </a:r>
            <a:r>
              <a:rPr lang="en-US" altLang="ja-JP" sz="2000" dirty="0" smtClean="0">
                <a:solidFill>
                  <a:srgbClr val="0000FF"/>
                </a:solidFill>
                <a:latin typeface="Arial"/>
                <a:cs typeface="Arial"/>
              </a:rPr>
              <a:t>based on parallel data acquisition</a:t>
            </a:r>
            <a:endParaRPr kumimoji="1" lang="ja-JP" altLang="en-US" sz="2000" dirty="0">
              <a:solidFill>
                <a:srgbClr val="0000FF"/>
              </a:solidFill>
              <a:latin typeface="Arial"/>
              <a:cs typeface="Arial"/>
            </a:endParaRPr>
          </a:p>
        </p:txBody>
      </p:sp>
      <p:sp>
        <p:nvSpPr>
          <p:cNvPr id="7" name="右矢印 6"/>
          <p:cNvSpPr/>
          <p:nvPr/>
        </p:nvSpPr>
        <p:spPr>
          <a:xfrm>
            <a:off x="3837215" y="2548097"/>
            <a:ext cx="2530927" cy="1560285"/>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latin typeface="Arial"/>
                <a:cs typeface="Arial"/>
              </a:rPr>
              <a:t>Optical comb</a:t>
            </a:r>
            <a:endParaRPr kumimoji="1" lang="ja-JP" altLang="en-US" sz="2400" dirty="0">
              <a:latin typeface="Arial"/>
              <a:cs typeface="Arial"/>
            </a:endParaRPr>
          </a:p>
        </p:txBody>
      </p:sp>
    </p:spTree>
    <p:extLst>
      <p:ext uri="{BB962C8B-B14F-4D97-AF65-F5344CB8AC3E}">
        <p14:creationId xmlns:p14="http://schemas.microsoft.com/office/powerpoint/2010/main" val="3713002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900" y="253436"/>
            <a:ext cx="8311880" cy="830997"/>
          </a:xfrm>
          <a:prstGeom prst="rect">
            <a:avLst/>
          </a:prstGeom>
          <a:noFill/>
        </p:spPr>
        <p:txBody>
          <a:bodyPr wrap="square" rtlCol="0">
            <a:spAutoFit/>
          </a:bodyPr>
          <a:lstStyle/>
          <a:p>
            <a:pPr algn="ctr"/>
            <a:r>
              <a:rPr kumimoji="1" lang="en-US" altLang="ja-JP" sz="4800" dirty="0" smtClean="0">
                <a:latin typeface="Arial"/>
                <a:ea typeface="ヒラギノ丸ゴ ProN W4"/>
                <a:cs typeface="Arial"/>
              </a:rPr>
              <a:t>Dimension-converting comb</a:t>
            </a:r>
            <a:endParaRPr kumimoji="1" lang="ja-JP" altLang="en-US" sz="4800" dirty="0">
              <a:latin typeface="Arial"/>
              <a:ea typeface="ヒラギノ丸ゴ ProN W4"/>
              <a:cs typeface="Arial"/>
            </a:endParaRPr>
          </a:p>
        </p:txBody>
      </p:sp>
      <p:sp>
        <p:nvSpPr>
          <p:cNvPr id="64" name="テキスト ボックス 63"/>
          <p:cNvSpPr txBox="1"/>
          <p:nvPr/>
        </p:nvSpPr>
        <p:spPr>
          <a:xfrm>
            <a:off x="569226" y="1380206"/>
            <a:ext cx="2596910" cy="2308324"/>
          </a:xfrm>
          <a:prstGeom prst="rect">
            <a:avLst/>
          </a:prstGeom>
          <a:noFill/>
          <a:ln w="38100" cmpd="sng">
            <a:solidFill>
              <a:schemeClr val="tx1"/>
            </a:solidFill>
          </a:ln>
        </p:spPr>
        <p:txBody>
          <a:bodyPr wrap="none" rtlCol="0">
            <a:spAutoFit/>
          </a:bodyPr>
          <a:lstStyle/>
          <a:p>
            <a:r>
              <a:rPr lang="en-US" altLang="ja-JP" sz="3600" dirty="0" smtClean="0">
                <a:latin typeface="Arial"/>
                <a:ea typeface="ヒラギノ丸ゴ ProN W4"/>
                <a:cs typeface="Arial"/>
              </a:rPr>
              <a:t>Temporal</a:t>
            </a:r>
          </a:p>
          <a:p>
            <a:r>
              <a:rPr lang="en-US" altLang="ja-JP" sz="3600" dirty="0" smtClean="0">
                <a:latin typeface="Arial"/>
                <a:ea typeface="ヒラギノ丸ゴ ProN W4"/>
                <a:cs typeface="Arial"/>
              </a:rPr>
              <a:t>Spatial</a:t>
            </a:r>
            <a:endParaRPr lang="ja-JP" altLang="en-US" sz="3600" dirty="0" smtClean="0">
              <a:latin typeface="Arial"/>
              <a:ea typeface="ヒラギノ丸ゴ ProN W4"/>
              <a:cs typeface="Arial"/>
            </a:endParaRPr>
          </a:p>
          <a:p>
            <a:r>
              <a:rPr lang="en-US" altLang="ja-JP" sz="3600" dirty="0" smtClean="0">
                <a:latin typeface="Arial"/>
                <a:ea typeface="ヒラギノ丸ゴ ProN W4"/>
                <a:cs typeface="Arial"/>
              </a:rPr>
              <a:t>Polarization</a:t>
            </a:r>
          </a:p>
          <a:p>
            <a:r>
              <a:rPr lang="en-US" altLang="ja-JP" sz="3600" dirty="0" err="1" smtClean="0">
                <a:latin typeface="Arial"/>
                <a:ea typeface="ヒラギノ丸ゴ ProN W4"/>
                <a:cs typeface="Arial"/>
              </a:rPr>
              <a:t>etc</a:t>
            </a:r>
            <a:endParaRPr lang="en-US" altLang="ja-JP" sz="3600" dirty="0" smtClean="0">
              <a:latin typeface="Arial"/>
              <a:ea typeface="ヒラギノ丸ゴ ProN W4"/>
              <a:cs typeface="Arial"/>
            </a:endParaRPr>
          </a:p>
        </p:txBody>
      </p:sp>
      <p:sp>
        <p:nvSpPr>
          <p:cNvPr id="19" name="右矢印 18"/>
          <p:cNvSpPr/>
          <p:nvPr/>
        </p:nvSpPr>
        <p:spPr>
          <a:xfrm>
            <a:off x="3438270" y="1621101"/>
            <a:ext cx="2646469" cy="1679271"/>
          </a:xfrm>
          <a:prstGeom prst="rightArrow">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2400" dirty="0" smtClean="0">
                <a:solidFill>
                  <a:srgbClr val="FFFF00"/>
                </a:solidFill>
                <a:latin typeface="Arial"/>
                <a:ea typeface="ヒラギノ丸ゴ ProN W4"/>
                <a:cs typeface="Arial"/>
              </a:rPr>
              <a:t>Convert to wavelength</a:t>
            </a:r>
            <a:endParaRPr kumimoji="1" lang="ja-JP" altLang="en-US" sz="2400" dirty="0">
              <a:solidFill>
                <a:srgbClr val="FFFF00"/>
              </a:solidFill>
              <a:latin typeface="Arial"/>
              <a:ea typeface="ヒラギノ丸ゴ ProN W4"/>
              <a:cs typeface="Arial"/>
            </a:endParaRPr>
          </a:p>
        </p:txBody>
      </p:sp>
      <p:cxnSp>
        <p:nvCxnSpPr>
          <p:cNvPr id="65" name="直線矢印コネクタ 64"/>
          <p:cNvCxnSpPr/>
          <p:nvPr/>
        </p:nvCxnSpPr>
        <p:spPr>
          <a:xfrm>
            <a:off x="6248745" y="3016707"/>
            <a:ext cx="3332026" cy="0"/>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p:cNvCxnSpPr/>
          <p:nvPr/>
        </p:nvCxnSpPr>
        <p:spPr>
          <a:xfrm flipV="1">
            <a:off x="6236185" y="1721781"/>
            <a:ext cx="0" cy="1301126"/>
          </a:xfrm>
          <a:prstGeom prst="straightConnector1">
            <a:avLst/>
          </a:prstGeom>
          <a:ln w="3810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69" name="図形グループ 68"/>
          <p:cNvGrpSpPr/>
          <p:nvPr/>
        </p:nvGrpSpPr>
        <p:grpSpPr>
          <a:xfrm>
            <a:off x="6512268" y="1928253"/>
            <a:ext cx="2649620" cy="1079264"/>
            <a:chOff x="529155" y="1768412"/>
            <a:chExt cx="2649620" cy="1079264"/>
          </a:xfrm>
        </p:grpSpPr>
        <p:cxnSp>
          <p:nvCxnSpPr>
            <p:cNvPr id="94" name="直線コネクタ 93"/>
            <p:cNvCxnSpPr/>
            <p:nvPr/>
          </p:nvCxnSpPr>
          <p:spPr>
            <a:xfrm>
              <a:off x="860358"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5" name="直線コネクタ 94"/>
            <p:cNvCxnSpPr/>
            <p:nvPr/>
          </p:nvCxnSpPr>
          <p:spPr>
            <a:xfrm>
              <a:off x="119156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6" name="直線コネクタ 95"/>
            <p:cNvCxnSpPr/>
            <p:nvPr/>
          </p:nvCxnSpPr>
          <p:spPr>
            <a:xfrm>
              <a:off x="52915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7" name="直線コネクタ 96"/>
            <p:cNvCxnSpPr/>
            <p:nvPr/>
          </p:nvCxnSpPr>
          <p:spPr>
            <a:xfrm>
              <a:off x="1522764"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8" name="直線コネクタ 97"/>
            <p:cNvCxnSpPr/>
            <p:nvPr/>
          </p:nvCxnSpPr>
          <p:spPr>
            <a:xfrm flipH="1">
              <a:off x="2847573" y="2240203"/>
              <a:ext cx="0" cy="60747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99" name="直線コネクタ 98"/>
            <p:cNvCxnSpPr/>
            <p:nvPr/>
          </p:nvCxnSpPr>
          <p:spPr>
            <a:xfrm flipH="1">
              <a:off x="2516371" y="2036809"/>
              <a:ext cx="0" cy="810867"/>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0" name="直線コネクタ 99"/>
            <p:cNvCxnSpPr/>
            <p:nvPr/>
          </p:nvCxnSpPr>
          <p:spPr>
            <a:xfrm flipH="1">
              <a:off x="3178775" y="2391273"/>
              <a:ext cx="0" cy="456403"/>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1" name="直線コネクタ 100"/>
            <p:cNvCxnSpPr/>
            <p:nvPr/>
          </p:nvCxnSpPr>
          <p:spPr>
            <a:xfrm flipH="1">
              <a:off x="2185169" y="1866527"/>
              <a:ext cx="0" cy="981149"/>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2" name="直線コネクタ 101"/>
            <p:cNvCxnSpPr/>
            <p:nvPr/>
          </p:nvCxnSpPr>
          <p:spPr>
            <a:xfrm>
              <a:off x="1853967" y="1768412"/>
              <a:ext cx="0" cy="1079264"/>
            </a:xfrm>
            <a:prstGeom prst="line">
              <a:avLst/>
            </a:prstGeom>
            <a:ln w="57150" cmpd="sng">
              <a:solidFill>
                <a:srgbClr val="0000FF"/>
              </a:solidFill>
            </a:ln>
            <a:effectLst/>
          </p:spPr>
          <p:style>
            <a:lnRef idx="2">
              <a:schemeClr val="accent1"/>
            </a:lnRef>
            <a:fillRef idx="0">
              <a:schemeClr val="accent1"/>
            </a:fillRef>
            <a:effectRef idx="1">
              <a:schemeClr val="accent1"/>
            </a:effectRef>
            <a:fontRef idx="minor">
              <a:schemeClr val="tx1"/>
            </a:fontRef>
          </p:style>
        </p:cxnSp>
      </p:grpSp>
      <p:sp>
        <p:nvSpPr>
          <p:cNvPr id="103" name="テキスト ボックス 102"/>
          <p:cNvSpPr txBox="1"/>
          <p:nvPr/>
        </p:nvSpPr>
        <p:spPr>
          <a:xfrm>
            <a:off x="6697076" y="1224556"/>
            <a:ext cx="2280016" cy="523220"/>
          </a:xfrm>
          <a:prstGeom prst="rect">
            <a:avLst/>
          </a:prstGeom>
          <a:noFill/>
        </p:spPr>
        <p:txBody>
          <a:bodyPr wrap="none" rtlCol="0">
            <a:spAutoFit/>
          </a:bodyPr>
          <a:lstStyle/>
          <a:p>
            <a:pPr algn="ctr"/>
            <a:r>
              <a:rPr kumimoji="1" lang="en-US" altLang="ja-JP" sz="2800" dirty="0" smtClean="0">
                <a:solidFill>
                  <a:srgbClr val="0000FF"/>
                </a:solidFill>
                <a:latin typeface="Arial"/>
                <a:ea typeface="ヒラギノ丸ゴ ProN W4"/>
                <a:cs typeface="Arial"/>
              </a:rPr>
              <a:t>Optical comb</a:t>
            </a:r>
            <a:endParaRPr kumimoji="1" lang="ja-JP" altLang="en-US" sz="2800" dirty="0">
              <a:solidFill>
                <a:srgbClr val="0000FF"/>
              </a:solidFill>
              <a:latin typeface="Arial"/>
              <a:ea typeface="ヒラギノ丸ゴ ProN W4"/>
              <a:cs typeface="Arial"/>
            </a:endParaRPr>
          </a:p>
        </p:txBody>
      </p:sp>
      <p:sp>
        <p:nvSpPr>
          <p:cNvPr id="21" name="テキスト ボックス 20"/>
          <p:cNvSpPr txBox="1"/>
          <p:nvPr/>
        </p:nvSpPr>
        <p:spPr>
          <a:xfrm>
            <a:off x="5689920" y="2979742"/>
            <a:ext cx="4108163" cy="830997"/>
          </a:xfrm>
          <a:prstGeom prst="rect">
            <a:avLst/>
          </a:prstGeom>
          <a:noFill/>
        </p:spPr>
        <p:txBody>
          <a:bodyPr wrap="square" rtlCol="0">
            <a:spAutoFit/>
          </a:bodyPr>
          <a:lstStyle/>
          <a:p>
            <a:pPr algn="ctr"/>
            <a:r>
              <a:rPr kumimoji="1" lang="en-US" altLang="ja-JP" sz="2400" dirty="0" smtClean="0">
                <a:solidFill>
                  <a:srgbClr val="FF0000"/>
                </a:solidFill>
                <a:latin typeface="Arial"/>
                <a:ea typeface="ヒラギノ丸ゴ ProN W4"/>
                <a:cs typeface="Arial"/>
              </a:rPr>
              <a:t>Information is superimposed on each comb mode</a:t>
            </a:r>
            <a:endParaRPr kumimoji="1" lang="ja-JP" altLang="en-US" sz="2400" dirty="0">
              <a:solidFill>
                <a:srgbClr val="FF0000"/>
              </a:solidFill>
              <a:latin typeface="Arial"/>
              <a:ea typeface="ヒラギノ丸ゴ ProN W4"/>
              <a:cs typeface="Arial"/>
            </a:endParaRPr>
          </a:p>
        </p:txBody>
      </p:sp>
      <p:sp>
        <p:nvSpPr>
          <p:cNvPr id="108" name="右矢印 107"/>
          <p:cNvSpPr/>
          <p:nvPr/>
        </p:nvSpPr>
        <p:spPr>
          <a:xfrm rot="5400000">
            <a:off x="6881183" y="4117959"/>
            <a:ext cx="1738086" cy="1151105"/>
          </a:xfrm>
          <a:prstGeom prst="rightArrow">
            <a:avLst>
              <a:gd name="adj1" fmla="val 54904"/>
              <a:gd name="adj2" fmla="val 50000"/>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3600" dirty="0">
              <a:solidFill>
                <a:srgbClr val="FFFF00"/>
              </a:solidFill>
              <a:latin typeface="Arial"/>
              <a:ea typeface="ヒラギノ丸ゴ ProN W4"/>
              <a:cs typeface="Arial"/>
            </a:endParaRPr>
          </a:p>
        </p:txBody>
      </p:sp>
      <p:sp>
        <p:nvSpPr>
          <p:cNvPr id="22" name="テキスト ボックス 21"/>
          <p:cNvSpPr txBox="1"/>
          <p:nvPr/>
        </p:nvSpPr>
        <p:spPr>
          <a:xfrm>
            <a:off x="5681852" y="4111597"/>
            <a:ext cx="4116231" cy="523220"/>
          </a:xfrm>
          <a:prstGeom prst="rect">
            <a:avLst/>
          </a:prstGeom>
          <a:solidFill>
            <a:srgbClr val="000090"/>
          </a:solidFill>
        </p:spPr>
        <p:txBody>
          <a:bodyPr wrap="none" rtlCol="0">
            <a:spAutoFit/>
          </a:bodyPr>
          <a:lstStyle/>
          <a:p>
            <a:r>
              <a:rPr kumimoji="1" lang="en-US" altLang="ja-JP" sz="2800" dirty="0" smtClean="0">
                <a:solidFill>
                  <a:srgbClr val="FFFF00"/>
                </a:solidFill>
                <a:latin typeface="Arial"/>
                <a:ea typeface="ヒラギノ丸ゴ ProN W4"/>
                <a:cs typeface="Arial"/>
              </a:rPr>
              <a:t>Dual comb spectroscopy</a:t>
            </a:r>
          </a:p>
        </p:txBody>
      </p:sp>
      <p:sp>
        <p:nvSpPr>
          <p:cNvPr id="24" name="テキスト ボックス 23"/>
          <p:cNvSpPr txBox="1"/>
          <p:nvPr/>
        </p:nvSpPr>
        <p:spPr>
          <a:xfrm>
            <a:off x="6066201" y="5562691"/>
            <a:ext cx="3340353" cy="1200329"/>
          </a:xfrm>
          <a:prstGeom prst="rect">
            <a:avLst/>
          </a:prstGeom>
          <a:solidFill>
            <a:srgbClr val="FF0000"/>
          </a:solidFill>
        </p:spPr>
        <p:txBody>
          <a:bodyPr wrap="none" rtlCol="0">
            <a:spAutoFit/>
          </a:bodyPr>
          <a:lstStyle/>
          <a:p>
            <a:r>
              <a:rPr kumimoji="1" lang="en-US" altLang="ja-JP" sz="3600" dirty="0" smtClean="0">
                <a:solidFill>
                  <a:srgbClr val="FFFF00"/>
                </a:solidFill>
                <a:latin typeface="Arial"/>
                <a:ea typeface="ヒラギノ丸ゴ ProN W4"/>
                <a:cs typeface="Arial"/>
              </a:rPr>
              <a:t>Mode-resolved </a:t>
            </a:r>
          </a:p>
          <a:p>
            <a:r>
              <a:rPr kumimoji="1" lang="en-US" altLang="ja-JP" sz="3600" dirty="0" smtClean="0">
                <a:solidFill>
                  <a:srgbClr val="FFFF00"/>
                </a:solidFill>
                <a:latin typeface="Arial"/>
                <a:ea typeface="ヒラギノ丸ゴ ProN W4"/>
                <a:cs typeface="Arial"/>
              </a:rPr>
              <a:t>comb spectrum</a:t>
            </a:r>
            <a:endParaRPr kumimoji="1" lang="ja-JP" altLang="en-US" sz="3600" dirty="0">
              <a:solidFill>
                <a:srgbClr val="FFFF00"/>
              </a:solidFill>
              <a:latin typeface="Arial"/>
              <a:ea typeface="ヒラギノ丸ゴ ProN W4"/>
              <a:cs typeface="Arial"/>
            </a:endParaRPr>
          </a:p>
        </p:txBody>
      </p:sp>
      <p:sp>
        <p:nvSpPr>
          <p:cNvPr id="109" name="テキスト ボックス 108"/>
          <p:cNvSpPr txBox="1"/>
          <p:nvPr/>
        </p:nvSpPr>
        <p:spPr>
          <a:xfrm>
            <a:off x="279981" y="4956589"/>
            <a:ext cx="5768069" cy="1815882"/>
          </a:xfrm>
          <a:prstGeom prst="rect">
            <a:avLst/>
          </a:prstGeom>
          <a:solidFill>
            <a:srgbClr val="FFFF00"/>
          </a:solidFill>
          <a:ln w="38100" cmpd="sng">
            <a:solidFill>
              <a:srgbClr val="FF0000"/>
            </a:solidFill>
          </a:ln>
        </p:spPr>
        <p:txBody>
          <a:bodyPr wrap="square" rtlCol="0">
            <a:spAutoFit/>
          </a:bodyPr>
          <a:lstStyle/>
          <a:p>
            <a:r>
              <a:rPr lang="en-US" altLang="ja-JP" sz="2800" b="1" dirty="0" smtClean="0">
                <a:solidFill>
                  <a:srgbClr val="FF0000"/>
                </a:solidFill>
                <a:latin typeface="Arial"/>
                <a:ea typeface="ヒラギノ丸ゴ ProN W4"/>
                <a:cs typeface="Arial"/>
              </a:rPr>
              <a:t>Number of comb mode</a:t>
            </a:r>
          </a:p>
          <a:p>
            <a:r>
              <a:rPr lang="en-US" altLang="ja-JP" sz="2800" spc="-150" dirty="0">
                <a:solidFill>
                  <a:srgbClr val="FF0000"/>
                </a:solidFill>
                <a:latin typeface="Arial"/>
                <a:ea typeface="ヒラギノ丸ゴ ProN W4"/>
                <a:cs typeface="Arial"/>
              </a:rPr>
              <a:t>	</a:t>
            </a:r>
            <a:r>
              <a:rPr lang="en-US" altLang="ja-JP" sz="2800" dirty="0" smtClean="0">
                <a:solidFill>
                  <a:srgbClr val="FF0000"/>
                </a:solidFill>
                <a:latin typeface="Arial"/>
                <a:ea typeface="ヒラギノ丸ゴ ProN W4"/>
                <a:cs typeface="Arial"/>
              </a:rPr>
              <a:t>☞Tremendous channel number</a:t>
            </a:r>
          </a:p>
          <a:p>
            <a:r>
              <a:rPr lang="en-US" altLang="ja-JP" sz="2800" b="1" dirty="0" smtClean="0">
                <a:solidFill>
                  <a:srgbClr val="FF0000"/>
                </a:solidFill>
                <a:latin typeface="Arial"/>
                <a:ea typeface="ヒラギノ丸ゴ ProN W4"/>
                <a:cs typeface="Arial"/>
              </a:rPr>
              <a:t>Linewidth of comb mode</a:t>
            </a:r>
          </a:p>
          <a:p>
            <a:r>
              <a:rPr lang="en-US" altLang="ja-JP" sz="2800" dirty="0" smtClean="0">
                <a:solidFill>
                  <a:srgbClr val="FF0000"/>
                </a:solidFill>
                <a:latin typeface="Arial"/>
                <a:ea typeface="ヒラギノ丸ゴ ProN W4"/>
                <a:cs typeface="Arial"/>
              </a:rPr>
              <a:t>	☞Infinitesimal sampling interval</a:t>
            </a:r>
            <a:endParaRPr lang="en-US" altLang="ja-JP" sz="2800" dirty="0">
              <a:solidFill>
                <a:srgbClr val="FF0000"/>
              </a:solidFill>
              <a:latin typeface="Arial"/>
              <a:ea typeface="ヒラギノ丸ゴ ProN W4"/>
              <a:cs typeface="Arial"/>
            </a:endParaRPr>
          </a:p>
        </p:txBody>
      </p:sp>
      <p:sp>
        <p:nvSpPr>
          <p:cNvPr id="23" name="テキスト ボックス 22"/>
          <p:cNvSpPr txBox="1"/>
          <p:nvPr/>
        </p:nvSpPr>
        <p:spPr>
          <a:xfrm rot="1800000">
            <a:off x="8101729" y="379186"/>
            <a:ext cx="1810111" cy="461665"/>
          </a:xfrm>
          <a:prstGeom prst="rect">
            <a:avLst/>
          </a:prstGeom>
          <a:solidFill>
            <a:srgbClr val="FF0000"/>
          </a:solidFill>
        </p:spPr>
        <p:txBody>
          <a:bodyPr wrap="none" rtlCol="0">
            <a:spAutoFit/>
          </a:bodyPr>
          <a:lstStyle/>
          <a:p>
            <a:r>
              <a:rPr kumimoji="1" lang="en-US" altLang="ja-JP" sz="2400" dirty="0" smtClean="0">
                <a:solidFill>
                  <a:srgbClr val="FFFF00"/>
                </a:solidFill>
                <a:latin typeface="Arial"/>
                <a:cs typeface="Arial"/>
              </a:rPr>
              <a:t>Confidential</a:t>
            </a:r>
            <a:endParaRPr kumimoji="1" lang="ja-JP" altLang="en-US" sz="2400" dirty="0">
              <a:solidFill>
                <a:srgbClr val="FFFF00"/>
              </a:solidFill>
              <a:latin typeface="Arial"/>
              <a:cs typeface="Arial"/>
            </a:endParaRPr>
          </a:p>
        </p:txBody>
      </p:sp>
    </p:spTree>
    <p:extLst>
      <p:ext uri="{BB962C8B-B14F-4D97-AF65-F5344CB8AC3E}">
        <p14:creationId xmlns:p14="http://schemas.microsoft.com/office/powerpoint/2010/main" val="1248342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10768</TotalTime>
  <Words>4893</Words>
  <Application>Microsoft Macintosh PowerPoint</Application>
  <PresentationFormat>A4 210x297 mm</PresentationFormat>
  <Paragraphs>676</Paragraphs>
  <Slides>58</Slides>
  <Notes>42</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58</vt:i4>
      </vt:variant>
    </vt:vector>
  </HeadingPairs>
  <TitlesOfParts>
    <vt:vector size="60" baseType="lpstr">
      <vt:lpstr>ホワイト</vt:lpstr>
      <vt:lpstr>数式</vt:lpstr>
      <vt:lpstr>State of progress in  THz and broadband spectrum manipulation group </vt:lpstr>
      <vt:lpstr>Group members</vt:lpstr>
      <vt:lpstr>Research topics</vt:lpstr>
      <vt:lpstr>(1) Scan-less, full-field confocal microscopy by use of dual comb technique</vt:lpstr>
      <vt:lpstr>PowerPoint プレゼンテーション</vt:lpstr>
      <vt:lpstr>PowerPoint プレゼンテーション</vt:lpstr>
      <vt:lpstr>Confocal laser microscopy</vt:lpstr>
      <vt:lpstr>PowerPoint プレゼンテーション</vt:lpstr>
      <vt:lpstr>PowerPoint プレゼンテーション</vt:lpstr>
      <vt:lpstr>PowerPoint プレゼンテーション</vt:lpstr>
      <vt:lpstr>Experimental setup using OSA</vt:lpstr>
      <vt:lpstr>Previous results (spectral profile)</vt:lpstr>
      <vt:lpstr>PowerPoint プレゼンテーション</vt:lpstr>
      <vt:lpstr>PowerPoint プレゼンテーション</vt:lpstr>
      <vt:lpstr>PowerPoint プレゼンテーション</vt:lpstr>
      <vt:lpstr>PowerPoint プレゼンテーション</vt:lpstr>
      <vt:lpstr>Experimental setup  using dual optical comb</vt:lpstr>
      <vt:lpstr>Experimental Setup  of dual-comb system</vt:lpstr>
      <vt:lpstr>Mode-resolved OFC spectrum</vt:lpstr>
      <vt:lpstr>PowerPoint プレゼンテーション</vt:lpstr>
      <vt:lpstr>PowerPoint プレゼンテーション</vt:lpstr>
      <vt:lpstr>PowerPoint プレゼンテーション</vt:lpstr>
      <vt:lpstr>PowerPoint プレゼンテーション</vt:lpstr>
      <vt:lpstr>Scan-less full-field imaging based on bidirectional conversion between wavelength and 2D space</vt:lpstr>
      <vt:lpstr>Optical-comb confocal microscopy</vt:lpstr>
      <vt:lpstr>(2) Strain sensing comb for photoacoustic imaging</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Future plan</vt:lpstr>
      <vt:lpstr>Dual-color comb in single fiber laser</vt:lpstr>
      <vt:lpstr>Digital holography with spectrally manipulated OFC (SM-OFC)</vt:lpstr>
      <vt:lpstr>Evanescent, ghost imaging</vt:lpstr>
      <vt:lpstr>PowerPoint プレゼンテーション</vt:lpstr>
      <vt:lpstr>Achievements</vt:lpstr>
      <vt:lpstr>PowerPoint プレゼンテーション</vt:lpstr>
      <vt:lpstr>Influence of timing jitter in THz-DCS</vt:lpstr>
      <vt:lpstr>PowerPoint プレゼンテーション</vt:lpstr>
      <vt:lpstr>Summary</vt:lpstr>
      <vt:lpstr>PowerPoint プレゼンテーション</vt:lpstr>
      <vt:lpstr>PowerPoint プレゼンテーション</vt:lpstr>
      <vt:lpstr>分光コム・エリプソメトリー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Results (2)</vt:lpstr>
      <vt:lpstr>PowerPoint プレゼンテーション</vt:lpstr>
      <vt:lpstr>PowerPoint プレゼンテーション</vt:lpstr>
      <vt:lpstr>PowerPoint プレゼンテーション</vt:lpstr>
    </vt:vector>
  </TitlesOfParts>
  <Company>徳島大学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国家標準にトレーサブルな コヒーレント周波数リンクの創生と それに基づいたテラヘルツ周波数 標準技術の系統的構築</dc:title>
  <dc:creator>安井 武史</dc:creator>
  <cp:lastModifiedBy>y t</cp:lastModifiedBy>
  <cp:revision>397</cp:revision>
  <cp:lastPrinted>2014-05-16T12:04:43Z</cp:lastPrinted>
  <dcterms:created xsi:type="dcterms:W3CDTF">2013-01-16T02:09:59Z</dcterms:created>
  <dcterms:modified xsi:type="dcterms:W3CDTF">2015-06-06T05:15:44Z</dcterms:modified>
</cp:coreProperties>
</file>